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4"/>
  </p:notesMasterIdLst>
  <p:handoutMasterIdLst>
    <p:handoutMasterId r:id="rId55"/>
  </p:handoutMasterIdLst>
  <p:sldIdLst>
    <p:sldId id="345" r:id="rId3"/>
    <p:sldId id="346" r:id="rId4"/>
    <p:sldId id="387" r:id="rId5"/>
    <p:sldId id="356" r:id="rId6"/>
    <p:sldId id="418" r:id="rId7"/>
    <p:sldId id="419" r:id="rId8"/>
    <p:sldId id="390" r:id="rId9"/>
    <p:sldId id="389" r:id="rId10"/>
    <p:sldId id="421" r:id="rId11"/>
    <p:sldId id="388" r:id="rId12"/>
    <p:sldId id="391" r:id="rId13"/>
    <p:sldId id="420" r:id="rId14"/>
    <p:sldId id="392" r:id="rId15"/>
    <p:sldId id="393" r:id="rId16"/>
    <p:sldId id="349" r:id="rId17"/>
    <p:sldId id="444" r:id="rId18"/>
    <p:sldId id="445" r:id="rId19"/>
    <p:sldId id="394" r:id="rId20"/>
    <p:sldId id="397" r:id="rId21"/>
    <p:sldId id="385" r:id="rId22"/>
    <p:sldId id="402" r:id="rId23"/>
    <p:sldId id="404" r:id="rId24"/>
    <p:sldId id="405" r:id="rId25"/>
    <p:sldId id="424" r:id="rId26"/>
    <p:sldId id="466" r:id="rId27"/>
    <p:sldId id="447" r:id="rId28"/>
    <p:sldId id="386" r:id="rId29"/>
    <p:sldId id="449" r:id="rId30"/>
    <p:sldId id="464" r:id="rId31"/>
    <p:sldId id="451" r:id="rId32"/>
    <p:sldId id="452" r:id="rId33"/>
    <p:sldId id="465" r:id="rId34"/>
    <p:sldId id="454" r:id="rId35"/>
    <p:sldId id="455" r:id="rId36"/>
    <p:sldId id="395" r:id="rId37"/>
    <p:sldId id="396" r:id="rId38"/>
    <p:sldId id="398" r:id="rId39"/>
    <p:sldId id="456" r:id="rId40"/>
    <p:sldId id="457" r:id="rId41"/>
    <p:sldId id="401" r:id="rId42"/>
    <p:sldId id="458" r:id="rId43"/>
    <p:sldId id="460" r:id="rId44"/>
    <p:sldId id="406" r:id="rId45"/>
    <p:sldId id="416" r:id="rId46"/>
    <p:sldId id="417" r:id="rId47"/>
    <p:sldId id="408" r:id="rId48"/>
    <p:sldId id="461" r:id="rId49"/>
    <p:sldId id="462" r:id="rId50"/>
    <p:sldId id="423" r:id="rId51"/>
    <p:sldId id="429" r:id="rId52"/>
    <p:sldId id="368" r:id="rId53"/>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1" autoAdjust="0"/>
    <p:restoredTop sz="75039" autoAdjust="0"/>
  </p:normalViewPr>
  <p:slideViewPr>
    <p:cSldViewPr snapToGrid="0" showGuides="1">
      <p:cViewPr varScale="1">
        <p:scale>
          <a:sx n="81" d="100"/>
          <a:sy n="81" d="100"/>
        </p:scale>
        <p:origin x="1584"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集成学习的表现</a:t>
            </a:r>
            <a:endParaRPr lang="en-GB"/>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CN"/>
        </a:p>
      </c:txPr>
    </c:title>
    <c:autoTitleDeleted val="0"/>
    <c:plotArea>
      <c:layout/>
      <c:lineChart>
        <c:grouping val="stacked"/>
        <c:varyColors val="0"/>
        <c:ser>
          <c:idx val="0"/>
          <c:order val="0"/>
          <c:tx>
            <c:strRef>
              <c:f>Sheet1!$B$1</c:f>
              <c:strCache>
                <c:ptCount val="1"/>
                <c:pt idx="0">
                  <c:v>Combination</c:v>
                </c:pt>
              </c:strCache>
            </c:strRef>
          </c:tx>
          <c:spPr>
            <a:ln w="31750" cap="rnd">
              <a:solidFill>
                <a:schemeClr val="accent1"/>
              </a:solidFill>
              <a:round/>
            </a:ln>
            <a:effectLst/>
          </c:spPr>
          <c:marker>
            <c:symbol val="none"/>
          </c:marker>
          <c:cat>
            <c:numRef>
              <c:f>Sheet1!$A$2:$A$6</c:f>
              <c:numCache>
                <c:formatCode>General</c:formatCode>
                <c:ptCount val="5"/>
                <c:pt idx="0">
                  <c:v>0</c:v>
                </c:pt>
                <c:pt idx="1">
                  <c:v>5</c:v>
                </c:pt>
                <c:pt idx="2">
                  <c:v>15</c:v>
                </c:pt>
                <c:pt idx="3">
                  <c:v>20</c:v>
                </c:pt>
                <c:pt idx="4">
                  <c:v>25</c:v>
                </c:pt>
              </c:numCache>
            </c:numRef>
          </c:cat>
          <c:val>
            <c:numRef>
              <c:f>Sheet1!$B$2:$B$6</c:f>
              <c:numCache>
                <c:formatCode>General</c:formatCode>
                <c:ptCount val="5"/>
                <c:pt idx="0">
                  <c:v>0</c:v>
                </c:pt>
                <c:pt idx="1">
                  <c:v>0.01</c:v>
                </c:pt>
                <c:pt idx="2">
                  <c:v>0.03</c:v>
                </c:pt>
                <c:pt idx="3">
                  <c:v>7.0000000000000007E-2</c:v>
                </c:pt>
                <c:pt idx="4">
                  <c:v>0.15</c:v>
                </c:pt>
              </c:numCache>
            </c:numRef>
          </c:val>
          <c:smooth val="0"/>
          <c:extLst>
            <c:ext xmlns:c16="http://schemas.microsoft.com/office/drawing/2014/chart" uri="{C3380CC4-5D6E-409C-BE32-E72D297353CC}">
              <c16:uniqueId val="{00000000-2942-FA4C-9DB3-554B717D82C2}"/>
            </c:ext>
          </c:extLst>
        </c:ser>
        <c:ser>
          <c:idx val="1"/>
          <c:order val="1"/>
          <c:tx>
            <c:strRef>
              <c:f>Sheet1!$C$1</c:f>
              <c:strCache>
                <c:ptCount val="1"/>
                <c:pt idx="0">
                  <c:v>Best single</c:v>
                </c:pt>
              </c:strCache>
            </c:strRef>
          </c:tx>
          <c:spPr>
            <a:ln w="31750" cap="rnd">
              <a:solidFill>
                <a:schemeClr val="accent2"/>
              </a:solidFill>
              <a:round/>
            </a:ln>
            <a:effectLst/>
          </c:spPr>
          <c:marker>
            <c:symbol val="none"/>
          </c:marker>
          <c:cat>
            <c:numRef>
              <c:f>Sheet1!$A$2:$A$6</c:f>
              <c:numCache>
                <c:formatCode>General</c:formatCode>
                <c:ptCount val="5"/>
                <c:pt idx="0">
                  <c:v>0</c:v>
                </c:pt>
                <c:pt idx="1">
                  <c:v>5</c:v>
                </c:pt>
                <c:pt idx="2">
                  <c:v>15</c:v>
                </c:pt>
                <c:pt idx="3">
                  <c:v>20</c:v>
                </c:pt>
                <c:pt idx="4">
                  <c:v>25</c:v>
                </c:pt>
              </c:numCache>
            </c:numRef>
          </c:cat>
          <c:val>
            <c:numRef>
              <c:f>Sheet1!$C$2:$C$6</c:f>
              <c:numCache>
                <c:formatCode>General</c:formatCode>
                <c:ptCount val="5"/>
                <c:pt idx="0">
                  <c:v>0</c:v>
                </c:pt>
                <c:pt idx="1">
                  <c:v>0.02</c:v>
                </c:pt>
                <c:pt idx="2">
                  <c:v>0.05</c:v>
                </c:pt>
                <c:pt idx="3">
                  <c:v>0.11</c:v>
                </c:pt>
                <c:pt idx="4">
                  <c:v>0.21</c:v>
                </c:pt>
              </c:numCache>
            </c:numRef>
          </c:val>
          <c:smooth val="0"/>
          <c:extLst>
            <c:ext xmlns:c16="http://schemas.microsoft.com/office/drawing/2014/chart" uri="{C3380CC4-5D6E-409C-BE32-E72D297353CC}">
              <c16:uniqueId val="{00000001-2942-FA4C-9DB3-554B717D82C2}"/>
            </c:ext>
          </c:extLst>
        </c:ser>
        <c:ser>
          <c:idx val="2"/>
          <c:order val="2"/>
          <c:tx>
            <c:strRef>
              <c:f>Sheet1!$D$1</c:f>
              <c:strCache>
                <c:ptCount val="1"/>
                <c:pt idx="0">
                  <c:v>Average</c:v>
                </c:pt>
              </c:strCache>
            </c:strRef>
          </c:tx>
          <c:spPr>
            <a:ln w="31750" cap="rnd">
              <a:solidFill>
                <a:schemeClr val="accent3"/>
              </a:solidFill>
              <a:round/>
            </a:ln>
            <a:effectLst/>
          </c:spPr>
          <c:marker>
            <c:symbol val="none"/>
          </c:marker>
          <c:cat>
            <c:numRef>
              <c:f>Sheet1!$A$2:$A$6</c:f>
              <c:numCache>
                <c:formatCode>General</c:formatCode>
                <c:ptCount val="5"/>
                <c:pt idx="0">
                  <c:v>0</c:v>
                </c:pt>
                <c:pt idx="1">
                  <c:v>5</c:v>
                </c:pt>
                <c:pt idx="2">
                  <c:v>15</c:v>
                </c:pt>
                <c:pt idx="3">
                  <c:v>20</c:v>
                </c:pt>
                <c:pt idx="4">
                  <c:v>25</c:v>
                </c:pt>
              </c:numCache>
            </c:numRef>
          </c:cat>
          <c:val>
            <c:numRef>
              <c:f>Sheet1!$D$2:$D$6</c:f>
              <c:numCache>
                <c:formatCode>General</c:formatCode>
                <c:ptCount val="5"/>
                <c:pt idx="0">
                  <c:v>0</c:v>
                </c:pt>
                <c:pt idx="1">
                  <c:v>0.03</c:v>
                </c:pt>
                <c:pt idx="2">
                  <c:v>0.06</c:v>
                </c:pt>
                <c:pt idx="3">
                  <c:v>0.13</c:v>
                </c:pt>
                <c:pt idx="4">
                  <c:v>0.24</c:v>
                </c:pt>
              </c:numCache>
            </c:numRef>
          </c:val>
          <c:smooth val="0"/>
          <c:extLst>
            <c:ext xmlns:c16="http://schemas.microsoft.com/office/drawing/2014/chart" uri="{C3380CC4-5D6E-409C-BE32-E72D297353CC}">
              <c16:uniqueId val="{00000002-2942-FA4C-9DB3-554B717D82C2}"/>
            </c:ext>
          </c:extLst>
        </c:ser>
        <c:dLbls>
          <c:showLegendKey val="0"/>
          <c:showVal val="0"/>
          <c:showCatName val="0"/>
          <c:showSerName val="0"/>
          <c:showPercent val="0"/>
          <c:showBubbleSize val="0"/>
        </c:dLbls>
        <c:hiLowLines>
          <c:spPr>
            <a:ln w="9525">
              <a:solidFill>
                <a:schemeClr val="tx2">
                  <a:lumMod val="60000"/>
                  <a:lumOff val="40000"/>
                </a:schemeClr>
              </a:solidFill>
              <a:prstDash val="dash"/>
            </a:ln>
            <a:effectLst/>
          </c:spPr>
        </c:hiLowLines>
        <c:smooth val="0"/>
        <c:axId val="799309807"/>
        <c:axId val="600773311"/>
      </c:lineChart>
      <c:catAx>
        <c:axId val="799309807"/>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ltLang="zh-CN" dirty="0"/>
                  <a:t>Noise</a:t>
                </a:r>
                <a:r>
                  <a:rPr lang="zh-CN" altLang="en-US" dirty="0"/>
                  <a:t> </a:t>
                </a:r>
                <a:r>
                  <a:rPr lang="en-US" altLang="zh-CN" dirty="0"/>
                  <a:t>level</a:t>
                </a:r>
                <a:endParaRPr lang="en-GB"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crossAx val="600773311"/>
        <c:crosses val="autoZero"/>
        <c:auto val="1"/>
        <c:lblAlgn val="ctr"/>
        <c:lblOffset val="100"/>
        <c:noMultiLvlLbl val="0"/>
      </c:catAx>
      <c:valAx>
        <c:axId val="600773311"/>
        <c:scaling>
          <c:orientation val="minMax"/>
        </c:scaling>
        <c:delete val="0"/>
        <c:axPos val="l"/>
        <c:majorGridlines>
          <c:spPr>
            <a:ln w="9525" cap="flat" cmpd="sng" algn="ctr">
              <a:solidFill>
                <a:schemeClr val="lt1">
                  <a:hueOff val="0"/>
                  <a:satOff val="0"/>
                  <a:lumOff val="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ltLang="zh-CN" dirty="0"/>
                  <a:t>error</a:t>
                </a:r>
                <a:endParaRPr lang="en-GB"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crossAx val="79930980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dgm:spPr/>
      <dgm:t>
        <a:bodyPr/>
        <a:lstStyle/>
        <a:p>
          <a:r>
            <a:rPr lang="en-GB" dirty="0" err="1"/>
            <a:t>并行集成思想</a:t>
          </a:r>
          <a:endParaRPr lang="en-GB" dirty="0"/>
        </a:p>
      </dgm:t>
    </dgm:pt>
    <dgm:pt modelId="{66AB75D5-EF04-9541-AFEB-DF4C9BEFB9B7}" type="parTrans" cxnId="{73AA6B0D-0CE5-5049-AC7C-F507EE883C51}">
      <dgm:prSet/>
      <dgm:spPr/>
      <dgm:t>
        <a:bodyPr/>
        <a:lstStyle/>
        <a:p>
          <a:endParaRPr lang="en-GB"/>
        </a:p>
      </dgm:t>
    </dgm:pt>
    <dgm:pt modelId="{9330186B-E380-0B41-9F7E-E95B60FC7EB8}" type="sibTrans" cxnId="{73AA6B0D-0CE5-5049-AC7C-F507EE883C51}">
      <dgm:prSet/>
      <dgm:spPr/>
      <dgm:t>
        <a:bodyPr/>
        <a:lstStyle/>
        <a:p>
          <a:endParaRPr lang="en-GB"/>
        </a:p>
      </dgm:t>
    </dgm:pt>
    <dgm:pt modelId="{CFEEC66A-49F3-0A4E-B0FC-1503D966EF58}">
      <dgm:prSet phldrT="[Text]"/>
      <dgm:spPr/>
      <dgm:t>
        <a:bodyPr/>
        <a:lstStyle/>
        <a:p>
          <a:r>
            <a:rPr lang="en-US" altLang="zh-CN" dirty="0"/>
            <a:t>Bagging</a:t>
          </a:r>
          <a:r>
            <a:rPr lang="zh-CN" altLang="en-US" dirty="0"/>
            <a:t>算法</a:t>
          </a:r>
          <a:endParaRPr lang="en-GB" dirty="0"/>
        </a:p>
      </dgm:t>
    </dgm:pt>
    <dgm:pt modelId="{520134DD-3B9D-5E4F-8651-7BEF146DD906}" type="parTrans" cxnId="{57A241E1-2ACA-D448-B961-2585BA262723}">
      <dgm:prSet/>
      <dgm:spPr/>
      <dgm:t>
        <a:bodyPr/>
        <a:lstStyle/>
        <a:p>
          <a:endParaRPr lang="en-GB"/>
        </a:p>
      </dgm:t>
    </dgm:pt>
    <dgm:pt modelId="{1895AB2B-850A-9F42-9D15-60A179F1FEDD}" type="sibTrans" cxnId="{57A241E1-2ACA-D448-B961-2585BA262723}">
      <dgm:prSet/>
      <dgm:spPr/>
      <dgm:t>
        <a:bodyPr/>
        <a:lstStyle/>
        <a:p>
          <a:endParaRPr lang="en-GB"/>
        </a:p>
      </dgm:t>
    </dgm:pt>
    <dgm:pt modelId="{BA320F82-11DE-6549-8FE8-A4F56275A1BF}">
      <dgm:prSet phldrT="[Text]"/>
      <dgm:spPr/>
      <dgm:t>
        <a:bodyPr/>
        <a:lstStyle/>
        <a:p>
          <a:r>
            <a:rPr lang="en-GB" dirty="0" err="1"/>
            <a:t>随机森林</a:t>
          </a:r>
          <a:endParaRPr lang="en-GB" dirty="0"/>
        </a:p>
      </dgm:t>
    </dgm:pt>
    <dgm:pt modelId="{F8FD69BE-D425-504A-B2E3-1D300A35F734}" type="parTrans" cxnId="{878F27FB-B8F5-7D46-9EE5-98E629455C10}">
      <dgm:prSet/>
      <dgm:spPr/>
      <dgm:t>
        <a:bodyPr/>
        <a:lstStyle/>
        <a:p>
          <a:endParaRPr lang="en-GB"/>
        </a:p>
      </dgm:t>
    </dgm:pt>
    <dgm:pt modelId="{A552C4F1-8909-D04B-8B66-A68C94A67E0B}" type="sibTrans" cxnId="{878F27FB-B8F5-7D46-9EE5-98E629455C10}">
      <dgm:prSet/>
      <dgm:spPr/>
      <dgm:t>
        <a:bodyPr/>
        <a:lstStyle/>
        <a:p>
          <a:endParaRPr lang="en-GB"/>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2" custScaleX="66326" custScaleY="110123" custLinFactNeighborX="-1841" custLinFactNeighborY="-27248"/>
      <dgm:spPr/>
    </dgm:pt>
    <dgm:pt modelId="{549BC535-03B8-9A48-BD89-6F15B200CBEA}" type="pres">
      <dgm:prSet presAssocID="{AC3E6B0F-F1CA-4641-9C8B-1B56162FFBF4}" presName="ParentText" presStyleLbl="node1" presStyleIdx="0" presStyleCnt="3"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2">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2" custLinFactNeighborX="26171" custLinFactNeighborY="-32987"/>
      <dgm:spPr/>
    </dgm:pt>
    <dgm:pt modelId="{D05DAF7B-6E65-F349-B64F-502D66BBCDC9}" type="pres">
      <dgm:prSet presAssocID="{CFEEC66A-49F3-0A4E-B0FC-1503D966EF58}" presName="ParentText" presStyleLbl="node1" presStyleIdx="1" presStyleCnt="3" custScaleY="45091">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2">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D3163A0D-6CDE-C440-837C-C4BB2E0B63C0}" type="pres">
      <dgm:prSet presAssocID="{BA320F82-11DE-6549-8FE8-A4F56275A1BF}" presName="ParentText" presStyleLbl="node1" presStyleIdx="2" presStyleCnt="3" custScaleY="50678">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E2AD3B6C-3C6E-4B40-9F91-856C7F580CFE}" type="presParOf" srcId="{6DC64014-FA75-F74B-B495-B056AA0E9904}" destId="{D3163A0D-6CDE-C440-837C-C4BB2E0B63C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dgm:spPr/>
      <dgm:t>
        <a:bodyPr/>
        <a:lstStyle/>
        <a:p>
          <a:r>
            <a:rPr lang="en-GB" dirty="0" err="1"/>
            <a:t>串行集成思想</a:t>
          </a:r>
          <a:r>
            <a:rPr lang="zh-CN" altLang="en-US" dirty="0"/>
            <a:t>（</a:t>
          </a:r>
          <a:r>
            <a:rPr lang="en-US" altLang="zh-CN" dirty="0">
              <a:solidFill>
                <a:srgbClr val="FF0000"/>
              </a:solidFill>
            </a:rPr>
            <a:t>Boosting</a:t>
          </a:r>
          <a:r>
            <a:rPr lang="en-US" altLang="zh-CN" dirty="0"/>
            <a:t>)</a:t>
          </a:r>
          <a:endParaRPr lang="en-GB" dirty="0"/>
        </a:p>
      </dgm:t>
    </dgm:pt>
    <dgm:pt modelId="{66AB75D5-EF04-9541-AFEB-DF4C9BEFB9B7}" type="parTrans" cxnId="{73AA6B0D-0CE5-5049-AC7C-F507EE883C51}">
      <dgm:prSet/>
      <dgm:spPr/>
      <dgm:t>
        <a:bodyPr/>
        <a:lstStyle/>
        <a:p>
          <a:endParaRPr lang="en-GB"/>
        </a:p>
      </dgm:t>
    </dgm:pt>
    <dgm:pt modelId="{9330186B-E380-0B41-9F7E-E95B60FC7EB8}" type="sibTrans" cxnId="{73AA6B0D-0CE5-5049-AC7C-F507EE883C51}">
      <dgm:prSet/>
      <dgm:spPr/>
      <dgm:t>
        <a:bodyPr/>
        <a:lstStyle/>
        <a:p>
          <a:endParaRPr lang="en-GB"/>
        </a:p>
      </dgm:t>
    </dgm:pt>
    <dgm:pt modelId="{CFEEC66A-49F3-0A4E-B0FC-1503D966EF58}">
      <dgm:prSet phldrT="[Text]" custT="1"/>
      <dgm:spPr/>
      <dgm:t>
        <a:bodyPr/>
        <a:lstStyle/>
        <a:p>
          <a:r>
            <a:rPr lang="en-US" altLang="zh-CN" sz="2400" dirty="0" err="1">
              <a:solidFill>
                <a:srgbClr val="FFFF00"/>
              </a:solidFill>
            </a:rPr>
            <a:t>Adaboost</a:t>
          </a:r>
          <a:r>
            <a:rPr lang="zh-CN" altLang="en-US" sz="2400" dirty="0">
              <a:solidFill>
                <a:srgbClr val="FFFF00"/>
              </a:solidFill>
            </a:rPr>
            <a:t>算法</a:t>
          </a:r>
          <a:endParaRPr lang="en-GB" sz="2400" dirty="0">
            <a:solidFill>
              <a:srgbClr val="FFFF00"/>
            </a:solidFill>
          </a:endParaRPr>
        </a:p>
      </dgm:t>
    </dgm:pt>
    <dgm:pt modelId="{520134DD-3B9D-5E4F-8651-7BEF146DD906}" type="parTrans" cxnId="{57A241E1-2ACA-D448-B961-2585BA262723}">
      <dgm:prSet/>
      <dgm:spPr/>
      <dgm:t>
        <a:bodyPr/>
        <a:lstStyle/>
        <a:p>
          <a:endParaRPr lang="en-GB"/>
        </a:p>
      </dgm:t>
    </dgm:pt>
    <dgm:pt modelId="{1895AB2B-850A-9F42-9D15-60A179F1FEDD}" type="sibTrans" cxnId="{57A241E1-2ACA-D448-B961-2585BA262723}">
      <dgm:prSet/>
      <dgm:spPr/>
      <dgm:t>
        <a:bodyPr/>
        <a:lstStyle/>
        <a:p>
          <a:endParaRPr lang="en-GB"/>
        </a:p>
      </dgm:t>
    </dgm:pt>
    <dgm:pt modelId="{BA320F82-11DE-6549-8FE8-A4F56275A1BF}">
      <dgm:prSet phldrT="[Text]" custT="1"/>
      <dgm:spPr/>
      <dgm:t>
        <a:bodyPr/>
        <a:lstStyle/>
        <a:p>
          <a:r>
            <a:rPr lang="en-US" sz="2000" dirty="0"/>
            <a:t>Gradient Boosting</a:t>
          </a:r>
          <a:endParaRPr lang="en-GB" sz="2000" dirty="0"/>
        </a:p>
      </dgm:t>
    </dgm:pt>
    <dgm:pt modelId="{F8FD69BE-D425-504A-B2E3-1D300A35F734}" type="parTrans" cxnId="{878F27FB-B8F5-7D46-9EE5-98E629455C10}">
      <dgm:prSet/>
      <dgm:spPr/>
      <dgm:t>
        <a:bodyPr/>
        <a:lstStyle/>
        <a:p>
          <a:endParaRPr lang="en-GB"/>
        </a:p>
      </dgm:t>
    </dgm:pt>
    <dgm:pt modelId="{A552C4F1-8909-D04B-8B66-A68C94A67E0B}" type="sibTrans" cxnId="{878F27FB-B8F5-7D46-9EE5-98E629455C10}">
      <dgm:prSet/>
      <dgm:spPr/>
      <dgm:t>
        <a:bodyPr/>
        <a:lstStyle/>
        <a:p>
          <a:endParaRPr lang="en-GB"/>
        </a:p>
      </dgm:t>
    </dgm:pt>
    <dgm:pt modelId="{A3CE13C1-BE92-7541-B3F6-C813347CBFB5}">
      <dgm:prSet/>
      <dgm:spPr/>
      <dgm:t>
        <a:bodyPr/>
        <a:lstStyle/>
        <a:p>
          <a:r>
            <a:rPr lang="en-US" altLang="zh-CN" dirty="0"/>
            <a:t>XGBOOST</a:t>
          </a:r>
          <a:endParaRPr lang="en-GB" dirty="0"/>
        </a:p>
      </dgm:t>
    </dgm:pt>
    <dgm:pt modelId="{DAA5A153-DBD7-9D4B-86C7-EDB5480103DD}" type="parTrans" cxnId="{A9CB46D8-D4CD-0442-8DC4-9449EAAA240E}">
      <dgm:prSet/>
      <dgm:spPr/>
      <dgm:t>
        <a:bodyPr/>
        <a:lstStyle/>
        <a:p>
          <a:endParaRPr lang="en-GB"/>
        </a:p>
      </dgm:t>
    </dgm:pt>
    <dgm:pt modelId="{BEFF2020-4456-574C-AC3E-86DCA7E087E7}" type="sibTrans" cxnId="{A9CB46D8-D4CD-0442-8DC4-9449EAAA240E}">
      <dgm:prSet/>
      <dgm:spPr/>
      <dgm:t>
        <a:bodyPr/>
        <a:lstStyle/>
        <a:p>
          <a:endParaRPr lang="en-GB"/>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3" custScaleX="64513" custScaleY="77641" custLinFactNeighborX="4111" custLinFactNeighborY="-38985"/>
      <dgm:spPr/>
    </dgm:pt>
    <dgm:pt modelId="{549BC535-03B8-9A48-BD89-6F15B200CBEA}" type="pres">
      <dgm:prSet presAssocID="{AC3E6B0F-F1CA-4641-9C8B-1B56162FFBF4}" presName="ParentText" presStyleLbl="node1" presStyleIdx="0" presStyleCnt="4"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3">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3" custScaleY="65447" custLinFactNeighborX="18502" custLinFactNeighborY="-64208"/>
      <dgm:spPr/>
    </dgm:pt>
    <dgm:pt modelId="{D05DAF7B-6E65-F349-B64F-502D66BBCDC9}" type="pres">
      <dgm:prSet presAssocID="{CFEEC66A-49F3-0A4E-B0FC-1503D966EF58}" presName="ParentText" presStyleLbl="node1" presStyleIdx="1" presStyleCnt="4" custScaleX="129078" custScaleY="45091" custLinFactNeighborX="421" custLinFactNeighborY="-12380">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3">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B47F1706-9FEC-1447-BAAC-CAEB9D137B60}" type="pres">
      <dgm:prSet presAssocID="{BA320F82-11DE-6549-8FE8-A4F56275A1BF}" presName="bentUpArrow1" presStyleLbl="alignImgPlace1" presStyleIdx="2" presStyleCnt="3" custLinFactNeighborX="18708" custLinFactNeighborY="-46146"/>
      <dgm:spPr/>
    </dgm:pt>
    <dgm:pt modelId="{D3163A0D-6CDE-C440-837C-C4BB2E0B63C0}" type="pres">
      <dgm:prSet presAssocID="{BA320F82-11DE-6549-8FE8-A4F56275A1BF}" presName="ParentText" presStyleLbl="node1" presStyleIdx="2" presStyleCnt="4" custScaleX="155190" custScaleY="54622" custLinFactNeighborX="5891" custLinFactNeighborY="-16593">
        <dgm:presLayoutVars>
          <dgm:chMax val="1"/>
          <dgm:chPref val="1"/>
          <dgm:bulletEnabled val="1"/>
        </dgm:presLayoutVars>
      </dgm:prSet>
      <dgm:spPr/>
    </dgm:pt>
    <dgm:pt modelId="{FEC1D690-E037-AF4E-BADE-605AE9F86579}" type="pres">
      <dgm:prSet presAssocID="{BA320F82-11DE-6549-8FE8-A4F56275A1BF}" presName="ChildText" presStyleLbl="revTx" presStyleIdx="2" presStyleCnt="3">
        <dgm:presLayoutVars>
          <dgm:chMax val="0"/>
          <dgm:chPref val="0"/>
          <dgm:bulletEnabled val="1"/>
        </dgm:presLayoutVars>
      </dgm:prSet>
      <dgm:spPr/>
    </dgm:pt>
    <dgm:pt modelId="{7C7C3D09-3431-724A-9B11-E94B46905522}" type="pres">
      <dgm:prSet presAssocID="{A552C4F1-8909-D04B-8B66-A68C94A67E0B}" presName="sibTrans" presStyleCnt="0"/>
      <dgm:spPr/>
    </dgm:pt>
    <dgm:pt modelId="{A2FBF775-2886-AA44-90FD-DCABCAB1E7D1}" type="pres">
      <dgm:prSet presAssocID="{A3CE13C1-BE92-7541-B3F6-C813347CBFB5}" presName="composite" presStyleCnt="0"/>
      <dgm:spPr/>
    </dgm:pt>
    <dgm:pt modelId="{CAA88E9F-DDDC-2E4B-AED6-B9DDF658726A}" type="pres">
      <dgm:prSet presAssocID="{A3CE13C1-BE92-7541-B3F6-C813347CBFB5}" presName="ParentText" presStyleLbl="node1" presStyleIdx="3" presStyleCnt="4" custScaleY="49344" custLinFactNeighborX="919" custLinFactNeighborY="-7848">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407EBA8F-63B1-A449-A5D0-675E2F56EB87}" type="presOf" srcId="{A3CE13C1-BE92-7541-B3F6-C813347CBFB5}" destId="{CAA88E9F-DDDC-2E4B-AED6-B9DDF658726A}"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A9CB46D8-D4CD-0442-8DC4-9449EAAA240E}" srcId="{7D9F1B8D-104D-AB4C-A0C0-DB8C4902FC94}" destId="{A3CE13C1-BE92-7541-B3F6-C813347CBFB5}" srcOrd="3" destOrd="0" parTransId="{DAA5A153-DBD7-9D4B-86C7-EDB5480103DD}" sibTransId="{BEFF2020-4456-574C-AC3E-86DCA7E087E7}"/>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D48B3ACD-5571-C549-92A6-2643D657DB47}" type="presParOf" srcId="{6DC64014-FA75-F74B-B495-B056AA0E9904}" destId="{B47F1706-9FEC-1447-BAAC-CAEB9D137B60}" srcOrd="0" destOrd="0" presId="urn:microsoft.com/office/officeart/2005/8/layout/StepDownProcess"/>
    <dgm:cxn modelId="{E2AD3B6C-3C6E-4B40-9F91-856C7F580CFE}" type="presParOf" srcId="{6DC64014-FA75-F74B-B495-B056AA0E9904}" destId="{D3163A0D-6CDE-C440-837C-C4BB2E0B63C0}" srcOrd="1" destOrd="0" presId="urn:microsoft.com/office/officeart/2005/8/layout/StepDownProcess"/>
    <dgm:cxn modelId="{E0B95864-B296-D149-9A12-411A67F6646E}" type="presParOf" srcId="{6DC64014-FA75-F74B-B495-B056AA0E9904}" destId="{FEC1D690-E037-AF4E-BADE-605AE9F86579}" srcOrd="2" destOrd="0" presId="urn:microsoft.com/office/officeart/2005/8/layout/StepDownProcess"/>
    <dgm:cxn modelId="{A7BE7E26-A351-3E4E-B936-C964B4C53418}" type="presParOf" srcId="{39316FB3-BC05-A24A-843B-B5DF4644FDD1}" destId="{7C7C3D09-3431-724A-9B11-E94B46905522}" srcOrd="5" destOrd="0" presId="urn:microsoft.com/office/officeart/2005/8/layout/StepDownProcess"/>
    <dgm:cxn modelId="{746945C3-D42D-D041-81C7-C72336D034CD}" type="presParOf" srcId="{39316FB3-BC05-A24A-843B-B5DF4644FDD1}" destId="{A2FBF775-2886-AA44-90FD-DCABCAB1E7D1}" srcOrd="6" destOrd="0" presId="urn:microsoft.com/office/officeart/2005/8/layout/StepDownProcess"/>
    <dgm:cxn modelId="{ECF4AAE3-952C-5E4D-BCE9-E0F9F0695EB6}" type="presParOf" srcId="{A2FBF775-2886-AA44-90FD-DCABCAB1E7D1}" destId="{CAA88E9F-DDDC-2E4B-AED6-B9DDF658726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dgm:spPr/>
      <dgm:t>
        <a:bodyPr/>
        <a:lstStyle/>
        <a:p>
          <a:r>
            <a:rPr lang="en-GB" dirty="0" err="1"/>
            <a:t>串行集成思想</a:t>
          </a:r>
          <a:r>
            <a:rPr lang="zh-CN" altLang="en-US" dirty="0"/>
            <a:t>（</a:t>
          </a:r>
          <a:r>
            <a:rPr lang="en-US" altLang="zh-CN" dirty="0"/>
            <a:t>Boosting)</a:t>
          </a:r>
          <a:endParaRPr lang="en-GB" dirty="0"/>
        </a:p>
      </dgm:t>
    </dgm:pt>
    <dgm:pt modelId="{66AB75D5-EF04-9541-AFEB-DF4C9BEFB9B7}" type="parTrans" cxnId="{73AA6B0D-0CE5-5049-AC7C-F507EE883C51}">
      <dgm:prSet/>
      <dgm:spPr/>
      <dgm:t>
        <a:bodyPr/>
        <a:lstStyle/>
        <a:p>
          <a:endParaRPr lang="en-GB"/>
        </a:p>
      </dgm:t>
    </dgm:pt>
    <dgm:pt modelId="{9330186B-E380-0B41-9F7E-E95B60FC7EB8}" type="sibTrans" cxnId="{73AA6B0D-0CE5-5049-AC7C-F507EE883C51}">
      <dgm:prSet/>
      <dgm:spPr/>
      <dgm:t>
        <a:bodyPr/>
        <a:lstStyle/>
        <a:p>
          <a:endParaRPr lang="en-GB"/>
        </a:p>
      </dgm:t>
    </dgm:pt>
    <dgm:pt modelId="{CFEEC66A-49F3-0A4E-B0FC-1503D966EF58}">
      <dgm:prSet phldrT="[Text]" custT="1"/>
      <dgm:spPr/>
      <dgm:t>
        <a:bodyPr/>
        <a:lstStyle/>
        <a:p>
          <a:r>
            <a:rPr lang="en-US" altLang="zh-CN" sz="2400" dirty="0" err="1">
              <a:solidFill>
                <a:srgbClr val="FFFF00"/>
              </a:solidFill>
            </a:rPr>
            <a:t>Adaboost</a:t>
          </a:r>
          <a:r>
            <a:rPr lang="zh-CN" altLang="en-US" sz="2400" dirty="0">
              <a:solidFill>
                <a:srgbClr val="FFFF00"/>
              </a:solidFill>
            </a:rPr>
            <a:t>算法</a:t>
          </a:r>
          <a:endParaRPr lang="en-GB" sz="2400" dirty="0">
            <a:solidFill>
              <a:srgbClr val="FFFF00"/>
            </a:solidFill>
          </a:endParaRPr>
        </a:p>
      </dgm:t>
    </dgm:pt>
    <dgm:pt modelId="{520134DD-3B9D-5E4F-8651-7BEF146DD906}" type="parTrans" cxnId="{57A241E1-2ACA-D448-B961-2585BA262723}">
      <dgm:prSet/>
      <dgm:spPr/>
      <dgm:t>
        <a:bodyPr/>
        <a:lstStyle/>
        <a:p>
          <a:endParaRPr lang="en-GB"/>
        </a:p>
      </dgm:t>
    </dgm:pt>
    <dgm:pt modelId="{1895AB2B-850A-9F42-9D15-60A179F1FEDD}" type="sibTrans" cxnId="{57A241E1-2ACA-D448-B961-2585BA262723}">
      <dgm:prSet/>
      <dgm:spPr/>
      <dgm:t>
        <a:bodyPr/>
        <a:lstStyle/>
        <a:p>
          <a:endParaRPr lang="en-GB"/>
        </a:p>
      </dgm:t>
    </dgm:pt>
    <dgm:pt modelId="{BA320F82-11DE-6549-8FE8-A4F56275A1BF}">
      <dgm:prSet phldrT="[Text]" custT="1"/>
      <dgm:spPr/>
      <dgm:t>
        <a:bodyPr/>
        <a:lstStyle/>
        <a:p>
          <a:r>
            <a:rPr lang="en-US" sz="2000" dirty="0"/>
            <a:t>Gradient Boosting</a:t>
          </a:r>
          <a:endParaRPr lang="en-GB" sz="2000" dirty="0"/>
        </a:p>
      </dgm:t>
    </dgm:pt>
    <dgm:pt modelId="{F8FD69BE-D425-504A-B2E3-1D300A35F734}" type="parTrans" cxnId="{878F27FB-B8F5-7D46-9EE5-98E629455C10}">
      <dgm:prSet/>
      <dgm:spPr/>
      <dgm:t>
        <a:bodyPr/>
        <a:lstStyle/>
        <a:p>
          <a:endParaRPr lang="en-GB"/>
        </a:p>
      </dgm:t>
    </dgm:pt>
    <dgm:pt modelId="{A552C4F1-8909-D04B-8B66-A68C94A67E0B}" type="sibTrans" cxnId="{878F27FB-B8F5-7D46-9EE5-98E629455C10}">
      <dgm:prSet/>
      <dgm:spPr/>
      <dgm:t>
        <a:bodyPr/>
        <a:lstStyle/>
        <a:p>
          <a:endParaRPr lang="en-GB"/>
        </a:p>
      </dgm:t>
    </dgm:pt>
    <dgm:pt modelId="{A3CE13C1-BE92-7541-B3F6-C813347CBFB5}">
      <dgm:prSet/>
      <dgm:spPr/>
      <dgm:t>
        <a:bodyPr/>
        <a:lstStyle/>
        <a:p>
          <a:r>
            <a:rPr lang="en-US" altLang="zh-CN" dirty="0"/>
            <a:t>XGBOOST</a:t>
          </a:r>
          <a:endParaRPr lang="en-GB" dirty="0"/>
        </a:p>
      </dgm:t>
    </dgm:pt>
    <dgm:pt modelId="{DAA5A153-DBD7-9D4B-86C7-EDB5480103DD}" type="parTrans" cxnId="{A9CB46D8-D4CD-0442-8DC4-9449EAAA240E}">
      <dgm:prSet/>
      <dgm:spPr/>
      <dgm:t>
        <a:bodyPr/>
        <a:lstStyle/>
        <a:p>
          <a:endParaRPr lang="en-GB"/>
        </a:p>
      </dgm:t>
    </dgm:pt>
    <dgm:pt modelId="{BEFF2020-4456-574C-AC3E-86DCA7E087E7}" type="sibTrans" cxnId="{A9CB46D8-D4CD-0442-8DC4-9449EAAA240E}">
      <dgm:prSet/>
      <dgm:spPr/>
      <dgm:t>
        <a:bodyPr/>
        <a:lstStyle/>
        <a:p>
          <a:endParaRPr lang="en-GB"/>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3" custScaleX="64513" custScaleY="77641" custLinFactNeighborX="4111" custLinFactNeighborY="-38985"/>
      <dgm:spPr/>
    </dgm:pt>
    <dgm:pt modelId="{549BC535-03B8-9A48-BD89-6F15B200CBEA}" type="pres">
      <dgm:prSet presAssocID="{AC3E6B0F-F1CA-4641-9C8B-1B56162FFBF4}" presName="ParentText" presStyleLbl="node1" presStyleIdx="0" presStyleCnt="4"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3">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3" custScaleY="65447" custLinFactNeighborX="18502" custLinFactNeighborY="-64208"/>
      <dgm:spPr/>
    </dgm:pt>
    <dgm:pt modelId="{D05DAF7B-6E65-F349-B64F-502D66BBCDC9}" type="pres">
      <dgm:prSet presAssocID="{CFEEC66A-49F3-0A4E-B0FC-1503D966EF58}" presName="ParentText" presStyleLbl="node1" presStyleIdx="1" presStyleCnt="4" custScaleX="129078" custScaleY="45091" custLinFactNeighborX="421" custLinFactNeighborY="-12380">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3">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B47F1706-9FEC-1447-BAAC-CAEB9D137B60}" type="pres">
      <dgm:prSet presAssocID="{BA320F82-11DE-6549-8FE8-A4F56275A1BF}" presName="bentUpArrow1" presStyleLbl="alignImgPlace1" presStyleIdx="2" presStyleCnt="3" custLinFactNeighborX="18708" custLinFactNeighborY="-46146"/>
      <dgm:spPr/>
    </dgm:pt>
    <dgm:pt modelId="{D3163A0D-6CDE-C440-837C-C4BB2E0B63C0}" type="pres">
      <dgm:prSet presAssocID="{BA320F82-11DE-6549-8FE8-A4F56275A1BF}" presName="ParentText" presStyleLbl="node1" presStyleIdx="2" presStyleCnt="4" custScaleX="155190" custScaleY="54622" custLinFactNeighborX="5891" custLinFactNeighborY="-16593">
        <dgm:presLayoutVars>
          <dgm:chMax val="1"/>
          <dgm:chPref val="1"/>
          <dgm:bulletEnabled val="1"/>
        </dgm:presLayoutVars>
      </dgm:prSet>
      <dgm:spPr/>
    </dgm:pt>
    <dgm:pt modelId="{FEC1D690-E037-AF4E-BADE-605AE9F86579}" type="pres">
      <dgm:prSet presAssocID="{BA320F82-11DE-6549-8FE8-A4F56275A1BF}" presName="ChildText" presStyleLbl="revTx" presStyleIdx="2" presStyleCnt="3">
        <dgm:presLayoutVars>
          <dgm:chMax val="0"/>
          <dgm:chPref val="0"/>
          <dgm:bulletEnabled val="1"/>
        </dgm:presLayoutVars>
      </dgm:prSet>
      <dgm:spPr/>
    </dgm:pt>
    <dgm:pt modelId="{7C7C3D09-3431-724A-9B11-E94B46905522}" type="pres">
      <dgm:prSet presAssocID="{A552C4F1-8909-D04B-8B66-A68C94A67E0B}" presName="sibTrans" presStyleCnt="0"/>
      <dgm:spPr/>
    </dgm:pt>
    <dgm:pt modelId="{A2FBF775-2886-AA44-90FD-DCABCAB1E7D1}" type="pres">
      <dgm:prSet presAssocID="{A3CE13C1-BE92-7541-B3F6-C813347CBFB5}" presName="composite" presStyleCnt="0"/>
      <dgm:spPr/>
    </dgm:pt>
    <dgm:pt modelId="{CAA88E9F-DDDC-2E4B-AED6-B9DDF658726A}" type="pres">
      <dgm:prSet presAssocID="{A3CE13C1-BE92-7541-B3F6-C813347CBFB5}" presName="ParentText" presStyleLbl="node1" presStyleIdx="3" presStyleCnt="4" custScaleY="49344" custLinFactNeighborX="919" custLinFactNeighborY="-7848">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407EBA8F-63B1-A449-A5D0-675E2F56EB87}" type="presOf" srcId="{A3CE13C1-BE92-7541-B3F6-C813347CBFB5}" destId="{CAA88E9F-DDDC-2E4B-AED6-B9DDF658726A}"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A9CB46D8-D4CD-0442-8DC4-9449EAAA240E}" srcId="{7D9F1B8D-104D-AB4C-A0C0-DB8C4902FC94}" destId="{A3CE13C1-BE92-7541-B3F6-C813347CBFB5}" srcOrd="3" destOrd="0" parTransId="{DAA5A153-DBD7-9D4B-86C7-EDB5480103DD}" sibTransId="{BEFF2020-4456-574C-AC3E-86DCA7E087E7}"/>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D48B3ACD-5571-C549-92A6-2643D657DB47}" type="presParOf" srcId="{6DC64014-FA75-F74B-B495-B056AA0E9904}" destId="{B47F1706-9FEC-1447-BAAC-CAEB9D137B60}" srcOrd="0" destOrd="0" presId="urn:microsoft.com/office/officeart/2005/8/layout/StepDownProcess"/>
    <dgm:cxn modelId="{E2AD3B6C-3C6E-4B40-9F91-856C7F580CFE}" type="presParOf" srcId="{6DC64014-FA75-F74B-B495-B056AA0E9904}" destId="{D3163A0D-6CDE-C440-837C-C4BB2E0B63C0}" srcOrd="1" destOrd="0" presId="urn:microsoft.com/office/officeart/2005/8/layout/StepDownProcess"/>
    <dgm:cxn modelId="{E0B95864-B296-D149-9A12-411A67F6646E}" type="presParOf" srcId="{6DC64014-FA75-F74B-B495-B056AA0E9904}" destId="{FEC1D690-E037-AF4E-BADE-605AE9F86579}" srcOrd="2" destOrd="0" presId="urn:microsoft.com/office/officeart/2005/8/layout/StepDownProcess"/>
    <dgm:cxn modelId="{A7BE7E26-A351-3E4E-B936-C964B4C53418}" type="presParOf" srcId="{39316FB3-BC05-A24A-843B-B5DF4644FDD1}" destId="{7C7C3D09-3431-724A-9B11-E94B46905522}" srcOrd="5" destOrd="0" presId="urn:microsoft.com/office/officeart/2005/8/layout/StepDownProcess"/>
    <dgm:cxn modelId="{746945C3-D42D-D041-81C7-C72336D034CD}" type="presParOf" srcId="{39316FB3-BC05-A24A-843B-B5DF4644FDD1}" destId="{A2FBF775-2886-AA44-90FD-DCABCAB1E7D1}" srcOrd="6" destOrd="0" presId="urn:microsoft.com/office/officeart/2005/8/layout/StepDownProcess"/>
    <dgm:cxn modelId="{ECF4AAE3-952C-5E4D-BCE9-E0F9F0695EB6}" type="presParOf" srcId="{A2FBF775-2886-AA44-90FD-DCABCAB1E7D1}" destId="{CAA88E9F-DDDC-2E4B-AED6-B9DDF658726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236152" y="1518573"/>
          <a:ext cx="1752398" cy="120159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111338" y="377909"/>
          <a:ext cx="4313049" cy="8855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err="1"/>
            <a:t>并行集成思想</a:t>
          </a:r>
          <a:endParaRPr lang="en-GB" sz="2700" kern="1200" dirty="0"/>
        </a:p>
      </dsp:txBody>
      <dsp:txXfrm>
        <a:off x="154576" y="421147"/>
        <a:ext cx="4226573" cy="799093"/>
      </dsp:txXfrm>
    </dsp:sp>
    <dsp:sp modelId="{36CD6A65-D7FE-D848-8536-2C415C1AD604}">
      <dsp:nvSpPr>
        <dsp:cNvPr id="0" name=""/>
        <dsp:cNvSpPr/>
      </dsp:nvSpPr>
      <dsp:spPr>
        <a:xfrm>
          <a:off x="3607277" y="61980"/>
          <a:ext cx="1948325" cy="1515533"/>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3620312" y="3130281"/>
          <a:ext cx="1591310" cy="181165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724585" y="2406005"/>
          <a:ext cx="2678829" cy="845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Bagging</a:t>
          </a:r>
          <a:r>
            <a:rPr lang="zh-CN" altLang="en-US" sz="2700" kern="1200" dirty="0"/>
            <a:t>算法</a:t>
          </a:r>
          <a:endParaRPr lang="en-GB" sz="2700" kern="1200" dirty="0"/>
        </a:p>
      </dsp:txBody>
      <dsp:txXfrm>
        <a:off x="2765866" y="2447286"/>
        <a:ext cx="2596267" cy="762936"/>
      </dsp:txXfrm>
    </dsp:sp>
    <dsp:sp modelId="{C86206F3-4B44-2643-95DB-CF9DFCA66DB9}">
      <dsp:nvSpPr>
        <dsp:cNvPr id="0" name=""/>
        <dsp:cNvSpPr/>
      </dsp:nvSpPr>
      <dsp:spPr>
        <a:xfrm>
          <a:off x="5403414" y="2070040"/>
          <a:ext cx="1948325" cy="1515533"/>
        </a:xfrm>
        <a:prstGeom prst="rect">
          <a:avLst/>
        </a:prstGeom>
        <a:noFill/>
        <a:ln>
          <a:noFill/>
        </a:ln>
        <a:effectLst/>
      </dsp:spPr>
      <dsp:style>
        <a:lnRef idx="0">
          <a:scrgbClr r="0" g="0" b="0"/>
        </a:lnRef>
        <a:fillRef idx="0">
          <a:scrgbClr r="0" g="0" b="0"/>
        </a:fillRef>
        <a:effectRef idx="0">
          <a:scrgbClr r="0" g="0" b="0"/>
        </a:effectRef>
        <a:fontRef idx="minor"/>
      </dsp:style>
    </dsp:sp>
    <dsp:sp modelId="{D3163A0D-6CDE-C440-837C-C4BB2E0B63C0}">
      <dsp:nvSpPr>
        <dsp:cNvPr id="0" name=""/>
        <dsp:cNvSpPr/>
      </dsp:nvSpPr>
      <dsp:spPr>
        <a:xfrm>
          <a:off x="5337832" y="3997556"/>
          <a:ext cx="2678829" cy="95026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err="1"/>
            <a:t>随机森林</a:t>
          </a:r>
          <a:endParaRPr lang="en-GB" sz="2700" kern="1200" dirty="0"/>
        </a:p>
      </dsp:txBody>
      <dsp:txXfrm>
        <a:off x="5384228" y="4043952"/>
        <a:ext cx="2586037" cy="857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146212" y="1131201"/>
          <a:ext cx="947338" cy="89615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2905" y="387202"/>
          <a:ext cx="3307072" cy="679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err="1"/>
            <a:t>串行集成思想</a:t>
          </a:r>
          <a:r>
            <a:rPr lang="zh-CN" altLang="en-US" sz="2200" kern="1200" dirty="0"/>
            <a:t>（</a:t>
          </a:r>
          <a:r>
            <a:rPr lang="en-US" altLang="zh-CN" sz="2200" kern="1200" dirty="0">
              <a:solidFill>
                <a:srgbClr val="FF0000"/>
              </a:solidFill>
            </a:rPr>
            <a:t>Boosting</a:t>
          </a:r>
          <a:r>
            <a:rPr lang="en-US" altLang="zh-CN" sz="2200" kern="1200" dirty="0"/>
            <a:t>)</a:t>
          </a:r>
          <a:endParaRPr lang="en-GB" sz="2200" kern="1200" dirty="0"/>
        </a:p>
      </dsp:txBody>
      <dsp:txXfrm>
        <a:off x="36058" y="420355"/>
        <a:ext cx="3240766" cy="612712"/>
      </dsp:txXfrm>
    </dsp:sp>
    <dsp:sp modelId="{36CD6A65-D7FE-D848-8536-2C415C1AD604}">
      <dsp:nvSpPr>
        <dsp:cNvPr id="0" name=""/>
        <dsp:cNvSpPr/>
      </dsp:nvSpPr>
      <dsp:spPr>
        <a:xfrm>
          <a:off x="2683451" y="144960"/>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3096349" y="1918501"/>
          <a:ext cx="798553"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015286" y="1566106"/>
          <a:ext cx="2651286" cy="64829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FFFF00"/>
              </a:solidFill>
            </a:rPr>
            <a:t>Adaboost</a:t>
          </a:r>
          <a:r>
            <a:rPr lang="zh-CN" altLang="en-US" sz="2400" kern="1200" dirty="0">
              <a:solidFill>
                <a:srgbClr val="FFFF00"/>
              </a:solidFill>
            </a:rPr>
            <a:t>算法</a:t>
          </a:r>
          <a:endParaRPr lang="en-GB" sz="2400" kern="1200" dirty="0">
            <a:solidFill>
              <a:srgbClr val="FFFF00"/>
            </a:solidFill>
          </a:endParaRPr>
        </a:p>
      </dsp:txBody>
      <dsp:txXfrm>
        <a:off x="2046939" y="1597759"/>
        <a:ext cx="2587980" cy="584988"/>
      </dsp:txXfrm>
    </dsp:sp>
    <dsp:sp modelId="{C86206F3-4B44-2643-95DB-CF9DFCA66DB9}">
      <dsp:nvSpPr>
        <dsp:cNvPr id="0" name=""/>
        <dsp:cNvSpPr/>
      </dsp:nvSpPr>
      <dsp:spPr>
        <a:xfrm>
          <a:off x="4359291" y="1486495"/>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B47F1706-9FEC-1447-BAAC-CAEB9D137B60}">
      <dsp:nvSpPr>
        <dsp:cNvPr id="0" name=""/>
        <dsp:cNvSpPr/>
      </dsp:nvSpPr>
      <dsp:spPr>
        <a:xfrm rot="5400000">
          <a:off x="5160317" y="3406027"/>
          <a:ext cx="1220152"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163A0D-6CDE-C440-837C-C4BB2E0B63C0}">
      <dsp:nvSpPr>
        <dsp:cNvPr id="0" name=""/>
        <dsp:cNvSpPr/>
      </dsp:nvSpPr>
      <dsp:spPr>
        <a:xfrm>
          <a:off x="4131373" y="2704160"/>
          <a:ext cx="3187631" cy="7853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Gradient Boosting</a:t>
          </a:r>
          <a:endParaRPr lang="en-GB" sz="2000" kern="1200" dirty="0"/>
        </a:p>
      </dsp:txBody>
      <dsp:txXfrm>
        <a:off x="4169716" y="2742503"/>
        <a:ext cx="3110945" cy="708639"/>
      </dsp:txXfrm>
    </dsp:sp>
    <dsp:sp modelId="{FEC1D690-E037-AF4E-BADE-605AE9F86579}">
      <dsp:nvSpPr>
        <dsp:cNvPr id="0" name=""/>
        <dsp:cNvSpPr/>
      </dsp:nvSpPr>
      <dsp:spPr>
        <a:xfrm>
          <a:off x="6631196" y="2753637"/>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CAA88E9F-DDDC-2E4B-AED6-B9DDF658726A}">
      <dsp:nvSpPr>
        <dsp:cNvPr id="0" name=""/>
        <dsp:cNvSpPr/>
      </dsp:nvSpPr>
      <dsp:spPr>
        <a:xfrm>
          <a:off x="6032980" y="4118745"/>
          <a:ext cx="2054018" cy="70944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XGBOOST</a:t>
          </a:r>
          <a:endParaRPr lang="en-GB" sz="2200" kern="1200" dirty="0"/>
        </a:p>
      </dsp:txBody>
      <dsp:txXfrm>
        <a:off x="6067618" y="4153383"/>
        <a:ext cx="1984742" cy="640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146212" y="1131201"/>
          <a:ext cx="947338" cy="89615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2905" y="387202"/>
          <a:ext cx="3307072" cy="679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err="1"/>
            <a:t>串行集成思想</a:t>
          </a:r>
          <a:r>
            <a:rPr lang="zh-CN" altLang="en-US" sz="2200" kern="1200" dirty="0"/>
            <a:t>（</a:t>
          </a:r>
          <a:r>
            <a:rPr lang="en-US" altLang="zh-CN" sz="2200" kern="1200" dirty="0"/>
            <a:t>Boosting)</a:t>
          </a:r>
          <a:endParaRPr lang="en-GB" sz="2200" kern="1200" dirty="0"/>
        </a:p>
      </dsp:txBody>
      <dsp:txXfrm>
        <a:off x="36058" y="420355"/>
        <a:ext cx="3240766" cy="612712"/>
      </dsp:txXfrm>
    </dsp:sp>
    <dsp:sp modelId="{36CD6A65-D7FE-D848-8536-2C415C1AD604}">
      <dsp:nvSpPr>
        <dsp:cNvPr id="0" name=""/>
        <dsp:cNvSpPr/>
      </dsp:nvSpPr>
      <dsp:spPr>
        <a:xfrm>
          <a:off x="2683451" y="144960"/>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3096349" y="1918501"/>
          <a:ext cx="798553"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015286" y="1566106"/>
          <a:ext cx="2651286" cy="64829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FFFF00"/>
              </a:solidFill>
            </a:rPr>
            <a:t>Adaboost</a:t>
          </a:r>
          <a:r>
            <a:rPr lang="zh-CN" altLang="en-US" sz="2400" kern="1200" dirty="0">
              <a:solidFill>
                <a:srgbClr val="FFFF00"/>
              </a:solidFill>
            </a:rPr>
            <a:t>算法</a:t>
          </a:r>
          <a:endParaRPr lang="en-GB" sz="2400" kern="1200" dirty="0">
            <a:solidFill>
              <a:srgbClr val="FFFF00"/>
            </a:solidFill>
          </a:endParaRPr>
        </a:p>
      </dsp:txBody>
      <dsp:txXfrm>
        <a:off x="2046939" y="1597759"/>
        <a:ext cx="2587980" cy="584988"/>
      </dsp:txXfrm>
    </dsp:sp>
    <dsp:sp modelId="{C86206F3-4B44-2643-95DB-CF9DFCA66DB9}">
      <dsp:nvSpPr>
        <dsp:cNvPr id="0" name=""/>
        <dsp:cNvSpPr/>
      </dsp:nvSpPr>
      <dsp:spPr>
        <a:xfrm>
          <a:off x="4359291" y="1486495"/>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B47F1706-9FEC-1447-BAAC-CAEB9D137B60}">
      <dsp:nvSpPr>
        <dsp:cNvPr id="0" name=""/>
        <dsp:cNvSpPr/>
      </dsp:nvSpPr>
      <dsp:spPr>
        <a:xfrm rot="5400000">
          <a:off x="5160317" y="3406027"/>
          <a:ext cx="1220152"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163A0D-6CDE-C440-837C-C4BB2E0B63C0}">
      <dsp:nvSpPr>
        <dsp:cNvPr id="0" name=""/>
        <dsp:cNvSpPr/>
      </dsp:nvSpPr>
      <dsp:spPr>
        <a:xfrm>
          <a:off x="4131373" y="2704160"/>
          <a:ext cx="3187631" cy="7853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Gradient Boosting</a:t>
          </a:r>
          <a:endParaRPr lang="en-GB" sz="2000" kern="1200" dirty="0"/>
        </a:p>
      </dsp:txBody>
      <dsp:txXfrm>
        <a:off x="4169716" y="2742503"/>
        <a:ext cx="3110945" cy="708639"/>
      </dsp:txXfrm>
    </dsp:sp>
    <dsp:sp modelId="{FEC1D690-E037-AF4E-BADE-605AE9F86579}">
      <dsp:nvSpPr>
        <dsp:cNvPr id="0" name=""/>
        <dsp:cNvSpPr/>
      </dsp:nvSpPr>
      <dsp:spPr>
        <a:xfrm>
          <a:off x="6631196" y="2753637"/>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CAA88E9F-DDDC-2E4B-AED6-B9DDF658726A}">
      <dsp:nvSpPr>
        <dsp:cNvPr id="0" name=""/>
        <dsp:cNvSpPr/>
      </dsp:nvSpPr>
      <dsp:spPr>
        <a:xfrm>
          <a:off x="6032980" y="4118745"/>
          <a:ext cx="2054018" cy="70944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XGBOOST</a:t>
          </a:r>
          <a:endParaRPr lang="en-GB" sz="2200" kern="1200" dirty="0"/>
        </a:p>
      </dsp:txBody>
      <dsp:txXfrm>
        <a:off x="6067618" y="4153383"/>
        <a:ext cx="1984742" cy="6401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2023/11/22</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“几乎所有的数据分析任务，要想成绩好，都要上</a:t>
            </a:r>
            <a:r>
              <a:rPr lang="en-US" sz="1200" kern="1200" dirty="0">
                <a:solidFill>
                  <a:schemeClr val="tx1"/>
                </a:solidFill>
                <a:effectLst/>
                <a:latin typeface="+mn-lt"/>
                <a:ea typeface="+mn-ea"/>
                <a:cs typeface="+mn-cs"/>
              </a:rPr>
              <a:t>ensemble</a:t>
            </a:r>
            <a:r>
              <a:rPr lang="zh-CN" altLang="en-US" sz="1200" kern="1200" dirty="0">
                <a:solidFill>
                  <a:schemeClr val="tx1"/>
                </a:solidFill>
                <a:effectLst/>
                <a:latin typeface="+mn-lt"/>
                <a:ea typeface="+mn-ea"/>
                <a:cs typeface="+mn-cs"/>
              </a:rPr>
              <a:t>。”“ 集成学习（</a:t>
            </a:r>
            <a:r>
              <a:rPr lang="en-US" sz="1200" kern="1200" dirty="0">
                <a:solidFill>
                  <a:schemeClr val="tx1"/>
                </a:solidFill>
                <a:effectLst/>
                <a:latin typeface="+mn-lt"/>
                <a:ea typeface="+mn-ea"/>
                <a:cs typeface="+mn-cs"/>
              </a:rPr>
              <a:t>ensemble learning</a:t>
            </a:r>
            <a:r>
              <a:rPr lang="zh-CN" altLang="en-US" sz="1200" kern="1200" dirty="0">
                <a:solidFill>
                  <a:schemeClr val="tx1"/>
                </a:solidFill>
                <a:effectLst/>
                <a:latin typeface="+mn-lt"/>
                <a:ea typeface="+mn-ea"/>
                <a:cs typeface="+mn-cs"/>
              </a:rPr>
              <a:t>）可以说是刷榜必备。” 集成学习</a:t>
            </a:r>
            <a:r>
              <a:rPr lang="en-US" sz="1200" kern="1200" dirty="0">
                <a:solidFill>
                  <a:schemeClr val="tx1"/>
                </a:solidFill>
                <a:effectLst/>
                <a:latin typeface="+mn-lt"/>
                <a:ea typeface="+mn-ea"/>
                <a:cs typeface="+mn-cs"/>
              </a:rPr>
              <a:t>(ensemble learning)</a:t>
            </a:r>
            <a:r>
              <a:rPr lang="zh-CN" altLang="en-US" sz="1200" kern="1200" dirty="0">
                <a:solidFill>
                  <a:schemeClr val="tx1"/>
                </a:solidFill>
                <a:effectLst/>
                <a:latin typeface="+mn-lt"/>
                <a:ea typeface="+mn-ea"/>
                <a:cs typeface="+mn-cs"/>
              </a:rPr>
              <a:t>可以说是现在非常火爆的机器学习方法了。目前，集成方法在许多著名的机器学习比赛</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如</a:t>
            </a:r>
            <a:r>
              <a:rPr lang="en-US" sz="1200" kern="1200" dirty="0">
                <a:solidFill>
                  <a:schemeClr val="tx1"/>
                </a:solidFill>
                <a:effectLst/>
                <a:latin typeface="+mn-lt"/>
                <a:ea typeface="+mn-ea"/>
                <a:cs typeface="+mn-cs"/>
              </a:rPr>
              <a:t> Netflix</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KDD 2009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 Kaggle </a:t>
            </a:r>
            <a:r>
              <a:rPr lang="zh-CN" altLang="en-US" sz="1200" kern="1200" dirty="0">
                <a:solidFill>
                  <a:schemeClr val="tx1"/>
                </a:solidFill>
                <a:effectLst/>
                <a:latin typeface="+mn-lt"/>
                <a:ea typeface="+mn-ea"/>
                <a:cs typeface="+mn-cs"/>
              </a:rPr>
              <a:t>比赛</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中能够取得很好的名次。</a:t>
            </a:r>
            <a:endParaRPr lang="en-CN" sz="1200" kern="1200" dirty="0">
              <a:solidFill>
                <a:schemeClr val="tx1"/>
              </a:solidFill>
              <a:effectLst/>
              <a:latin typeface="+mn-lt"/>
              <a:ea typeface="+mn-ea"/>
              <a:cs typeface="+mn-cs"/>
            </a:endParaRPr>
          </a:p>
          <a:p>
            <a:endParaRPr lang="en-CN" sz="1200" kern="1200" dirty="0">
              <a:solidFill>
                <a:schemeClr val="tx1"/>
              </a:solidFill>
              <a:effectLst/>
              <a:latin typeface="+mn-lt"/>
              <a:ea typeface="+mn-ea"/>
              <a:cs typeface="+mn-cs"/>
            </a:endParaRPr>
          </a:p>
          <a:p>
            <a:endParaRPr lang="en-CN" sz="1200" kern="1200" dirty="0">
              <a:solidFill>
                <a:schemeClr val="tx1"/>
              </a:solidFill>
              <a:effectLst/>
              <a:latin typeface="+mn-lt"/>
              <a:ea typeface="+mn-ea"/>
              <a:cs typeface="+mn-cs"/>
            </a:endParaRPr>
          </a:p>
          <a:p>
            <a:r>
              <a:rPr lang="en-CN" sz="1200" kern="1200" dirty="0">
                <a:solidFill>
                  <a:schemeClr val="tx1"/>
                </a:solidFill>
                <a:effectLst/>
                <a:latin typeface="+mn-lt"/>
                <a:ea typeface="+mn-ea"/>
                <a:cs typeface="+mn-cs"/>
              </a:rPr>
              <a:t>1990</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Hanson</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Salamon</a:t>
            </a:r>
            <a:r>
              <a:rPr lang="zh-CN" altLang="en-US" sz="1200" kern="1200" dirty="0">
                <a:solidFill>
                  <a:schemeClr val="tx1"/>
                </a:solidFill>
                <a:effectLst/>
                <a:latin typeface="+mn-lt"/>
                <a:ea typeface="+mn-ea"/>
                <a:cs typeface="+mn-cs"/>
              </a:rPr>
              <a:t>对神经网络集成进行了研究，第一次提出了神经网络集成的概念。他们证明，在保证神经网络的精度高于</a:t>
            </a:r>
            <a:r>
              <a:rPr lang="en-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的情况下，通过训练多个神经网络并将其结果通过投票法进行结合，可以显著地提高学习系统的泛化能力 </a:t>
            </a:r>
            <a:r>
              <a:rPr lang="en-CN" sz="1200" kern="1200" dirty="0">
                <a:solidFill>
                  <a:schemeClr val="tx1"/>
                </a:solidFill>
                <a:effectLst/>
                <a:latin typeface="+mn-lt"/>
                <a:ea typeface="+mn-ea"/>
                <a:cs typeface="+mn-cs"/>
              </a:rPr>
              <a:t>(Hansen, L. K., &amp; Salamon, P. (1990). Neural network ensembles. IEEE transactions on pattern analysis and machine intelligence, 12(10), 993-1001.)</a:t>
            </a:r>
            <a:r>
              <a:rPr lang="zh-CN" altLang="en-US" sz="1200" kern="1200" dirty="0">
                <a:solidFill>
                  <a:schemeClr val="tx1"/>
                </a:solidFill>
                <a:effectLst/>
                <a:latin typeface="+mn-lt"/>
                <a:ea typeface="+mn-ea"/>
                <a:cs typeface="+mn-cs"/>
              </a:rPr>
              <a:t>。</a:t>
            </a:r>
            <a:r>
              <a:rPr lang="en-CN" dirty="0">
                <a:effectLst/>
              </a:rPr>
              <a:t> </a:t>
            </a:r>
            <a:r>
              <a:rPr lang="en-CN" sz="1200" b="1" kern="1200" dirty="0">
                <a:solidFill>
                  <a:schemeClr val="tx1"/>
                </a:solidFill>
                <a:effectLst/>
                <a:latin typeface="+mn-lt"/>
                <a:ea typeface="+mn-ea"/>
                <a:cs typeface="+mn-cs"/>
              </a:rPr>
              <a:t>Valiant</a:t>
            </a:r>
            <a:r>
              <a:rPr lang="zh-CN" altLang="en-US" sz="1200" b="1" kern="1200" dirty="0">
                <a:solidFill>
                  <a:schemeClr val="tx1"/>
                </a:solidFill>
                <a:effectLst/>
                <a:latin typeface="+mn-lt"/>
                <a:ea typeface="+mn-ea"/>
                <a:cs typeface="+mn-cs"/>
              </a:rPr>
              <a:t>和</a:t>
            </a:r>
            <a:r>
              <a:rPr lang="en-CN" sz="1200" b="1" kern="1200" dirty="0">
                <a:solidFill>
                  <a:schemeClr val="tx1"/>
                </a:solidFill>
                <a:effectLst/>
                <a:latin typeface="+mn-lt"/>
                <a:ea typeface="+mn-ea"/>
                <a:cs typeface="+mn-cs"/>
              </a:rPr>
              <a:t> Kearns</a:t>
            </a:r>
            <a:r>
              <a:rPr lang="zh-CN" altLang="en-US" sz="1200" b="1" kern="1200" dirty="0">
                <a:solidFill>
                  <a:schemeClr val="tx1"/>
                </a:solidFill>
                <a:effectLst/>
                <a:latin typeface="+mn-lt"/>
                <a:ea typeface="+mn-ea"/>
                <a:cs typeface="+mn-cs"/>
              </a:rPr>
              <a:t>提出了弱学习和强学习的概念 。识别错误率小于</a:t>
            </a:r>
            <a:r>
              <a:rPr lang="en-CN" sz="1200" b="1" kern="1200" dirty="0">
                <a:solidFill>
                  <a:schemeClr val="tx1"/>
                </a:solidFill>
                <a:effectLst/>
                <a:latin typeface="+mn-lt"/>
                <a:ea typeface="+mn-ea"/>
                <a:cs typeface="+mn-cs"/>
              </a:rPr>
              <a:t>1/2,</a:t>
            </a:r>
            <a:r>
              <a:rPr lang="zh-CN" altLang="en-US" sz="1200" b="1" kern="1200" dirty="0">
                <a:solidFill>
                  <a:schemeClr val="tx1"/>
                </a:solidFill>
                <a:effectLst/>
                <a:latin typeface="+mn-lt"/>
                <a:ea typeface="+mn-ea"/>
                <a:cs typeface="+mn-cs"/>
              </a:rPr>
              <a:t>也即准确率仅比随机猜测略高的学习算法称为弱学习算法</a:t>
            </a:r>
            <a:r>
              <a:rPr lang="en-CN"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识别准确率很高并能在多项式时间内完成的学习算法称为强学习算法</a:t>
            </a:r>
            <a:r>
              <a:rPr lang="zh-CN" altLang="en-US" sz="1200" kern="1200" dirty="0">
                <a:solidFill>
                  <a:schemeClr val="tx1"/>
                </a:solidFill>
                <a:effectLst/>
                <a:latin typeface="+mn-lt"/>
                <a:ea typeface="+mn-ea"/>
                <a:cs typeface="+mn-cs"/>
              </a:rPr>
              <a:t>。</a:t>
            </a:r>
            <a:r>
              <a:rPr lang="en-CN" dirty="0">
                <a:effectLst/>
              </a:rPr>
              <a:t> </a:t>
            </a:r>
          </a:p>
          <a:p>
            <a:endParaRPr lang="en-CN" altLang="zh-CN" dirty="0">
              <a:effectLst/>
            </a:endParaRPr>
          </a:p>
          <a:p>
            <a:r>
              <a:rPr lang="en-CN" sz="1200" kern="1200" dirty="0">
                <a:solidFill>
                  <a:schemeClr val="tx1"/>
                </a:solidFill>
                <a:effectLst/>
                <a:latin typeface="+mn-lt"/>
                <a:ea typeface="+mn-ea"/>
                <a:cs typeface="+mn-cs"/>
              </a:rPr>
              <a:t>1996</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Freund</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Schapire</a:t>
            </a:r>
            <a:r>
              <a:rPr lang="zh-CN" altLang="en-US" sz="1200" kern="1200" dirty="0">
                <a:solidFill>
                  <a:schemeClr val="tx1"/>
                </a:solidFill>
                <a:effectLst/>
                <a:latin typeface="+mn-lt"/>
                <a:ea typeface="+mn-ea"/>
                <a:cs typeface="+mn-cs"/>
              </a:rPr>
              <a:t>提出了著名的</a:t>
            </a:r>
            <a:r>
              <a:rPr lang="en-CN" sz="1200" kern="1200" dirty="0">
                <a:solidFill>
                  <a:schemeClr val="tx1"/>
                </a:solidFill>
                <a:effectLst/>
                <a:latin typeface="+mn-lt"/>
                <a:ea typeface="+mn-ea"/>
                <a:cs typeface="+mn-cs"/>
              </a:rPr>
              <a:t>AdaBoost(Adaptive Boost)</a:t>
            </a:r>
            <a:r>
              <a:rPr lang="zh-CN" altLang="en-US" sz="1200" kern="1200" dirty="0">
                <a:solidFill>
                  <a:schemeClr val="tx1"/>
                </a:solidFill>
                <a:effectLst/>
                <a:latin typeface="+mn-lt"/>
                <a:ea typeface="+mn-ea"/>
                <a:cs typeface="+mn-cs"/>
              </a:rPr>
              <a:t>算法，该算法的效率与</a:t>
            </a:r>
            <a:r>
              <a:rPr lang="en-CN" sz="1200" kern="1200" dirty="0">
                <a:solidFill>
                  <a:schemeClr val="tx1"/>
                </a:solidFill>
                <a:effectLst/>
                <a:latin typeface="+mn-lt"/>
                <a:ea typeface="+mn-ea"/>
                <a:cs typeface="+mn-cs"/>
              </a:rPr>
              <a:t>Freund</a:t>
            </a:r>
            <a:r>
              <a:rPr lang="zh-CN" altLang="en-US" sz="1200" kern="1200" dirty="0">
                <a:solidFill>
                  <a:schemeClr val="tx1"/>
                </a:solidFill>
                <a:effectLst/>
                <a:latin typeface="+mn-lt"/>
                <a:ea typeface="+mn-ea"/>
                <a:cs typeface="+mn-cs"/>
              </a:rPr>
              <a:t>算法很接近，却可以非常容易地应用到实际问题中，因此，该算法已成为目前最流行的</a:t>
            </a:r>
            <a:r>
              <a:rPr lang="en-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算法。</a:t>
            </a:r>
            <a:r>
              <a:rPr lang="en-CN" sz="1200" kern="1200" dirty="0">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是一种迭代算法，其核心思想是针对同一个训练集训练不同的分类器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，然后把这些弱分类器集合起来，构成一个更强的最终分类器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强分类器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CN" sz="1200" kern="1200" dirty="0">
                <a:solidFill>
                  <a:schemeClr val="tx1"/>
                </a:solidFill>
                <a:effectLst/>
                <a:latin typeface="+mn-lt"/>
                <a:ea typeface="+mn-ea"/>
                <a:cs typeface="+mn-cs"/>
              </a:rPr>
              <a:t> 1996</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Breiman</a:t>
            </a:r>
            <a:r>
              <a:rPr lang="zh-CN" altLang="en-US" sz="1200" kern="1200" dirty="0">
                <a:solidFill>
                  <a:schemeClr val="tx1"/>
                </a:solidFill>
                <a:effectLst/>
                <a:latin typeface="+mn-lt"/>
                <a:ea typeface="+mn-ea"/>
                <a:cs typeface="+mn-cs"/>
              </a:rPr>
              <a:t>从可重复取样技术</a:t>
            </a:r>
            <a:r>
              <a:rPr lang="en-CN" sz="1200" kern="1200" dirty="0">
                <a:solidFill>
                  <a:schemeClr val="tx1"/>
                </a:solidFill>
                <a:effectLst/>
                <a:latin typeface="+mn-lt"/>
                <a:ea typeface="+mn-ea"/>
                <a:cs typeface="+mn-cs"/>
              </a:rPr>
              <a:t>(Bootstrap Sampling)</a:t>
            </a:r>
            <a:r>
              <a:rPr lang="zh-CN" altLang="en-US" sz="1200" kern="1200" dirty="0">
                <a:solidFill>
                  <a:schemeClr val="tx1"/>
                </a:solidFill>
                <a:effectLst/>
                <a:latin typeface="+mn-lt"/>
                <a:ea typeface="+mn-ea"/>
                <a:cs typeface="+mn-cs"/>
              </a:rPr>
              <a:t>入手，提出了著名的</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方法。在该方法中，各学习器的训练集由从原始训练集中随机选取若干示例组成，训练集的规模与原始训练集相当，训练样本允许重复选取。这样，原始训练集中某些示例可能在新的训练集中出现多次，而另外一些示例则可能一次也不出现。在预测新的示例时，所有学习器的结果通过投票的方式来决定新示例的最后预测结果。</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方法通过重新选取训练集增加了个体学习器的差异，</a:t>
            </a:r>
            <a:r>
              <a:rPr lang="en-CN" sz="1200" kern="1200" dirty="0">
                <a:solidFill>
                  <a:schemeClr val="tx1"/>
                </a:solidFill>
                <a:effectLst/>
                <a:latin typeface="+mn-lt"/>
                <a:ea typeface="+mn-ea"/>
                <a:cs typeface="+mn-cs"/>
              </a:rPr>
              <a:t>Breiman</a:t>
            </a:r>
            <a:r>
              <a:rPr lang="zh-CN" altLang="en-US" sz="1200" kern="1200" dirty="0">
                <a:solidFill>
                  <a:schemeClr val="tx1"/>
                </a:solidFill>
                <a:effectLst/>
                <a:latin typeface="+mn-lt"/>
                <a:ea typeface="+mn-ea"/>
                <a:cs typeface="+mn-cs"/>
              </a:rPr>
              <a:t>将此类算法称为</a:t>
            </a:r>
            <a:r>
              <a:rPr lang="en-CN" sz="1200" kern="1200" dirty="0">
                <a:solidFill>
                  <a:schemeClr val="tx1"/>
                </a:solidFill>
                <a:effectLst/>
                <a:latin typeface="+mn-lt"/>
                <a:ea typeface="+mn-ea"/>
                <a:cs typeface="+mn-cs"/>
              </a:rPr>
              <a:t>P&amp;C(Perturb and Combine)</a:t>
            </a:r>
            <a:r>
              <a:rPr lang="zh-CN" altLang="en-US" sz="1200" kern="1200" dirty="0">
                <a:solidFill>
                  <a:schemeClr val="tx1"/>
                </a:solidFill>
                <a:effectLst/>
                <a:latin typeface="+mn-lt"/>
                <a:ea typeface="+mn-ea"/>
                <a:cs typeface="+mn-cs"/>
              </a:rPr>
              <a:t>族算法，他指出，稳定性是</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能否发挥作用的关键因素，</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能提高不稳定学习算法例如神经网络和决策树的预测精度，而对稳定的学习算法例如</a:t>
            </a:r>
            <a:r>
              <a:rPr lang="en-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近邻和简单贝叶斯算法效果则不明显，有时甚至使预测精度降低。</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284405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根据基分类器的生成方式，集成学习可以分为两种：“串行生成基分类器”的串行集成方法，以及并行生成分类器的“并行集成方法”。两者分别以</a:t>
            </a:r>
            <a:r>
              <a:rPr lang="en-CN" sz="1200" kern="1200" dirty="0">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为代表。这一节我们首先讨论并行集成方法，其内在原理是利用基学习器之间的独立性，这主要是因为结合相互独立的基分类器能够显著减小方差（</a:t>
            </a:r>
            <a:r>
              <a:rPr lang="en-CN" sz="1200" kern="1200" dirty="0">
                <a:solidFill>
                  <a:schemeClr val="tx1"/>
                </a:solidFill>
                <a:effectLst/>
                <a:latin typeface="+mn-lt"/>
                <a:ea typeface="+mn-ea"/>
                <a:cs typeface="+mn-cs"/>
              </a:rPr>
              <a:t>Variance</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2160031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首先学习的是集成学习中的并行集成方法，第一部分讨论并行集成思想，然后引出</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算法，然后介绍一种应用广泛的基于</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的扩展集成学习方法：随机森林。下面就对这三部分进行逐一介绍。</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415174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1317227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\begin{equation} P(H(n)\</a:t>
                </a:r>
                <a:r>
                  <a:rPr lang="en-US" altLang="zh-CN" dirty="0" err="1"/>
                  <a:t>leq</a:t>
                </a:r>
                <a:r>
                  <a:rPr lang="en-US" altLang="zh-CN" dirty="0"/>
                  <a:t> k)=\sum_{</a:t>
                </a:r>
                <a:r>
                  <a:rPr lang="en-US" altLang="zh-CN" dirty="0" err="1"/>
                  <a:t>i</a:t>
                </a:r>
                <a:r>
                  <a:rPr lang="en-US" altLang="zh-CN" dirty="0"/>
                  <a:t>=0}^</a:t>
                </a:r>
                <a:r>
                  <a:rPr lang="en-US" altLang="zh-CN" dirty="0" err="1"/>
                  <a:t>kC_n^i</a:t>
                </a:r>
                <a:r>
                  <a:rPr lang="en-US" altLang="zh-CN" dirty="0"/>
                  <a:t>(1-\epsilon)^</a:t>
                </a:r>
                <a:r>
                  <a:rPr lang="en-US" altLang="zh-CN" dirty="0" err="1"/>
                  <a:t>i</a:t>
                </a:r>
                <a:r>
                  <a:rPr lang="en-US" altLang="zh-CN" dirty="0"/>
                  <a:t>\epsilon^{n-</a:t>
                </a:r>
                <a:r>
                  <a:rPr lang="en-US" altLang="zh-CN" dirty="0" err="1"/>
                  <a:t>i</a:t>
                </a:r>
                <a:r>
                  <a:rPr lang="en-US" altLang="zh-CN" dirty="0"/>
                  <a:t>} \end{equation}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zh-CN" altLang="en-US" i="1">
                          <a:latin typeface="Cambria Math" panose="02040503050406030204" pitchFamily="18" charset="0"/>
                        </a:rPr>
                        <m:t>𝑙𝑒𝑞</m:t>
                      </m:r>
                      <m:r>
                        <a:rPr lang="zh-CN" altLang="en-US" i="1">
                          <a:latin typeface="Cambria Math" panose="02040503050406030204" pitchFamily="18" charset="0"/>
                        </a:rPr>
                        <m:t> </m:t>
                      </m:r>
                      <m:r>
                        <a:rPr lang="zh-CN" altLang="en-US" i="1">
                          <a:latin typeface="Cambria Math" panose="02040503050406030204" pitchFamily="18" charset="0"/>
                        </a:rPr>
                        <m:t>𝑒𝑥𝑝</m:t>
                      </m:r>
                      <m:r>
                        <a:rPr lang="en-US" altLang="zh-CN" i="1">
                          <a:latin typeface="Cambria Math" panose="02040503050406030204" pitchFamily="18" charset="0"/>
                        </a:rPr>
                        <m:t>(−\</m:t>
                      </m:r>
                      <m:r>
                        <a:rPr lang="zh-CN" altLang="en-US" i="1">
                          <a:latin typeface="Cambria Math" panose="02040503050406030204" pitchFamily="18" charset="0"/>
                        </a:rPr>
                        <m:t>𝑓𝑟𝑎𝑐</m:t>
                      </m:r>
                      <m:r>
                        <a:rPr lang="en-US" altLang="zh-CN" i="1">
                          <a:latin typeface="Cambria Math" panose="02040503050406030204" pitchFamily="18" charset="0"/>
                        </a:rPr>
                        <m:t>{</m:t>
                      </m:r>
                      <m:r>
                        <a:rPr lang="zh-CN" altLang="en-US" i="1">
                          <a:latin typeface="Cambria Math" panose="02040503050406030204" pitchFamily="18" charset="0"/>
                        </a:rPr>
                        <m:t>𝑛</m:t>
                      </m:r>
                      <m:r>
                        <a:rPr lang="en-US" altLang="zh-CN" i="1">
                          <a:latin typeface="Cambria Math" panose="02040503050406030204" pitchFamily="18" charset="0"/>
                        </a:rPr>
                        <m:t>}{2}(1−2\</m:t>
                      </m:r>
                      <m:r>
                        <a:rPr lang="zh-CN" altLang="en-US" i="1">
                          <a:latin typeface="Cambria Math" panose="02040503050406030204" pitchFamily="18" charset="0"/>
                        </a:rPr>
                        <m:t>𝑒𝑝𝑠𝑖𝑙𝑜𝑛</m:t>
                      </m:r>
                      <m:r>
                        <a:rPr lang="en-US" altLang="zh-CN" i="1">
                          <a:latin typeface="Cambria Math" panose="02040503050406030204" pitchFamily="18" charset="0"/>
                        </a:rPr>
                        <m:t>^2))\</m:t>
                      </m:r>
                      <m:r>
                        <a:rPr lang="zh-CN" altLang="en-US" i="1">
                          <a:latin typeface="Cambria Math" panose="02040503050406030204" pitchFamily="18" charset="0"/>
                        </a:rPr>
                        <m:t>𝑞𝑢𝑎𝑑</m:t>
                      </m:r>
                      <m:r>
                        <a:rPr lang="en-US" altLang="zh-CN" i="1">
                          <a:latin typeface="Cambria Math" panose="02040503050406030204" pitchFamily="18" charset="0"/>
                        </a:rPr>
                        <m:t>(</m:t>
                      </m:r>
                      <m:r>
                        <a:rPr lang="zh-CN" altLang="en-US" i="1">
                          <a:latin typeface="Cambria Math" panose="02040503050406030204" pitchFamily="18" charset="0"/>
                        </a:rPr>
                        <m:t>由</m:t>
                      </m:r>
                      <m:r>
                        <a:rPr lang="en-US" altLang="zh-CN" i="1">
                          <a:latin typeface="Cambria Math" panose="02040503050406030204" pitchFamily="18" charset="0"/>
                        </a:rPr>
                        <m:t>\</m:t>
                      </m:r>
                      <m:r>
                        <a:rPr lang="zh-CN" altLang="en-US" i="1">
                          <a:latin typeface="Cambria Math" panose="02040503050406030204" pitchFamily="18" charset="0"/>
                        </a:rPr>
                        <m:t>𝑣𝑎𝑟𝑒𝑝𝑠𝑖𝑙𝑜𝑛</m:t>
                      </m:r>
                      <m:r>
                        <a:rPr lang="en-US" altLang="zh-CN" i="1">
                          <a:latin typeface="Cambria Math" panose="02040503050406030204" pitchFamily="18" charset="0"/>
                        </a:rPr>
                        <m:t>=\</m:t>
                      </m:r>
                      <m:r>
                        <a:rPr lang="zh-CN" altLang="en-US" i="1">
                          <a:latin typeface="Cambria Math" panose="02040503050406030204" pitchFamily="18" charset="0"/>
                        </a:rPr>
                        <m:t>𝑓𝑟𝑎𝑐</m:t>
                      </m:r>
                      <m:r>
                        <a:rPr lang="en-US" altLang="zh-CN" i="1">
                          <a:latin typeface="Cambria Math" panose="02040503050406030204" pitchFamily="18" charset="0"/>
                        </a:rPr>
                        <m:t>{1}{2}−\</m:t>
                      </m:r>
                      <m:r>
                        <a:rPr lang="zh-CN" altLang="en-US" i="1">
                          <a:latin typeface="Cambria Math" panose="02040503050406030204" pitchFamily="18" charset="0"/>
                        </a:rPr>
                        <m:t>𝑒𝑝𝑠𝑖𝑙𝑜𝑛</m:t>
                      </m:r>
                      <m:r>
                        <a:rPr lang="zh-CN" altLang="en-US" i="1">
                          <a:latin typeface="Cambria Math" panose="02040503050406030204" pitchFamily="18" charset="0"/>
                        </a:rPr>
                        <m:t> </m:t>
                      </m:r>
                      <m:r>
                        <a:rPr lang="zh-CN" altLang="en-US" i="1">
                          <a:latin typeface="Cambria Math" panose="02040503050406030204" pitchFamily="18" charset="0"/>
                        </a:rPr>
                        <m:t>可得</m:t>
                      </m:r>
                      <m:r>
                        <a:rPr lang="en-US" altLang="zh-CN" i="1">
                          <a:latin typeface="Cambria Math" panose="02040503050406030204" pitchFamily="18" charset="0"/>
                        </a:rPr>
                        <m:t>)=\</m:t>
                      </m:r>
                      <m:r>
                        <a:rPr lang="zh-CN" altLang="en-US" i="1">
                          <a:latin typeface="Cambria Math" panose="02040503050406030204" pitchFamily="18" charset="0"/>
                        </a:rPr>
                        <m:t>𝑠𝑢𝑚</m:t>
                      </m:r>
                      <m:r>
                        <a:rPr lang="en-US" altLang="zh-CN" i="1">
                          <a:latin typeface="Cambria Math" panose="02040503050406030204" pitchFamily="18" charset="0"/>
                        </a:rPr>
                        <m:t>_{</m:t>
                      </m:r>
                      <m:r>
                        <a:rPr lang="zh-CN" altLang="en-US" i="1">
                          <a:latin typeface="Cambria Math" panose="02040503050406030204" pitchFamily="18" charset="0"/>
                        </a:rPr>
                        <m:t>𝑖</m:t>
                      </m:r>
                      <m:r>
                        <a:rPr lang="en-US" altLang="zh-CN" i="1">
                          <a:latin typeface="Cambria Math" panose="02040503050406030204" pitchFamily="18" charset="0"/>
                        </a:rPr>
                        <m:t>=0}^{\</m:t>
                      </m:r>
                      <m:r>
                        <a:rPr lang="zh-CN" altLang="en-US" i="1">
                          <a:latin typeface="Cambria Math" panose="02040503050406030204" pitchFamily="18" charset="0"/>
                        </a:rPr>
                        <m:t>𝑓𝑟𝑎𝑐</m:t>
                      </m:r>
                      <m:r>
                        <a:rPr lang="en-US" altLang="zh-CN" i="1">
                          <a:latin typeface="Cambria Math" panose="02040503050406030204" pitchFamily="18" charset="0"/>
                        </a:rPr>
                        <m:t>{</m:t>
                      </m:r>
                      <m:r>
                        <a:rPr lang="zh-CN" altLang="en-US" i="1">
                          <a:latin typeface="Cambria Math" panose="02040503050406030204" pitchFamily="18" charset="0"/>
                        </a:rPr>
                        <m:t>𝑛</m:t>
                      </m:r>
                      <m:r>
                        <a:rPr lang="en-US" altLang="zh-CN" i="1">
                          <a:latin typeface="Cambria Math" panose="02040503050406030204" pitchFamily="18" charset="0"/>
                        </a:rPr>
                        <m:t>}{2}}</m:t>
                      </m:r>
                      <m:r>
                        <a:rPr lang="zh-CN" altLang="en-US" i="1">
                          <a:latin typeface="Cambria Math" panose="02040503050406030204" pitchFamily="18" charset="0"/>
                        </a:rPr>
                        <m:t>𝐶</m:t>
                      </m:r>
                      <m:r>
                        <a:rPr lang="en-US" altLang="zh-CN" i="1">
                          <a:latin typeface="Cambria Math" panose="02040503050406030204" pitchFamily="18" charset="0"/>
                        </a:rPr>
                        <m:t>_</m:t>
                      </m:r>
                      <m:r>
                        <a:rPr lang="zh-CN" altLang="en-US"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𝑖</m:t>
                      </m:r>
                      <m:r>
                        <a:rPr lang="en-US" altLang="zh-CN" i="1">
                          <a:latin typeface="Cambria Math" panose="02040503050406030204" pitchFamily="18" charset="0"/>
                        </a:rPr>
                        <m:t>(1−\</m:t>
                      </m:r>
                      <m:r>
                        <a:rPr lang="zh-CN" altLang="en-US" i="1">
                          <a:latin typeface="Cambria Math" panose="02040503050406030204" pitchFamily="18" charset="0"/>
                        </a:rPr>
                        <m:t>𝑒𝑝𝑠𝑖𝑙𝑜𝑛</m:t>
                      </m:r>
                      <m:r>
                        <a:rPr lang="en-US" altLang="zh-CN" i="1">
                          <a:latin typeface="Cambria Math" panose="02040503050406030204" pitchFamily="18" charset="0"/>
                        </a:rPr>
                        <m:t>)^</m:t>
                      </m:r>
                      <m:r>
                        <a:rPr lang="zh-CN" altLang="en-US"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𝑒𝑝𝑠𝑖𝑙𝑜𝑛</m:t>
                      </m:r>
                      <m:r>
                        <a:rPr lang="en-US" altLang="zh-CN" i="1">
                          <a:latin typeface="Cambria Math" panose="02040503050406030204" pitchFamily="18" charset="0"/>
                        </a:rPr>
                        <m:t>^{</m:t>
                      </m:r>
                      <m:r>
                        <a:rPr lang="zh-CN" altLang="en-US" i="1">
                          <a:latin typeface="Cambria Math" panose="02040503050406030204" pitchFamily="18" charset="0"/>
                        </a:rPr>
                        <m:t>𝑛</m:t>
                      </m:r>
                      <m:r>
                        <a:rPr lang="zh-CN" altLang="en-US" i="1">
                          <a:latin typeface="Cambria Math" panose="02040503050406030204" pitchFamily="18" charset="0"/>
                        </a:rPr>
                        <m:t>−</m:t>
                      </m:r>
                      <m:r>
                        <a:rPr lang="zh-CN" altLang="en-US"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集成分类错误</m:t>
                      </m:r>
                      <m:r>
                        <a:rPr lang="en-US" altLang="zh-CN" i="1">
                          <a:latin typeface="Cambria Math" panose="02040503050406030204" pitchFamily="18" charset="0"/>
                        </a:rPr>
                        <m:t>)=</m:t>
                      </m:r>
                      <m:r>
                        <a:rPr lang="zh-CN" altLang="en-US"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𝐻</m:t>
                      </m:r>
                      <m:r>
                        <a:rPr lang="en-US" altLang="zh-CN" i="1">
                          <a:latin typeface="Cambria Math" panose="02040503050406030204" pitchFamily="18" charset="0"/>
                        </a:rPr>
                        <m:t>(</m:t>
                      </m:r>
                      <m:r>
                        <a:rPr lang="zh-CN" altLang="en-US"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𝑙𝑒𝑞</m:t>
                      </m:r>
                      <m:r>
                        <a:rPr lang="zh-CN" altLang="en-US" i="1">
                          <a:latin typeface="Cambria Math" panose="02040503050406030204" pitchFamily="18" charset="0"/>
                        </a:rPr>
                        <m:t> \</m:t>
                      </m:r>
                      <m:r>
                        <a:rPr lang="zh-CN" altLang="en-US" i="1">
                          <a:latin typeface="Cambria Math" panose="02040503050406030204" pitchFamily="18" charset="0"/>
                        </a:rPr>
                        <m:t>𝑓𝑟𝑎𝑐</m:t>
                      </m:r>
                      <m:r>
                        <a:rPr lang="en-US" altLang="zh-CN" i="1">
                          <a:latin typeface="Cambria Math" panose="02040503050406030204" pitchFamily="18" charset="0"/>
                        </a:rPr>
                        <m:t>{</m:t>
                      </m:r>
                      <m:r>
                        <a:rPr lang="zh-CN" altLang="en-US" i="1">
                          <a:latin typeface="Cambria Math" panose="02040503050406030204" pitchFamily="18" charset="0"/>
                        </a:rPr>
                        <m:t>𝑛</m:t>
                      </m:r>
                      <m:r>
                        <a:rPr lang="en-US" altLang="zh-CN" i="1">
                          <a:latin typeface="Cambria Math" panose="02040503050406030204" pitchFamily="18" charset="0"/>
                        </a:rPr>
                        <m:t>}{2})\\</m:t>
                      </m:r>
                    </m:oMath>
                  </m:oMathPara>
                </a14:m>
                <a:endParaRPr lang="zh-CN" altLang="en-US" dirty="0"/>
              </a:p>
              <a:p>
                <a:endParaRPr lang="zh-CN" altLang="en-US"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从以上公式可以看出，集成器的规模越大，也就是</a:t>
                </a:r>
                <a:r>
                  <a:rPr lang="en-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越大，集成模型的犯错的概率会显著性的呈指数下降，并且随着</a:t>
                </a:r>
                <a:r>
                  <a:rPr lang="en-CN" sz="1200" i="1"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趋向无穷大而趋于</a:t>
                </a:r>
                <a:r>
                  <a:rPr lang="en-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。由于基分类器由相同的训练数据产生，不是完全独立同分布的，因此很难得到完全独立的基分类器，但可以通过随机的方法减少他们之间的相关性，并通过集成实现更好的泛化能力。（</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的提出有效的解决了这一问题）</a:t>
                </a:r>
                <a:endParaRPr lang="en-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\begin{equation} P(H(n)\</a:t>
                </a:r>
                <a:r>
                  <a:rPr lang="en-US" altLang="zh-CN" dirty="0" err="1"/>
                  <a:t>leq</a:t>
                </a:r>
                <a:r>
                  <a:rPr lang="en-US" altLang="zh-CN" dirty="0"/>
                  <a:t> k)=\sum_{</a:t>
                </a:r>
                <a:r>
                  <a:rPr lang="en-US" altLang="zh-CN" dirty="0" err="1"/>
                  <a:t>i</a:t>
                </a:r>
                <a:r>
                  <a:rPr lang="en-US" altLang="zh-CN" dirty="0"/>
                  <a:t>=0}^</a:t>
                </a:r>
                <a:r>
                  <a:rPr lang="en-US" altLang="zh-CN" dirty="0" err="1"/>
                  <a:t>kC_n^i</a:t>
                </a:r>
                <a:r>
                  <a:rPr lang="en-US" altLang="zh-CN" dirty="0"/>
                  <a:t>(1-\epsilon)^</a:t>
                </a:r>
                <a:r>
                  <a:rPr lang="en-US" altLang="zh-CN" dirty="0" err="1"/>
                  <a:t>i</a:t>
                </a:r>
                <a:r>
                  <a:rPr lang="en-US" altLang="zh-CN" dirty="0"/>
                  <a:t>\epsilon^{n-</a:t>
                </a:r>
                <a:r>
                  <a:rPr lang="en-US" altLang="zh-CN" dirty="0" err="1"/>
                  <a:t>i</a:t>
                </a:r>
                <a:r>
                  <a:rPr lang="en-US" altLang="zh-CN" dirty="0"/>
                  <a:t>} \end{equation}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a:r>
                  <a:rPr lang="en-US" altLang="zh-CN" i="0">
                    <a:latin typeface="Cambria Math" panose="02040503050406030204" pitchFamily="18" charset="0"/>
                  </a:rPr>
                  <a:t>\</a:t>
                </a:r>
                <a:r>
                  <a:rPr lang="zh-CN" altLang="en-US" i="0">
                    <a:latin typeface="Cambria Math" panose="02040503050406030204" pitchFamily="18" charset="0"/>
                  </a:rPr>
                  <a:t>𝑙𝑒𝑞 𝑒𝑥𝑝</a:t>
                </a:r>
                <a:r>
                  <a:rPr lang="en-US" altLang="zh-CN" i="0">
                    <a:latin typeface="Cambria Math" panose="02040503050406030204" pitchFamily="18" charset="0"/>
                  </a:rPr>
                  <a:t>(−\</a:t>
                </a:r>
                <a:r>
                  <a:rPr lang="zh-CN" altLang="en-US" i="0">
                    <a:latin typeface="Cambria Math" panose="02040503050406030204" pitchFamily="18" charset="0"/>
                  </a:rPr>
                  <a:t>𝑓𝑟𝑎𝑐</a:t>
                </a:r>
                <a:r>
                  <a:rPr lang="en-US" altLang="zh-CN" i="0">
                    <a:latin typeface="Cambria Math" panose="02040503050406030204" pitchFamily="18" charset="0"/>
                  </a:rPr>
                  <a:t>{</a:t>
                </a:r>
                <a:r>
                  <a:rPr lang="zh-CN" altLang="en-US" i="0">
                    <a:latin typeface="Cambria Math" panose="02040503050406030204" pitchFamily="18" charset="0"/>
                  </a:rPr>
                  <a:t>𝑛</a:t>
                </a:r>
                <a:r>
                  <a:rPr lang="en-US" altLang="zh-CN" i="0">
                    <a:latin typeface="Cambria Math" panose="02040503050406030204" pitchFamily="18" charset="0"/>
                  </a:rPr>
                  <a:t>}{2}(1−2\</a:t>
                </a:r>
                <a:r>
                  <a:rPr lang="zh-CN" altLang="en-US" i="0">
                    <a:latin typeface="Cambria Math" panose="02040503050406030204" pitchFamily="18" charset="0"/>
                  </a:rPr>
                  <a:t>𝑒𝑝𝑠𝑖𝑙𝑜𝑛</a:t>
                </a:r>
                <a:r>
                  <a:rPr lang="en-US" altLang="zh-CN" i="0">
                    <a:latin typeface="Cambria Math" panose="02040503050406030204" pitchFamily="18" charset="0"/>
                  </a:rPr>
                  <a:t>^2))\</a:t>
                </a:r>
                <a:r>
                  <a:rPr lang="zh-CN" altLang="en-US" i="0">
                    <a:latin typeface="Cambria Math" panose="02040503050406030204" pitchFamily="18" charset="0"/>
                  </a:rPr>
                  <a:t>𝑞𝑢𝑎𝑑</a:t>
                </a:r>
                <a:r>
                  <a:rPr lang="en-US" altLang="zh-CN" i="0">
                    <a:latin typeface="Cambria Math" panose="02040503050406030204" pitchFamily="18" charset="0"/>
                  </a:rPr>
                  <a:t>(</a:t>
                </a:r>
                <a:r>
                  <a:rPr lang="zh-CN" altLang="en-US" i="0">
                    <a:latin typeface="Cambria Math" panose="02040503050406030204" pitchFamily="18" charset="0"/>
                  </a:rPr>
                  <a:t>由</a:t>
                </a:r>
                <a:r>
                  <a:rPr lang="en-US" altLang="zh-CN" i="0">
                    <a:latin typeface="Cambria Math" panose="02040503050406030204" pitchFamily="18" charset="0"/>
                  </a:rPr>
                  <a:t>\</a:t>
                </a:r>
                <a:r>
                  <a:rPr lang="zh-CN" altLang="en-US" i="0">
                    <a:latin typeface="Cambria Math" panose="02040503050406030204" pitchFamily="18" charset="0"/>
                  </a:rPr>
                  <a:t>𝑣𝑎𝑟𝑒𝑝𝑠𝑖𝑙𝑜𝑛</a:t>
                </a:r>
                <a:r>
                  <a:rPr lang="en-US" altLang="zh-CN" i="0">
                    <a:latin typeface="Cambria Math" panose="02040503050406030204" pitchFamily="18" charset="0"/>
                  </a:rPr>
                  <a:t>=\</a:t>
                </a:r>
                <a:r>
                  <a:rPr lang="zh-CN" altLang="en-US" i="0">
                    <a:latin typeface="Cambria Math" panose="02040503050406030204" pitchFamily="18" charset="0"/>
                  </a:rPr>
                  <a:t>𝑓𝑟𝑎𝑐</a:t>
                </a:r>
                <a:r>
                  <a:rPr lang="en-US" altLang="zh-CN" i="0">
                    <a:latin typeface="Cambria Math" panose="02040503050406030204" pitchFamily="18" charset="0"/>
                  </a:rPr>
                  <a:t>{1}{2}−\</a:t>
                </a:r>
                <a:r>
                  <a:rPr lang="zh-CN" altLang="en-US" i="0">
                    <a:latin typeface="Cambria Math" panose="02040503050406030204" pitchFamily="18" charset="0"/>
                  </a:rPr>
                  <a:t>𝑒𝑝𝑠𝑖𝑙𝑜𝑛 可得</a:t>
                </a:r>
                <a:r>
                  <a:rPr lang="en-US" altLang="zh-CN" i="0">
                    <a:latin typeface="Cambria Math" panose="02040503050406030204" pitchFamily="18" charset="0"/>
                  </a:rPr>
                  <a:t>)=\</a:t>
                </a:r>
                <a:r>
                  <a:rPr lang="zh-CN" altLang="en-US" i="0">
                    <a:latin typeface="Cambria Math" panose="02040503050406030204" pitchFamily="18" charset="0"/>
                  </a:rPr>
                  <a:t>𝑠𝑢𝑚</a:t>
                </a:r>
                <a:r>
                  <a:rPr lang="en-US" altLang="zh-CN" i="0">
                    <a:latin typeface="Cambria Math" panose="02040503050406030204" pitchFamily="18" charset="0"/>
                  </a:rPr>
                  <a:t>_{</a:t>
                </a:r>
                <a:r>
                  <a:rPr lang="zh-CN" altLang="en-US" i="0">
                    <a:latin typeface="Cambria Math" panose="02040503050406030204" pitchFamily="18" charset="0"/>
                  </a:rPr>
                  <a:t>𝑖</a:t>
                </a:r>
                <a:r>
                  <a:rPr lang="en-US" altLang="zh-CN" i="0">
                    <a:latin typeface="Cambria Math" panose="02040503050406030204" pitchFamily="18" charset="0"/>
                  </a:rPr>
                  <a:t>=0}^{\</a:t>
                </a:r>
                <a:r>
                  <a:rPr lang="zh-CN" altLang="en-US" i="0">
                    <a:latin typeface="Cambria Math" panose="02040503050406030204" pitchFamily="18" charset="0"/>
                  </a:rPr>
                  <a:t>𝑓𝑟𝑎𝑐</a:t>
                </a:r>
                <a:r>
                  <a:rPr lang="en-US" altLang="zh-CN" i="0">
                    <a:latin typeface="Cambria Math" panose="02040503050406030204" pitchFamily="18" charset="0"/>
                  </a:rPr>
                  <a:t>{</a:t>
                </a:r>
                <a:r>
                  <a:rPr lang="zh-CN" altLang="en-US" i="0">
                    <a:latin typeface="Cambria Math" panose="02040503050406030204" pitchFamily="18" charset="0"/>
                  </a:rPr>
                  <a:t>𝑛</a:t>
                </a:r>
                <a:r>
                  <a:rPr lang="en-US" altLang="zh-CN" i="0">
                    <a:latin typeface="Cambria Math" panose="02040503050406030204" pitchFamily="18" charset="0"/>
                  </a:rPr>
                  <a:t>}{2}}</a:t>
                </a:r>
                <a:r>
                  <a:rPr lang="zh-CN" altLang="en-US" i="0">
                    <a:latin typeface="Cambria Math" panose="02040503050406030204" pitchFamily="18" charset="0"/>
                  </a:rPr>
                  <a:t>𝐶</a:t>
                </a:r>
                <a:r>
                  <a:rPr lang="en-US" altLang="zh-CN" i="0">
                    <a:latin typeface="Cambria Math" panose="02040503050406030204" pitchFamily="18" charset="0"/>
                  </a:rPr>
                  <a:t>_</a:t>
                </a:r>
                <a:r>
                  <a:rPr lang="zh-CN" altLang="en-US" i="0">
                    <a:latin typeface="Cambria Math" panose="02040503050406030204" pitchFamily="18" charset="0"/>
                  </a:rPr>
                  <a:t>𝑛</a:t>
                </a:r>
                <a:r>
                  <a:rPr lang="en-US" altLang="zh-CN" i="0">
                    <a:latin typeface="Cambria Math" panose="02040503050406030204" pitchFamily="18" charset="0"/>
                  </a:rPr>
                  <a:t>^</a:t>
                </a:r>
                <a:r>
                  <a:rPr lang="zh-CN" altLang="en-US" i="0">
                    <a:latin typeface="Cambria Math" panose="02040503050406030204" pitchFamily="18" charset="0"/>
                  </a:rPr>
                  <a:t>𝑖</a:t>
                </a:r>
                <a:r>
                  <a:rPr lang="en-US" altLang="zh-CN" i="0">
                    <a:latin typeface="Cambria Math" panose="02040503050406030204" pitchFamily="18" charset="0"/>
                  </a:rPr>
                  <a:t>(1−\</a:t>
                </a:r>
                <a:r>
                  <a:rPr lang="zh-CN" altLang="en-US" i="0">
                    <a:latin typeface="Cambria Math" panose="02040503050406030204" pitchFamily="18" charset="0"/>
                  </a:rPr>
                  <a:t>𝑒𝑝𝑠𝑖𝑙𝑜𝑛</a:t>
                </a:r>
                <a:r>
                  <a:rPr lang="en-US" altLang="zh-CN" i="0">
                    <a:latin typeface="Cambria Math" panose="02040503050406030204" pitchFamily="18" charset="0"/>
                  </a:rPr>
                  <a:t>)^</a:t>
                </a:r>
                <a:r>
                  <a:rPr lang="zh-CN" altLang="en-US" i="0">
                    <a:latin typeface="Cambria Math" panose="02040503050406030204" pitchFamily="18" charset="0"/>
                  </a:rPr>
                  <a:t>𝑖</a:t>
                </a:r>
                <a:r>
                  <a:rPr lang="en-US" altLang="zh-CN" i="0">
                    <a:latin typeface="Cambria Math" panose="02040503050406030204" pitchFamily="18" charset="0"/>
                  </a:rPr>
                  <a:t>\</a:t>
                </a:r>
                <a:r>
                  <a:rPr lang="zh-CN" altLang="en-US" i="0">
                    <a:latin typeface="Cambria Math" panose="02040503050406030204" pitchFamily="18" charset="0"/>
                  </a:rPr>
                  <a:t>𝑒𝑝𝑠𝑖𝑙𝑜𝑛</a:t>
                </a:r>
                <a:r>
                  <a:rPr lang="en-US" altLang="zh-CN" i="0">
                    <a:latin typeface="Cambria Math" panose="02040503050406030204" pitchFamily="18" charset="0"/>
                  </a:rPr>
                  <a:t>^{</a:t>
                </a:r>
                <a:r>
                  <a:rPr lang="zh-CN" altLang="en-US" i="0">
                    <a:latin typeface="Cambria Math" panose="02040503050406030204" pitchFamily="18" charset="0"/>
                  </a:rPr>
                  <a:t>𝑛−𝑖</a:t>
                </a:r>
                <a:r>
                  <a:rPr lang="en-US" altLang="zh-CN" i="0">
                    <a:latin typeface="Cambria Math" panose="02040503050406030204" pitchFamily="18" charset="0"/>
                  </a:rPr>
                  <a:t>}\\</a:t>
                </a:r>
                <a:r>
                  <a:rPr lang="zh-CN" altLang="en-US" i="0">
                    <a:latin typeface="Cambria Math" panose="02040503050406030204" pitchFamily="18" charset="0"/>
                  </a:rPr>
                  <a:t>𝑃</a:t>
                </a:r>
                <a:r>
                  <a:rPr lang="en-US" altLang="zh-CN" i="0">
                    <a:latin typeface="Cambria Math" panose="02040503050406030204" pitchFamily="18" charset="0"/>
                  </a:rPr>
                  <a:t>(</a:t>
                </a:r>
                <a:r>
                  <a:rPr lang="zh-CN" altLang="en-US" i="0">
                    <a:latin typeface="Cambria Math" panose="02040503050406030204" pitchFamily="18" charset="0"/>
                  </a:rPr>
                  <a:t>集成分类错误</a:t>
                </a:r>
                <a:r>
                  <a:rPr lang="en-US" altLang="zh-CN" i="0">
                    <a:latin typeface="Cambria Math" panose="02040503050406030204" pitchFamily="18" charset="0"/>
                  </a:rPr>
                  <a:t>)=</a:t>
                </a:r>
                <a:r>
                  <a:rPr lang="zh-CN" altLang="en-US" i="0">
                    <a:latin typeface="Cambria Math" panose="02040503050406030204" pitchFamily="18" charset="0"/>
                  </a:rPr>
                  <a:t>𝑃</a:t>
                </a:r>
                <a:r>
                  <a:rPr lang="en-US" altLang="zh-CN" i="0">
                    <a:latin typeface="Cambria Math" panose="02040503050406030204" pitchFamily="18" charset="0"/>
                  </a:rPr>
                  <a:t>(</a:t>
                </a:r>
                <a:r>
                  <a:rPr lang="zh-CN" altLang="en-US" i="0">
                    <a:latin typeface="Cambria Math" panose="02040503050406030204" pitchFamily="18" charset="0"/>
                  </a:rPr>
                  <a:t>𝐻</a:t>
                </a:r>
                <a:r>
                  <a:rPr lang="en-US" altLang="zh-CN" i="0">
                    <a:latin typeface="Cambria Math" panose="02040503050406030204" pitchFamily="18" charset="0"/>
                  </a:rPr>
                  <a:t>(</a:t>
                </a:r>
                <a:r>
                  <a:rPr lang="zh-CN" altLang="en-US" i="0">
                    <a:latin typeface="Cambria Math" panose="02040503050406030204" pitchFamily="18" charset="0"/>
                  </a:rPr>
                  <a:t>𝑛</a:t>
                </a:r>
                <a:r>
                  <a:rPr lang="en-US" altLang="zh-CN" i="0">
                    <a:latin typeface="Cambria Math" panose="02040503050406030204" pitchFamily="18" charset="0"/>
                  </a:rPr>
                  <a:t>)\</a:t>
                </a:r>
                <a:r>
                  <a:rPr lang="zh-CN" altLang="en-US" i="0">
                    <a:latin typeface="Cambria Math" panose="02040503050406030204" pitchFamily="18" charset="0"/>
                  </a:rPr>
                  <a:t>𝑙𝑒𝑞 </a:t>
                </a:r>
                <a:r>
                  <a:rPr lang="en-US" altLang="zh-CN" i="0">
                    <a:latin typeface="Cambria Math" panose="02040503050406030204" pitchFamily="18" charset="0"/>
                  </a:rPr>
                  <a:t>\</a:t>
                </a:r>
                <a:r>
                  <a:rPr lang="zh-CN" altLang="en-US" i="0">
                    <a:latin typeface="Cambria Math" panose="02040503050406030204" pitchFamily="18" charset="0"/>
                  </a:rPr>
                  <a:t>𝑓𝑟𝑎𝑐</a:t>
                </a:r>
                <a:r>
                  <a:rPr lang="en-US" altLang="zh-CN" i="0">
                    <a:latin typeface="Cambria Math" panose="02040503050406030204" pitchFamily="18" charset="0"/>
                  </a:rPr>
                  <a:t>{</a:t>
                </a:r>
                <a:r>
                  <a:rPr lang="zh-CN" altLang="en-US" i="0">
                    <a:latin typeface="Cambria Math" panose="02040503050406030204" pitchFamily="18" charset="0"/>
                  </a:rPr>
                  <a:t>𝑛</a:t>
                </a:r>
                <a:r>
                  <a:rPr lang="en-US" altLang="zh-CN" i="0">
                    <a:latin typeface="Cambria Math" panose="02040503050406030204" pitchFamily="18" charset="0"/>
                  </a:rPr>
                  <a:t>}{2})\\</a:t>
                </a:r>
                <a:endParaRPr lang="zh-CN" altLang="en-US" dirty="0"/>
              </a:p>
              <a:p>
                <a:endParaRPr lang="zh-CN" altLang="en-US"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从以上公式可以看出，集成器的规模越大，也就是</a:t>
                </a:r>
                <a:r>
                  <a:rPr lang="en-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越大，集成模型的犯错的概率会显著性的呈指数下降，并且随着</a:t>
                </a:r>
                <a:r>
                  <a:rPr lang="en-CN" sz="1200" i="1"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趋向无穷大而趋于</a:t>
                </a:r>
                <a:r>
                  <a:rPr lang="en-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。由于基分类器由相同的训练数据产生，不是完全独立同分布的，因此很难得到完全独立的基分类器，但可以通过随机的方法减少他们之间的相关性，并通过集成实现更好的泛化能力。（</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的提出有效的解决了这一问题）</a:t>
                </a:r>
                <a:endParaRPr lang="en-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895260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3391667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1583461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98699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上面也提到了，如果样本是独立同分布的，那么误差会得到显著的降低，所以我们希望得到的基分类器的数据越独立越好。在给定训练集的条件下，一种可能的实现是采样得到若干相互没有重合的样本子集，每个子集个字训练基分类器。然而，由于训练数据是有限的，这样得到的子集数量较少（也就是上式中的</a:t>
            </a:r>
            <a:r>
              <a:rPr lang="en-US"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较小），是的分类似数量较少，集成分类的性能受限。</a:t>
            </a:r>
            <a:endParaRPr lang="en-CN" sz="1200" kern="1200" dirty="0">
              <a:solidFill>
                <a:schemeClr val="tx1"/>
              </a:solidFill>
              <a:effectLst/>
              <a:latin typeface="+mn-lt"/>
              <a:ea typeface="+mn-ea"/>
              <a:cs typeface="+mn-cs"/>
            </a:endParaRPr>
          </a:p>
          <a:p>
            <a:endParaRPr lang="en-US" altLang="zh-CN" dirty="0"/>
          </a:p>
          <a:p>
            <a:r>
              <a:rPr lang="en-US" sz="1200" kern="1200" dirty="0">
                <a:solidFill>
                  <a:schemeClr val="tx1"/>
                </a:solidFill>
                <a:effectLst/>
                <a:latin typeface="+mn-lt"/>
                <a:ea typeface="+mn-ea"/>
                <a:cs typeface="+mn-cs"/>
              </a:rPr>
              <a:t>Bootstrap</a:t>
            </a:r>
            <a:r>
              <a:rPr lang="zh-CN" altLang="en-US" sz="1200" kern="1200" dirty="0">
                <a:solidFill>
                  <a:schemeClr val="tx1"/>
                </a:solidFill>
                <a:effectLst/>
                <a:latin typeface="+mn-lt"/>
                <a:ea typeface="+mn-ea"/>
                <a:cs typeface="+mn-cs"/>
              </a:rPr>
              <a:t>是一个统计学中非常有名的采样方法，具体可如下图所示：给定一个训练样本数为</a:t>
            </a:r>
            <a:r>
              <a:rPr lang="en-US"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的训练集合，它通过有放回的采样得到</a:t>
            </a:r>
            <a:r>
              <a:rPr lang="en-US"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个训练样本的采样集合。原始样本有的被多次选中，有的未被选中。重复过程</a:t>
            </a:r>
            <a:r>
              <a:rPr lang="en-US"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次，得到</a:t>
            </a:r>
            <a:r>
              <a:rPr lang="en-US"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个样本数目为</a:t>
            </a:r>
            <a:r>
              <a:rPr lang="en-US"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的样本集。对每个采用出来的样本集进行训练，是的基学习算法可以得到一个基分类器。</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57530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此时，基分类器的性能可以通过包外样本（</a:t>
            </a:r>
            <a:r>
              <a:rPr lang="en-US" sz="1200" kern="1200" dirty="0">
                <a:solidFill>
                  <a:schemeClr val="tx1"/>
                </a:solidFill>
                <a:effectLst/>
                <a:latin typeface="+mn-lt"/>
                <a:ea typeface="+mn-ea"/>
                <a:cs typeface="+mn-cs"/>
              </a:rPr>
              <a:t>out-of-bag sample</a:t>
            </a:r>
            <a:r>
              <a:rPr lang="zh-CN" altLang="en-US" sz="1200" kern="1200" dirty="0">
                <a:solidFill>
                  <a:schemeClr val="tx1"/>
                </a:solidFill>
                <a:effectLst/>
                <a:latin typeface="+mn-lt"/>
                <a:ea typeface="+mn-ea"/>
                <a:cs typeface="+mn-cs"/>
              </a:rPr>
              <a:t>）来验证，这个想法类似于</a:t>
            </a:r>
            <a:r>
              <a:rPr lang="en-US" sz="1200" kern="1200" dirty="0">
                <a:solidFill>
                  <a:schemeClr val="tx1"/>
                </a:solidFill>
                <a:effectLst/>
                <a:latin typeface="+mn-lt"/>
                <a:ea typeface="+mn-ea"/>
                <a:cs typeface="+mn-cs"/>
              </a:rPr>
              <a:t>cross-validation</a:t>
            </a:r>
            <a:r>
              <a:rPr lang="zh-CN" altLang="en-US" sz="1200" kern="1200" dirty="0">
                <a:solidFill>
                  <a:schemeClr val="tx1"/>
                </a:solidFill>
                <a:effectLst/>
                <a:latin typeface="+mn-lt"/>
                <a:ea typeface="+mn-ea"/>
                <a:cs typeface="+mn-cs"/>
              </a:rPr>
              <a:t>，但是它确实由算法本身自己生成和决定的。</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888212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6213" y="506413"/>
            <a:ext cx="4510087" cy="2536825"/>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678699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具体来说，传统决策树在选择划分属性时是在当前结点的属性集合</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假定有</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个属性</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中选择一个最优属性；而在</a:t>
            </a:r>
            <a:r>
              <a:rPr lang="en-US" sz="1200" kern="1200" dirty="0">
                <a:solidFill>
                  <a:schemeClr val="tx1"/>
                </a:solidFill>
                <a:effectLst/>
                <a:latin typeface="+mn-lt"/>
                <a:ea typeface="+mn-ea"/>
                <a:cs typeface="+mn-cs"/>
              </a:rPr>
              <a:t>RF </a:t>
            </a:r>
            <a:r>
              <a:rPr lang="zh-CN" altLang="en-US" sz="1200" kern="1200" dirty="0">
                <a:solidFill>
                  <a:schemeClr val="tx1"/>
                </a:solidFill>
                <a:effectLst/>
                <a:latin typeface="+mn-lt"/>
                <a:ea typeface="+mn-ea"/>
                <a:cs typeface="+mn-cs"/>
              </a:rPr>
              <a:t>中，对基决策树的每个结点，先从该结点的属性集合中随机选择一个包含</a:t>
            </a:r>
            <a:r>
              <a:rPr lang="en-US" sz="1200" kern="1200" dirty="0">
                <a:solidFill>
                  <a:schemeClr val="tx1"/>
                </a:solidFill>
                <a:effectLst/>
                <a:latin typeface="+mn-lt"/>
                <a:ea typeface="+mn-ea"/>
                <a:cs typeface="+mn-cs"/>
              </a:rPr>
              <a:t>K </a:t>
            </a:r>
            <a:r>
              <a:rPr lang="zh-CN" altLang="en-US" sz="1200" kern="1200" dirty="0">
                <a:solidFill>
                  <a:schemeClr val="tx1"/>
                </a:solidFill>
                <a:effectLst/>
                <a:latin typeface="+mn-lt"/>
                <a:ea typeface="+mn-ea"/>
                <a:cs typeface="+mn-cs"/>
              </a:rPr>
              <a:t>个属性的子集，然后再从这个子集中选择一个最优属性用于划分。（值得一提的是，</a:t>
            </a:r>
            <a:r>
              <a:rPr lang="zh-CN" altLang="en-US" sz="1200" b="1" kern="1200" dirty="0">
                <a:solidFill>
                  <a:schemeClr val="tx1"/>
                </a:solidFill>
                <a:effectLst/>
                <a:latin typeface="+mn-lt"/>
                <a:ea typeface="+mn-ea"/>
                <a:cs typeface="+mn-cs"/>
              </a:rPr>
              <a:t>随机树只在特征选的时引入随机性，在选择分割点时不会引入</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900871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随机森林代表集成学习技术水平的方法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在训练阶段比</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更快，因为在构建基学习器阶段，</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使用所有的特征进行节点分割，进而生成决策树，而随机森林仅需要使用随机</a:t>
            </a:r>
            <a:r>
              <a:rPr lang="en-US"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个特征来生成。</a:t>
            </a:r>
            <a:r>
              <a:rPr lang="en-US" sz="1200" kern="1200" dirty="0">
                <a:solidFill>
                  <a:schemeClr val="tx1"/>
                </a:solidFill>
                <a:effectLst/>
                <a:latin typeface="+mn-lt"/>
                <a:ea typeface="+mn-ea"/>
                <a:cs typeface="+mn-cs"/>
              </a:rPr>
              <a:t>(A comparison of Random Forest and Bagging for different numbers of trees) </a:t>
            </a:r>
            <a:r>
              <a:rPr lang="zh-CN" altLang="en-US" sz="1200" kern="1200" dirty="0">
                <a:solidFill>
                  <a:schemeClr val="tx1"/>
                </a:solidFill>
                <a:effectLst/>
                <a:latin typeface="+mn-lt"/>
                <a:ea typeface="+mn-ea"/>
                <a:cs typeface="+mn-cs"/>
              </a:rPr>
              <a:t>本文比较了在不同数据及上</a:t>
            </a:r>
            <a:r>
              <a:rPr lang="en-US" sz="1200" kern="1200" dirty="0">
                <a:solidFill>
                  <a:schemeClr val="tx1"/>
                </a:solidFill>
                <a:effectLst/>
                <a:latin typeface="+mn-lt"/>
                <a:ea typeface="+mn-ea"/>
                <a:cs typeface="+mn-cs"/>
              </a:rPr>
              <a:t>Random forest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的区别，可以看到在准确率上区别不是很大，但是</a:t>
            </a:r>
            <a:r>
              <a:rPr lang="en-US" sz="1200" kern="1200" dirty="0">
                <a:solidFill>
                  <a:schemeClr val="tx1"/>
                </a:solidFill>
                <a:effectLst/>
                <a:latin typeface="+mn-lt"/>
                <a:ea typeface="+mn-ea"/>
                <a:cs typeface="+mn-cs"/>
              </a:rPr>
              <a:t>Random forest</a:t>
            </a:r>
            <a:r>
              <a:rPr lang="zh-CN" altLang="en-US" sz="1200" kern="1200" dirty="0">
                <a:solidFill>
                  <a:schemeClr val="tx1"/>
                </a:solidFill>
                <a:effectLst/>
                <a:latin typeface="+mn-lt"/>
                <a:ea typeface="+mn-ea"/>
                <a:cs typeface="+mn-cs"/>
              </a:rPr>
              <a:t>在计算速度上有优势。</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a:solidFill>
                  <a:schemeClr val="tx1"/>
                </a:solidFill>
                <a:effectLst/>
                <a:latin typeface="+mn-lt"/>
                <a:ea typeface="+mn-ea"/>
                <a:cs typeface="+mn-cs"/>
              </a:rPr>
              <a:t>Haberman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survival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breast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cancer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surgery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err="1"/>
              <a:t>visualizing_environmental</a:t>
            </a:r>
            <a:r>
              <a:rPr lang="zh-CN" altLang="en-US" dirty="0"/>
              <a:t> </a:t>
            </a:r>
            <a:r>
              <a:rPr lang="en-GB" dirty="0"/>
              <a:t>dataset</a:t>
            </a:r>
            <a:r>
              <a:rPr lang="zh-CN" altLang="en-US" dirty="0"/>
              <a:t>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Fri</a:t>
            </a:r>
            <a:r>
              <a:rPr lang="zh-CN" altLang="en-US" dirty="0"/>
              <a:t> 预测数据耦合度，五分类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预测收入水平，根据教育程度，年龄这些</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预测献血</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是否有糖尿病（根据</a:t>
            </a:r>
            <a:r>
              <a:rPr lang="en-US" altLang="zh-CN" dirty="0"/>
              <a:t>WHO</a:t>
            </a:r>
            <a:r>
              <a:rPr lang="zh-CN" altLang="en-US" dirty="0"/>
              <a:t>数据）</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使用免疫疗法的</a:t>
            </a:r>
            <a:r>
              <a:rPr lang="en-US" altLang="zh-CN" dirty="0"/>
              <a:t>90</a:t>
            </a:r>
            <a:r>
              <a:rPr lang="zh-CN" altLang="en-US" dirty="0"/>
              <a:t>名患者的疣体治疗结果</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这个数据集包含了</a:t>
            </a:r>
            <a:r>
              <a:rPr lang="en-US" altLang="zh-CN" dirty="0"/>
              <a:t>90</a:t>
            </a:r>
            <a:r>
              <a:rPr lang="zh-CN" altLang="en-US" dirty="0"/>
              <a:t>名使用冷冻疗法的患者的疣体治疗结果信息</a:t>
            </a:r>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416454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随机森林在训练阶段比</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更快，因为在构建基学习器阶段，</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使用所有的特征进行节点分割，进而生成决策树，而随机森林仅需要使用随机</a:t>
            </a:r>
            <a:r>
              <a:rPr lang="en-US"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个特征来生成。</a:t>
            </a:r>
            <a:r>
              <a:rPr lang="en-US" sz="1200" kern="1200" dirty="0">
                <a:solidFill>
                  <a:schemeClr val="tx1"/>
                </a:solidFill>
                <a:effectLst/>
                <a:latin typeface="+mn-lt"/>
                <a:ea typeface="+mn-ea"/>
                <a:cs typeface="+mn-cs"/>
              </a:rPr>
              <a:t>(A comparison of Random Forest and Bagging for different numbers of trees) </a:t>
            </a:r>
            <a:r>
              <a:rPr lang="zh-CN" altLang="en-US" sz="1200" kern="1200" dirty="0">
                <a:solidFill>
                  <a:schemeClr val="tx1"/>
                </a:solidFill>
                <a:effectLst/>
                <a:latin typeface="+mn-lt"/>
                <a:ea typeface="+mn-ea"/>
                <a:cs typeface="+mn-cs"/>
              </a:rPr>
              <a:t>本文比较了在不同数据及上</a:t>
            </a:r>
            <a:r>
              <a:rPr lang="en-US" sz="1200" kern="1200" dirty="0">
                <a:solidFill>
                  <a:schemeClr val="tx1"/>
                </a:solidFill>
                <a:effectLst/>
                <a:latin typeface="+mn-lt"/>
                <a:ea typeface="+mn-ea"/>
                <a:cs typeface="+mn-cs"/>
              </a:rPr>
              <a:t>Random forest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的区别，可以看到在准确率上区别不是很大，但是</a:t>
            </a:r>
            <a:r>
              <a:rPr lang="en-US" sz="1200" kern="1200" dirty="0">
                <a:solidFill>
                  <a:schemeClr val="tx1"/>
                </a:solidFill>
                <a:effectLst/>
                <a:latin typeface="+mn-lt"/>
                <a:ea typeface="+mn-ea"/>
                <a:cs typeface="+mn-cs"/>
              </a:rPr>
              <a:t>Random forest</a:t>
            </a:r>
            <a:r>
              <a:rPr lang="zh-CN" altLang="en-US" sz="1200" kern="1200" dirty="0">
                <a:solidFill>
                  <a:schemeClr val="tx1"/>
                </a:solidFill>
                <a:effectLst/>
                <a:latin typeface="+mn-lt"/>
                <a:ea typeface="+mn-ea"/>
                <a:cs typeface="+mn-cs"/>
              </a:rPr>
              <a:t>在计算速度上有优势。</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a:solidFill>
                  <a:schemeClr val="tx1"/>
                </a:solidFill>
                <a:effectLst/>
                <a:latin typeface="+mn-lt"/>
                <a:ea typeface="+mn-ea"/>
                <a:cs typeface="+mn-cs"/>
              </a:rPr>
              <a:t>Haberman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survival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breast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cancer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surgery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err="1"/>
              <a:t>visualizing_environmental</a:t>
            </a:r>
            <a:r>
              <a:rPr lang="zh-CN" altLang="en-US" dirty="0"/>
              <a:t> </a:t>
            </a:r>
            <a:r>
              <a:rPr lang="en-GB" dirty="0"/>
              <a:t>dataset</a:t>
            </a:r>
            <a:r>
              <a:rPr lang="zh-CN" altLang="en-US" dirty="0"/>
              <a:t>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Fri</a:t>
            </a:r>
            <a:r>
              <a:rPr lang="zh-CN" altLang="en-US" dirty="0"/>
              <a:t> 预测数据耦合度，五分类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预测收入水平，根据教育程度，年龄这些</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预测献血</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是否有糖尿病（根据</a:t>
            </a:r>
            <a:r>
              <a:rPr lang="en-US" altLang="zh-CN" dirty="0"/>
              <a:t>WHO</a:t>
            </a:r>
            <a:r>
              <a:rPr lang="zh-CN" altLang="en-US" dirty="0"/>
              <a:t>数据）</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使用免疫疗法的</a:t>
            </a:r>
            <a:r>
              <a:rPr lang="en-US" altLang="zh-CN" dirty="0"/>
              <a:t>90</a:t>
            </a:r>
            <a:r>
              <a:rPr lang="zh-CN" altLang="en-US" dirty="0"/>
              <a:t>名患者的疣体治疗结果</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这个数据集包含了</a:t>
            </a:r>
            <a:r>
              <a:rPr lang="en-US" altLang="zh-CN" dirty="0"/>
              <a:t>90</a:t>
            </a:r>
            <a:r>
              <a:rPr lang="zh-CN" altLang="en-US" dirty="0"/>
              <a:t>名使用冷冻疗法的患者的疣体治疗结果信息</a:t>
            </a:r>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210467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选</a:t>
            </a:r>
            <a:r>
              <a:rPr lang="en-US" altLang="zh-CN" dirty="0"/>
              <a:t>C</a:t>
            </a:r>
            <a:r>
              <a:rPr lang="zh-CN" altLang="en-US" dirty="0"/>
              <a:t>，随机森林是并行集成方法，不是串行集成方法。下面我们来看串行集成方法。</a:t>
            </a:r>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719474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的章节中，我们讲到了根据基分类器的生成方式，一种是并行集成的方法，也就是</a:t>
            </a:r>
            <a:r>
              <a:rPr lang="en-US" sz="1200" kern="1200" dirty="0">
                <a:solidFill>
                  <a:schemeClr val="tx1"/>
                </a:solidFill>
                <a:effectLst/>
                <a:latin typeface="+mn-lt"/>
                <a:ea typeface="+mn-ea"/>
                <a:cs typeface="+mn-cs"/>
              </a:rPr>
              <a:t>Bagging, </a:t>
            </a:r>
            <a:r>
              <a:rPr lang="zh-CN" altLang="en-US" sz="1200" kern="1200" dirty="0">
                <a:solidFill>
                  <a:schemeClr val="tx1"/>
                </a:solidFill>
                <a:effectLst/>
                <a:latin typeface="+mn-lt"/>
                <a:ea typeface="+mn-ea"/>
                <a:cs typeface="+mn-cs"/>
              </a:rPr>
              <a:t>而另一种便是现在要讨论的 “串行生成基分类器”的串行集成方法。串行集成算法以</a:t>
            </a:r>
            <a:r>
              <a:rPr lang="en-US" sz="1200" kern="1200" dirty="0" err="1">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等算法为代表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我们一步一步来讨论这些算法。</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642932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642871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165696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2569009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282654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我们可以把每一个人当做一个模型，那么最终的决定是由不同的模型的集合决策决定的。当然生活中也有一些场景采用的是加权平均的方法，更专业的人往往有更多的权重来决定最终的结果。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来讲，构建集成学习模型有两个步骤：首先产生基学习器，然后将他们结合起来。值得一提的是，构建一个集成学习模型所需要的算力可能未必比一个单一的模型要高。这是因为使用单一学习器时，模型选择和调参通常会耗费大量的时间，这与在集成学习中构建多个基学习器的学习成本是相当的；同时由于基学习器的算法一般较为简单且</a:t>
            </a:r>
            <a:r>
              <a:rPr lang="en-US" sz="1200" kern="1200" dirty="0">
                <a:solidFill>
                  <a:schemeClr val="tx1"/>
                </a:solidFill>
                <a:effectLst/>
                <a:latin typeface="+mn-lt"/>
                <a:ea typeface="+mn-ea"/>
                <a:cs typeface="+mn-cs"/>
              </a:rPr>
              <a:t>combine</a:t>
            </a:r>
            <a:r>
              <a:rPr lang="zh-CN" altLang="en-US" sz="1200" kern="1200" dirty="0">
                <a:solidFill>
                  <a:schemeClr val="tx1"/>
                </a:solidFill>
                <a:effectLst/>
                <a:latin typeface="+mn-lt"/>
                <a:ea typeface="+mn-ea"/>
                <a:cs typeface="+mn-cs"/>
              </a:rPr>
              <a:t>的策略也不难，因此多个学习器通常需要的成本也不高。</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071589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149962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295894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的章节中，我们讲到了根据基分类器的生成方式，一种是并行集成的方法，也就是</a:t>
            </a:r>
            <a:r>
              <a:rPr lang="en-US" sz="1200" kern="1200" dirty="0">
                <a:solidFill>
                  <a:schemeClr val="tx1"/>
                </a:solidFill>
                <a:effectLst/>
                <a:latin typeface="+mn-lt"/>
                <a:ea typeface="+mn-ea"/>
                <a:cs typeface="+mn-cs"/>
              </a:rPr>
              <a:t>Bagging, </a:t>
            </a:r>
            <a:r>
              <a:rPr lang="zh-CN" altLang="en-US" sz="1200" kern="1200" dirty="0">
                <a:solidFill>
                  <a:schemeClr val="tx1"/>
                </a:solidFill>
                <a:effectLst/>
                <a:latin typeface="+mn-lt"/>
                <a:ea typeface="+mn-ea"/>
                <a:cs typeface="+mn-cs"/>
              </a:rPr>
              <a:t>而另一种便是现在要讨论的 “串行生成基分类器”的串行集成方法。串行集成算法以</a:t>
            </a:r>
            <a:r>
              <a:rPr lang="en-US" sz="1200" kern="1200" dirty="0" err="1">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等算法为代表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我们一步一步来讨论这些算法。</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4084971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N" sz="1200" kern="1200" dirty="0">
                <a:solidFill>
                  <a:schemeClr val="tx1"/>
                </a:solidFill>
                <a:effectLst/>
                <a:latin typeface="+mn-lt"/>
                <a:ea typeface="+mn-ea"/>
                <a:cs typeface="+mn-cs"/>
              </a:rPr>
              <a:t>之后的</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算法都是基于</a:t>
            </a:r>
            <a:r>
              <a:rPr lang="en-US" altLang="zh-CN" sz="1200" kern="1200" dirty="0" err="1">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的改进，在学习</a:t>
            </a:r>
            <a:r>
              <a:rPr lang="en-US" altLang="zh-CN"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之前，我们根据刚才学的串行和并行集成方法，总结一下他们的区别和共同点。</a:t>
            </a:r>
            <a:endParaRPr lang="en-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498299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351437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集成学习的方法是通过训练多个学习器，并通过学习器的合并来解决一个问题。他的根本思路是对统一问题使用一系列学习器进行学习，并使用一定的策略把各个不同的学习结果进行整合从而获得比单个学习器更好的学习效果。集成学习也被成为基于委员会的学习</a:t>
            </a:r>
            <a:r>
              <a:rPr lang="en-US" sz="1200" kern="1200" dirty="0">
                <a:solidFill>
                  <a:schemeClr val="tx1"/>
                </a:solidFill>
                <a:effectLst/>
                <a:latin typeface="+mn-lt"/>
                <a:ea typeface="+mn-ea"/>
                <a:cs typeface="+mn-cs"/>
              </a:rPr>
              <a:t>(committee-based learning)</a:t>
            </a:r>
            <a:r>
              <a:rPr lang="zh-CN" altLang="en-US" sz="1200" kern="1200" dirty="0">
                <a:solidFill>
                  <a:schemeClr val="tx1"/>
                </a:solidFill>
                <a:effectLst/>
                <a:latin typeface="+mn-lt"/>
                <a:ea typeface="+mn-ea"/>
                <a:cs typeface="+mn-cs"/>
              </a:rPr>
              <a:t>或多分类器系统（</a:t>
            </a:r>
            <a:r>
              <a:rPr lang="en-US" sz="1200" kern="1200" dirty="0">
                <a:solidFill>
                  <a:schemeClr val="tx1"/>
                </a:solidFill>
                <a:effectLst/>
                <a:latin typeface="+mn-lt"/>
                <a:ea typeface="+mn-ea"/>
                <a:cs typeface="+mn-cs"/>
              </a:rPr>
              <a:t>multiple classifier system</a:t>
            </a:r>
            <a:r>
              <a:rPr lang="zh-CN" altLang="en-US" sz="1200" kern="1200" dirty="0">
                <a:solidFill>
                  <a:schemeClr val="tx1"/>
                </a:solidFill>
                <a:effectLst/>
                <a:latin typeface="+mn-lt"/>
                <a:ea typeface="+mn-ea"/>
                <a:cs typeface="+mn-cs"/>
              </a:rPr>
              <a:t>）。</a:t>
            </a:r>
            <a:r>
              <a:rPr lang="en-CN" dirty="0">
                <a:effectLst/>
              </a:rPr>
              <a:t> </a:t>
            </a:r>
          </a:p>
          <a:p>
            <a:endParaRPr lang="en-CN" altLang="zh-CN" dirty="0">
              <a:effectLst/>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21321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kern="1200" dirty="0">
                <a:solidFill>
                  <a:schemeClr val="tx1"/>
                </a:solidFill>
                <a:effectLst/>
                <a:latin typeface="+mn-lt"/>
                <a:ea typeface="+mn-ea"/>
                <a:cs typeface="+mn-cs"/>
              </a:rPr>
              <a:t>上图给出了一个通用的集成学习框架。可以看出，它首先是由多个基学习器</a:t>
            </a:r>
            <a:r>
              <a:rPr lang="en-US" sz="1200" kern="1200" dirty="0">
                <a:solidFill>
                  <a:schemeClr val="tx1"/>
                </a:solidFill>
                <a:effectLst/>
                <a:latin typeface="+mn-lt"/>
                <a:ea typeface="+mn-ea"/>
                <a:cs typeface="+mn-cs"/>
              </a:rPr>
              <a:t>(base learner)</a:t>
            </a:r>
            <a:r>
              <a:rPr lang="zh-CN" altLang="en-US" sz="1200" kern="1200" dirty="0">
                <a:solidFill>
                  <a:schemeClr val="tx1"/>
                </a:solidFill>
                <a:effectLst/>
                <a:latin typeface="+mn-lt"/>
                <a:ea typeface="+mn-ea"/>
                <a:cs typeface="+mn-cs"/>
              </a:rPr>
              <a:t>构成，而基学习器由基学习算法（</a:t>
            </a:r>
            <a:r>
              <a:rPr lang="en-US" sz="1200" kern="1200" dirty="0">
                <a:solidFill>
                  <a:schemeClr val="tx1"/>
                </a:solidFill>
                <a:effectLst/>
                <a:latin typeface="+mn-lt"/>
                <a:ea typeface="+mn-ea"/>
                <a:cs typeface="+mn-cs"/>
              </a:rPr>
              <a:t>base learning algorithm</a:t>
            </a:r>
            <a:r>
              <a:rPr lang="zh-CN" altLang="en-US" sz="1200" kern="1200" dirty="0">
                <a:solidFill>
                  <a:schemeClr val="tx1"/>
                </a:solidFill>
                <a:effectLst/>
                <a:latin typeface="+mn-lt"/>
                <a:ea typeface="+mn-ea"/>
                <a:cs typeface="+mn-cs"/>
              </a:rPr>
              <a:t>）在训练数据上训练获得，它们可以是前面我们学到的决策树、简单的分类算法如</a:t>
            </a:r>
            <a:r>
              <a:rPr lang="en-US" sz="1200" kern="1200" dirty="0">
                <a:solidFill>
                  <a:schemeClr val="tx1"/>
                </a:solidFill>
                <a:effectLst/>
                <a:latin typeface="+mn-lt"/>
                <a:ea typeface="+mn-ea"/>
                <a:cs typeface="+mn-cs"/>
              </a:rPr>
              <a:t>SVM</a:t>
            </a:r>
            <a:r>
              <a:rPr lang="zh-CN" altLang="en-US" sz="1200" kern="1200" dirty="0">
                <a:solidFill>
                  <a:schemeClr val="tx1"/>
                </a:solidFill>
                <a:effectLst/>
                <a:latin typeface="+mn-lt"/>
                <a:ea typeface="+mn-ea"/>
                <a:cs typeface="+mn-cs"/>
              </a:rPr>
              <a:t>、或者是复杂的神经网络等各种学习方法。大多数集成学习方法使用一种基学习算法产生同质的基学习器，即相同种类的学习器，生成同质集成（</a:t>
            </a:r>
            <a:r>
              <a:rPr lang="en-US" sz="1200" kern="1200" dirty="0">
                <a:solidFill>
                  <a:schemeClr val="tx1"/>
                </a:solidFill>
                <a:effectLst/>
                <a:latin typeface="+mn-lt"/>
                <a:ea typeface="+mn-ea"/>
                <a:cs typeface="+mn-cs"/>
              </a:rPr>
              <a:t>homogeneous ensemble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同时，也有一些方法使用多种学习算法训练不同种类的学习器，构建异质集成（</a:t>
            </a:r>
            <a:r>
              <a:rPr lang="en-US" sz="1200" kern="1200" dirty="0">
                <a:solidFill>
                  <a:schemeClr val="tx1"/>
                </a:solidFill>
                <a:effectLst/>
                <a:latin typeface="+mn-lt"/>
                <a:ea typeface="+mn-ea"/>
                <a:cs typeface="+mn-cs"/>
              </a:rPr>
              <a:t>heterogeneous ensemble</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155719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kern="1200" dirty="0">
                <a:solidFill>
                  <a:schemeClr val="tx1"/>
                </a:solidFill>
                <a:effectLst/>
                <a:latin typeface="+mn-lt"/>
                <a:ea typeface="+mn-ea"/>
                <a:cs typeface="+mn-cs"/>
              </a:rPr>
              <a:t>那么上图中的</a:t>
            </a:r>
            <a:r>
              <a:rPr lang="en-US" sz="1200" kern="1200" dirty="0">
                <a:solidFill>
                  <a:schemeClr val="tx1"/>
                </a:solidFill>
                <a:effectLst/>
                <a:latin typeface="+mn-lt"/>
                <a:ea typeface="+mn-ea"/>
                <a:cs typeface="+mn-cs"/>
              </a:rPr>
              <a:t>Combiner</a:t>
            </a:r>
            <a:r>
              <a:rPr lang="zh-CN" altLang="en-US" sz="1200" kern="1200" dirty="0">
                <a:solidFill>
                  <a:schemeClr val="tx1"/>
                </a:solidFill>
                <a:effectLst/>
                <a:latin typeface="+mn-lt"/>
                <a:ea typeface="+mn-ea"/>
                <a:cs typeface="+mn-cs"/>
              </a:rPr>
              <a:t>（集成器）使得整个集成算法具有更强的泛化能力。实际上，集成学习之所以越来越受欢迎，很大程度上是因为他们能够把比随机猜测稍好的弱学习器（</a:t>
            </a:r>
            <a:r>
              <a:rPr lang="en-US" sz="1200" kern="1200" dirty="0">
                <a:solidFill>
                  <a:schemeClr val="tx1"/>
                </a:solidFill>
                <a:effectLst/>
                <a:latin typeface="+mn-lt"/>
                <a:ea typeface="+mn-ea"/>
                <a:cs typeface="+mn-cs"/>
              </a:rPr>
              <a:t>weak learner</a:t>
            </a:r>
            <a:r>
              <a:rPr lang="zh-CN" altLang="en-US" sz="1200" kern="1200" dirty="0">
                <a:solidFill>
                  <a:schemeClr val="tx1"/>
                </a:solidFill>
                <a:effectLst/>
                <a:latin typeface="+mn-lt"/>
                <a:ea typeface="+mn-ea"/>
                <a:cs typeface="+mn-cs"/>
              </a:rPr>
              <a:t>）变成可以精确预测的强学习器（</a:t>
            </a:r>
            <a:r>
              <a:rPr lang="en-US" sz="1200" kern="1200" dirty="0">
                <a:solidFill>
                  <a:schemeClr val="tx1"/>
                </a:solidFill>
                <a:effectLst/>
                <a:latin typeface="+mn-lt"/>
                <a:ea typeface="+mn-ea"/>
                <a:cs typeface="+mn-cs"/>
              </a:rPr>
              <a:t>strong learner</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集成学习潜在的思想是即便某一个弱分类器得到了错误的预测，其他的弱分类器也可以将错误纠正回来。</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22379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但是要注意集成学习需要生成即相关又不相同的分类器。比如采用不同的参数、不同的训练集、不同的特征、或者初始值不同。且分类器不用很强，越强的分类器训练起来复杂度很高，且容易过拟合。</a:t>
            </a:r>
            <a:endParaRPr lang="en-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374915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405935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实验方面：</a:t>
            </a:r>
            <a:r>
              <a:rPr lang="en-CN" sz="1200" kern="1200" dirty="0">
                <a:solidFill>
                  <a:schemeClr val="tx1"/>
                </a:solidFill>
                <a:effectLst/>
                <a:latin typeface="+mn-lt"/>
                <a:ea typeface="+mn-ea"/>
                <a:cs typeface="+mn-cs"/>
              </a:rPr>
              <a:t>1990</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Hanson</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Salamon</a:t>
            </a:r>
            <a:r>
              <a:rPr lang="zh-CN" altLang="en-US" sz="1200" kern="1200" dirty="0">
                <a:solidFill>
                  <a:schemeClr val="tx1"/>
                </a:solidFill>
                <a:effectLst/>
                <a:latin typeface="+mn-lt"/>
                <a:ea typeface="+mn-ea"/>
                <a:cs typeface="+mn-cs"/>
              </a:rPr>
              <a:t>对神经网络集成进行了研究，第一次提出了神经网络集成的概念。他们证明，在保证神经网络的精度高于</a:t>
            </a:r>
            <a:r>
              <a:rPr lang="en-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的情况下，通过训练多个神经网络并将其结果通过投票法进行结合，可以显著地提高学习系统的泛化能力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理论方面：</a:t>
            </a:r>
            <a:r>
              <a:rPr lang="en-US" altLang="zh-CN" sz="1200" kern="1200" dirty="0" err="1">
                <a:solidFill>
                  <a:schemeClr val="tx1"/>
                </a:solidFill>
                <a:effectLst/>
                <a:latin typeface="+mn-lt"/>
                <a:ea typeface="+mn-ea"/>
                <a:cs typeface="+mn-cs"/>
              </a:rPr>
              <a:t>Schapire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1990</a:t>
            </a:r>
            <a:r>
              <a:rPr lang="zh-CN" altLang="en-US" sz="1200" kern="1200" dirty="0">
                <a:solidFill>
                  <a:schemeClr val="tx1"/>
                </a:solidFill>
                <a:effectLst/>
                <a:latin typeface="+mn-lt"/>
                <a:ea typeface="+mn-ea"/>
                <a:cs typeface="+mn-cs"/>
              </a:rPr>
              <a:t>年在理论方面构造性的证明了弱学习器可以被提升为强学习器。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这个理论成果为使用集成学习方法获得强学习器指明了方向。</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71903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8"/>
          </p:nvPr>
        </p:nvSpPr>
        <p:spPr/>
        <p:txBody>
          <a:bodyPr/>
          <a:lstStyle/>
          <a:p>
            <a:endParaRPr lang="zh-CN" altLang="en-US"/>
          </a:p>
        </p:txBody>
      </p:sp>
      <p:sp>
        <p:nvSpPr>
          <p:cNvPr id="3" name="灯片编号占位符 2"/>
          <p:cNvSpPr>
            <a:spLocks noGrp="1"/>
          </p:cNvSpPr>
          <p:nvPr>
            <p:ph type="sldNum" sz="quarter" idx="19"/>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0" name="文本框 29"/>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5" name="文本框 24"/>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20"/>
          </p:nvPr>
        </p:nvSpPr>
        <p:spPr/>
        <p:txBody>
          <a:bodyPr/>
          <a:lstStyle/>
          <a:p>
            <a:endParaRPr lang="zh-CN" altLang="en-US"/>
          </a:p>
        </p:txBody>
      </p:sp>
      <p:sp>
        <p:nvSpPr>
          <p:cNvPr id="3" name="灯片编号占位符 2"/>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3" name="文本框 32"/>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7"/>
          </p:nvPr>
        </p:nvSpPr>
        <p:spPr/>
        <p:txBody>
          <a:bodyPr/>
          <a:lstStyle/>
          <a:p>
            <a:endParaRPr lang="zh-CN" altLang="en-US"/>
          </a:p>
        </p:txBody>
      </p:sp>
      <p:sp>
        <p:nvSpPr>
          <p:cNvPr id="3" name="灯片编号占位符 2"/>
          <p:cNvSpPr>
            <a:spLocks noGrp="1"/>
          </p:cNvSpPr>
          <p:nvPr>
            <p:ph type="sldNum" sz="quarter" idx="18"/>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
        <p:nvSpPr>
          <p:cNvPr id="2" name="页脚占位符 1"/>
          <p:cNvSpPr>
            <a:spLocks noGrp="1"/>
          </p:cNvSpPr>
          <p:nvPr>
            <p:ph type="ftr" sz="quarter" idx="20"/>
          </p:nvPr>
        </p:nvSpPr>
        <p:spPr/>
        <p:txBody>
          <a:bodyPr/>
          <a:lstStyle/>
          <a:p>
            <a:endParaRPr lang="zh-CN" altLang="en-US"/>
          </a:p>
        </p:txBody>
      </p:sp>
      <p:sp>
        <p:nvSpPr>
          <p:cNvPr id="4" name="灯片编号占位符 3"/>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12" name="灯片编号占位符 11"/>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页脚占位符 45"/>
          <p:cNvSpPr>
            <a:spLocks noGrp="1"/>
          </p:cNvSpPr>
          <p:nvPr>
            <p:ph type="ftr" sz="quarter" idx="13"/>
          </p:nvPr>
        </p:nvSpPr>
        <p:spPr/>
        <p:txBody>
          <a:bodyPr/>
          <a:lstStyle/>
          <a:p>
            <a:endParaRPr lang="zh-CN" altLang="en-US"/>
          </a:p>
        </p:txBody>
      </p:sp>
      <p:sp>
        <p:nvSpPr>
          <p:cNvPr id="47" name="灯片编号占位符 46"/>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
        <p:nvSpPr>
          <p:cNvPr id="2" name="页脚占位符 1"/>
          <p:cNvSpPr>
            <a:spLocks noGrp="1"/>
          </p:cNvSpPr>
          <p:nvPr>
            <p:ph type="ftr" sz="quarter" idx="14"/>
          </p:nvPr>
        </p:nvSpPr>
        <p:spPr/>
        <p:txBody>
          <a:bodyPr/>
          <a:lstStyle/>
          <a:p>
            <a:endParaRPr lang="zh-CN" altLang="en-US"/>
          </a:p>
        </p:txBody>
      </p:sp>
      <p:sp>
        <p:nvSpPr>
          <p:cNvPr id="21" name="灯片编号占位符 20"/>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88142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 name="页脚占位符 2"/>
          <p:cNvSpPr>
            <a:spLocks noGrp="1"/>
          </p:cNvSpPr>
          <p:nvPr>
            <p:ph type="ftr" sz="quarter" idx="13"/>
          </p:nvPr>
        </p:nvSpPr>
        <p:spPr/>
        <p:txBody>
          <a:bodyPr/>
          <a:lstStyle/>
          <a:p>
            <a:endParaRPr lang="zh-CN" altLang="en-US"/>
          </a:p>
        </p:txBody>
      </p:sp>
      <p:sp>
        <p:nvSpPr>
          <p:cNvPr id="4" name="灯片编号占位符 3"/>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9888C-E133-43D9-A638-B5C95925B91C}" type="slidenum">
              <a:rPr lang="zh-CN" altLang="en-US" smtClean="0"/>
              <a:t>‹#›</a:t>
            </a:fld>
            <a:endParaRPr lang="zh-CN" altLang="en-US" dirty="0"/>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6A5B-A282-4D67-819F-AA1E3D7F06DB}" type="slidenum">
              <a:rPr lang="zh-CN" altLang="en-US" smtClean="0"/>
              <a:t>‹#›</a:t>
            </a:fld>
            <a:endParaRPr lang="zh-CN" altLang="en-US"/>
          </a:p>
        </p:txBody>
      </p:sp>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1.png"/><Relationship Id="rId5" Type="http://schemas.openxmlformats.org/officeDocument/2006/relationships/image" Target="../media/image241.png"/><Relationship Id="rId4" Type="http://schemas.openxmlformats.org/officeDocument/2006/relationships/image" Target="../media/image23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1.tmp"/><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NULL"/><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NUL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0.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1.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46.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44.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3.png"/><Relationship Id="rId12"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6.tmp"/><Relationship Id="rId11" Type="http://schemas.openxmlformats.org/officeDocument/2006/relationships/image" Target="../media/image70.png"/><Relationship Id="rId5" Type="http://schemas.openxmlformats.org/officeDocument/2006/relationships/image" Target="../media/image45.tmp"/><Relationship Id="rId10" Type="http://schemas.openxmlformats.org/officeDocument/2006/relationships/image" Target="../media/image69.png"/><Relationship Id="rId4" Type="http://schemas.openxmlformats.org/officeDocument/2006/relationships/image" Target="../media/image66.png"/><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440.png"/><Relationship Id="rId2" Type="http://schemas.openxmlformats.org/officeDocument/2006/relationships/image" Target="../media/image75.pn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00.png"/><Relationship Id="rId3" Type="http://schemas.openxmlformats.org/officeDocument/2006/relationships/image" Target="../media/image500.png"/><Relationship Id="rId7" Type="http://schemas.openxmlformats.org/officeDocument/2006/relationships/image" Target="../media/image82.png"/><Relationship Id="rId1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72.png"/><Relationship Id="rId15" Type="http://schemas.openxmlformats.org/officeDocument/2006/relationships/image" Target="../media/image74.png"/><Relationship Id="rId10" Type="http://schemas.openxmlformats.org/officeDocument/2006/relationships/image" Target="../media/image560.png"/><Relationship Id="rId4" Type="http://schemas.openxmlformats.org/officeDocument/2006/relationships/image" Target="../media/image81.png"/><Relationship Id="rId9" Type="http://schemas.openxmlformats.org/officeDocument/2006/relationships/image" Target="../media/image550.png"/><Relationship Id="rId14"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87.png"/><Relationship Id="rId1" Type="http://schemas.openxmlformats.org/officeDocument/2006/relationships/slideLayout" Target="../slideLayouts/slideLayout9.xml"/><Relationship Id="rId6" Type="http://schemas.openxmlformats.org/officeDocument/2006/relationships/image" Target="../media/image670.png"/><Relationship Id="rId5" Type="http://schemas.openxmlformats.org/officeDocument/2006/relationships/image" Target="../media/image660.pn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96.png"/><Relationship Id="rId5" Type="http://schemas.openxmlformats.org/officeDocument/2006/relationships/image" Target="../media/image83.png"/><Relationship Id="rId10"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50.png"/><Relationship Id="rId4" Type="http://schemas.openxmlformats.org/officeDocument/2006/relationships/image" Target="../media/image140.png"/></Relationships>
</file>

<file path=ppt/slides/_rels/slide4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103.png"/><Relationship Id="rId5" Type="http://schemas.openxmlformats.org/officeDocument/2006/relationships/image" Target="../media/image93.png"/><Relationship Id="rId10" Type="http://schemas.openxmlformats.org/officeDocument/2006/relationships/image" Target="../media/image102.png"/><Relationship Id="rId4" Type="http://schemas.openxmlformats.org/officeDocument/2006/relationships/image" Target="../media/image92.png"/><Relationship Id="rId9" Type="http://schemas.openxmlformats.org/officeDocument/2006/relationships/image" Target="../media/image101.png"/></Relationships>
</file>

<file path=ppt/slides/_rels/slide4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4.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98.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9.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116.png"/><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070.png"/><Relationship Id="rId7" Type="http://schemas.openxmlformats.org/officeDocument/2006/relationships/image" Target="../media/image128.png"/><Relationship Id="rId12"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27.png"/><Relationship Id="rId11" Type="http://schemas.openxmlformats.org/officeDocument/2006/relationships/image" Target="../media/image1150.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6.png"/><Relationship Id="rId9" Type="http://schemas.openxmlformats.org/officeDocument/2006/relationships/image" Target="../media/image130.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p:txBody>
          <a:bodyPr/>
          <a:lstStyle/>
          <a:p>
            <a:fld id="{AF69888C-E133-43D9-A638-B5C95925B91C}" type="slidenum">
              <a:rPr lang="zh-CN" altLang="en-US" smtClean="0"/>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、集成学习的发展史</a:t>
            </a:r>
          </a:p>
        </p:txBody>
      </p:sp>
      <p:sp>
        <p:nvSpPr>
          <p:cNvPr id="11" name="Shape 3791">
            <a:extLst>
              <a:ext uri="{FF2B5EF4-FFF2-40B4-BE49-F238E27FC236}">
                <a16:creationId xmlns:a16="http://schemas.microsoft.com/office/drawing/2014/main" id="{161A3B87-1A88-4F4D-948D-3BBA7AA1EBF7}"/>
              </a:ext>
            </a:extLst>
          </p:cNvPr>
          <p:cNvSpPr/>
          <p:nvPr/>
        </p:nvSpPr>
        <p:spPr>
          <a:xfrm flipH="1">
            <a:off x="617838" y="3004011"/>
            <a:ext cx="10844357" cy="0"/>
          </a:xfrm>
          <a:prstGeom prst="line">
            <a:avLst/>
          </a:prstGeom>
          <a:noFill/>
          <a:ln w="63500" cap="rnd">
            <a:solidFill>
              <a:schemeClr val="bg1">
                <a:lumMod val="50000"/>
                <a:alpha val="50000"/>
              </a:schemeClr>
            </a:solidFill>
            <a:prstDash val="solid"/>
            <a:round/>
            <a:headEnd type="triangle"/>
          </a:ln>
          <a:effectLst/>
        </p:spPr>
        <p:txBody>
          <a:bodyPr wrap="square" lIns="19049" tIns="19049" rIns="19049" bIns="19049" numCol="1" anchor="ctr">
            <a:noAutofit/>
          </a:bodyPr>
          <a:lstStyle/>
          <a:p>
            <a:pPr>
              <a:defRPr sz="800">
                <a:solidFill>
                  <a:srgbClr val="000000"/>
                </a:solidFill>
                <a:latin typeface="Helvetica"/>
                <a:ea typeface="Helvetica"/>
                <a:cs typeface="Helvetica"/>
                <a:sym typeface="Helvetica"/>
              </a:defRPr>
            </a:pPr>
            <a:endParaRPr sz="563"/>
          </a:p>
        </p:txBody>
      </p:sp>
      <p:grpSp>
        <p:nvGrpSpPr>
          <p:cNvPr id="14" name="组合 2">
            <a:extLst>
              <a:ext uri="{FF2B5EF4-FFF2-40B4-BE49-F238E27FC236}">
                <a16:creationId xmlns:a16="http://schemas.microsoft.com/office/drawing/2014/main" id="{5ADB0954-97B2-8B4E-8892-38028DCB70E5}"/>
              </a:ext>
            </a:extLst>
          </p:cNvPr>
          <p:cNvGrpSpPr/>
          <p:nvPr/>
        </p:nvGrpSpPr>
        <p:grpSpPr>
          <a:xfrm>
            <a:off x="931892" y="1102842"/>
            <a:ext cx="2457838" cy="3546878"/>
            <a:chOff x="987876" y="1528988"/>
            <a:chExt cx="2457838" cy="3546878"/>
          </a:xfrm>
        </p:grpSpPr>
        <p:sp>
          <p:nvSpPr>
            <p:cNvPr id="17" name="TextBox 75">
              <a:extLst>
                <a:ext uri="{FF2B5EF4-FFF2-40B4-BE49-F238E27FC236}">
                  <a16:creationId xmlns:a16="http://schemas.microsoft.com/office/drawing/2014/main" id="{6EE6B1DB-EEA3-3E4C-B30B-F262A45A39A3}"/>
                </a:ext>
              </a:extLst>
            </p:cNvPr>
            <p:cNvSpPr txBox="1"/>
            <p:nvPr/>
          </p:nvSpPr>
          <p:spPr>
            <a:xfrm>
              <a:off x="987876" y="3691847"/>
              <a:ext cx="2457838" cy="1384019"/>
            </a:xfrm>
            <a:prstGeom prst="rect">
              <a:avLst/>
            </a:prstGeom>
            <a:noFill/>
          </p:spPr>
          <p:txBody>
            <a:bodyPr wrap="square" lIns="82282" tIns="41141" rIns="82282" bIns="41141" rtlCol="0">
              <a:spAutoFit/>
            </a:bodyPr>
            <a:lstStyle/>
            <a:p>
              <a:pPr defTabSz="685663">
                <a:lnSpc>
                  <a:spcPct val="120000"/>
                </a:lnSpc>
              </a:pPr>
              <a:r>
                <a:rPr lang="en-CN" dirty="0"/>
                <a:t>Hanson</a:t>
              </a:r>
              <a:r>
                <a:rPr lang="zh-CN" altLang="en-US" dirty="0"/>
                <a:t>和</a:t>
              </a:r>
              <a:r>
                <a:rPr lang="en-CN" dirty="0"/>
                <a:t>Salamon</a:t>
              </a:r>
              <a:r>
                <a:rPr lang="zh-CN" altLang="en-US" dirty="0"/>
                <a:t>对神经网络集成进行了研究，第一次提出了神经网络集成的概念。</a:t>
              </a:r>
              <a:r>
                <a:rPr lang="en-CN" dirty="0"/>
                <a:t> </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sp>
          <p:nvSpPr>
            <p:cNvPr id="18" name="Shape 3794">
              <a:extLst>
                <a:ext uri="{FF2B5EF4-FFF2-40B4-BE49-F238E27FC236}">
                  <a16:creationId xmlns:a16="http://schemas.microsoft.com/office/drawing/2014/main" id="{A2A5F133-FE23-7842-BF2B-222473CCFE97}"/>
                </a:ext>
              </a:extLst>
            </p:cNvPr>
            <p:cNvSpPr/>
            <p:nvPr/>
          </p:nvSpPr>
          <p:spPr>
            <a:xfrm>
              <a:off x="2101871" y="3317311"/>
              <a:ext cx="223379" cy="223379"/>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a:endParaRPr sz="2400" dirty="0"/>
            </a:p>
          </p:txBody>
        </p:sp>
        <p:sp>
          <p:nvSpPr>
            <p:cNvPr id="19" name="Shape 3797">
              <a:extLst>
                <a:ext uri="{FF2B5EF4-FFF2-40B4-BE49-F238E27FC236}">
                  <a16:creationId xmlns:a16="http://schemas.microsoft.com/office/drawing/2014/main" id="{FE835008-6591-AE4A-A6CC-8F762797AB24}"/>
                </a:ext>
              </a:extLst>
            </p:cNvPr>
            <p:cNvSpPr/>
            <p:nvPr/>
          </p:nvSpPr>
          <p:spPr>
            <a:xfrm>
              <a:off x="1468966" y="1528988"/>
              <a:ext cx="1489189" cy="1489190"/>
            </a:xfrm>
            <a:prstGeom prst="wedgeEllipseCallout">
              <a:avLst>
                <a:gd name="adj1" fmla="val -289"/>
                <a:gd name="adj2" fmla="val 60441"/>
              </a:avLst>
            </a:prstGeom>
            <a:solidFill>
              <a:schemeClr val="accent1">
                <a:lumMod val="60000"/>
                <a:lumOff val="40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600" b="1" dirty="0">
                <a:latin typeface="微软雅黑" panose="020B0503020204020204" pitchFamily="34" charset="-122"/>
                <a:ea typeface="微软雅黑" panose="020B0503020204020204" pitchFamily="34" charset="-122"/>
                <a:cs typeface="+mn-cs"/>
              </a:endParaRPr>
            </a:p>
          </p:txBody>
        </p:sp>
        <p:sp>
          <p:nvSpPr>
            <p:cNvPr id="20" name="文本框 8">
              <a:extLst>
                <a:ext uri="{FF2B5EF4-FFF2-40B4-BE49-F238E27FC236}">
                  <a16:creationId xmlns:a16="http://schemas.microsoft.com/office/drawing/2014/main" id="{947553F4-E1C7-B443-9AE2-DE9833713424}"/>
                </a:ext>
              </a:extLst>
            </p:cNvPr>
            <p:cNvSpPr txBox="1"/>
            <p:nvPr/>
          </p:nvSpPr>
          <p:spPr>
            <a:xfrm>
              <a:off x="1562828" y="2058140"/>
              <a:ext cx="1311625" cy="430887"/>
            </a:xfrm>
            <a:prstGeom prst="rect">
              <a:avLst/>
            </a:prstGeom>
            <a:noFill/>
          </p:spPr>
          <p:txBody>
            <a:bodyPr wrap="square" rtlCol="0">
              <a:spAutoFit/>
            </a:bodyPr>
            <a:lstStyle/>
            <a:p>
              <a:r>
                <a:rPr lang="en-US" altLang="zh-CN" sz="2200" b="1" dirty="0">
                  <a:solidFill>
                    <a:schemeClr val="bg1"/>
                  </a:solidFill>
                  <a:latin typeface="微软雅黑" panose="020B0503020204020204" pitchFamily="34" charset="-122"/>
                  <a:ea typeface="微软雅黑" panose="020B0503020204020204" pitchFamily="34" charset="-122"/>
                </a:rPr>
                <a:t>1990</a:t>
              </a:r>
              <a:r>
                <a:rPr lang="zh-CN" altLang="en-US" sz="2200" b="1" dirty="0">
                  <a:solidFill>
                    <a:schemeClr val="bg1"/>
                  </a:solidFill>
                  <a:latin typeface="微软雅黑" panose="020B0503020204020204" pitchFamily="34" charset="-122"/>
                  <a:ea typeface="微软雅黑" panose="020B0503020204020204" pitchFamily="34" charset="-122"/>
                </a:rPr>
                <a:t>年</a:t>
              </a:r>
            </a:p>
          </p:txBody>
        </p:sp>
      </p:grpSp>
      <p:grpSp>
        <p:nvGrpSpPr>
          <p:cNvPr id="21" name="组合 22">
            <a:extLst>
              <a:ext uri="{FF2B5EF4-FFF2-40B4-BE49-F238E27FC236}">
                <a16:creationId xmlns:a16="http://schemas.microsoft.com/office/drawing/2014/main" id="{C19DD0A0-E47F-3249-A980-8CB19EAE36BD}"/>
              </a:ext>
            </a:extLst>
          </p:cNvPr>
          <p:cNvGrpSpPr/>
          <p:nvPr/>
        </p:nvGrpSpPr>
        <p:grpSpPr>
          <a:xfrm>
            <a:off x="6159112" y="1102842"/>
            <a:ext cx="2457838" cy="3879790"/>
            <a:chOff x="6128722" y="1528988"/>
            <a:chExt cx="2457838" cy="3879790"/>
          </a:xfrm>
        </p:grpSpPr>
        <p:sp>
          <p:nvSpPr>
            <p:cNvPr id="22" name="Shape 3793">
              <a:extLst>
                <a:ext uri="{FF2B5EF4-FFF2-40B4-BE49-F238E27FC236}">
                  <a16:creationId xmlns:a16="http://schemas.microsoft.com/office/drawing/2014/main" id="{040931A0-78AC-A340-ACD7-957866F35C23}"/>
                </a:ext>
              </a:extLst>
            </p:cNvPr>
            <p:cNvSpPr/>
            <p:nvPr/>
          </p:nvSpPr>
          <p:spPr>
            <a:xfrm>
              <a:off x="7246672" y="3317311"/>
              <a:ext cx="223379" cy="223379"/>
            </a:xfrm>
            <a:prstGeom prst="ellipse">
              <a:avLst/>
            </a:prstGeom>
            <a:solidFill>
              <a:schemeClr val="accent1">
                <a:lumMod val="75000"/>
              </a:schemeClr>
            </a:solidFill>
            <a:ln w="12700" cap="flat">
              <a:noFill/>
              <a:miter lim="400000"/>
            </a:ln>
            <a:effectLst/>
          </p:spPr>
          <p:txBody>
            <a:bodyPr wrap="square" lIns="0" tIns="0" rIns="0" bIns="0" numCol="1" anchor="ctr">
              <a:noAutofit/>
            </a:bodyPr>
            <a:lstStyle/>
            <a:p>
              <a:endParaRPr sz="2400"/>
            </a:p>
          </p:txBody>
        </p:sp>
        <p:sp>
          <p:nvSpPr>
            <p:cNvPr id="23" name="Shape 3798">
              <a:extLst>
                <a:ext uri="{FF2B5EF4-FFF2-40B4-BE49-F238E27FC236}">
                  <a16:creationId xmlns:a16="http://schemas.microsoft.com/office/drawing/2014/main" id="{C986FDBE-AF52-BC48-883C-9CCFCA2C5B24}"/>
                </a:ext>
              </a:extLst>
            </p:cNvPr>
            <p:cNvSpPr/>
            <p:nvPr/>
          </p:nvSpPr>
          <p:spPr>
            <a:xfrm>
              <a:off x="6614406" y="1528988"/>
              <a:ext cx="1489190" cy="1489189"/>
            </a:xfrm>
            <a:prstGeom prst="wedgeEllipseCallout">
              <a:avLst>
                <a:gd name="adj1" fmla="val -75"/>
                <a:gd name="adj2" fmla="val 60441"/>
              </a:avLst>
            </a:prstGeom>
            <a:solidFill>
              <a:schemeClr val="accent1">
                <a:lumMod val="75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p>
              <a:pPr algn="ctr" defTabSz="584200"/>
              <a:endParaRPr lang="zh-CN" altLang="en-US" sz="1600" b="1" cap="all" dirty="0">
                <a:solidFill>
                  <a:srgbClr val="FFFFFF"/>
                </a:solidFill>
                <a:latin typeface="微软雅黑" panose="020B0503020204020204" pitchFamily="34" charset="-122"/>
                <a:ea typeface="微软雅黑" panose="020B0503020204020204" pitchFamily="34" charset="-122"/>
                <a:sym typeface="Helvetica Neue"/>
              </a:endParaRPr>
            </a:p>
          </p:txBody>
        </p:sp>
        <p:sp>
          <p:nvSpPr>
            <p:cNvPr id="24" name="文本框 10">
              <a:extLst>
                <a:ext uri="{FF2B5EF4-FFF2-40B4-BE49-F238E27FC236}">
                  <a16:creationId xmlns:a16="http://schemas.microsoft.com/office/drawing/2014/main" id="{E0A720F3-181C-9144-91D9-71FF7EF6140E}"/>
                </a:ext>
              </a:extLst>
            </p:cNvPr>
            <p:cNvSpPr txBox="1"/>
            <p:nvPr/>
          </p:nvSpPr>
          <p:spPr>
            <a:xfrm>
              <a:off x="6797286" y="2104236"/>
              <a:ext cx="1390012"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en-US" altLang="zh-CN" dirty="0"/>
                <a:t>1996</a:t>
              </a:r>
              <a:r>
                <a:rPr lang="zh-CN" altLang="en-US" dirty="0"/>
                <a:t>年</a:t>
              </a:r>
            </a:p>
          </p:txBody>
        </p:sp>
        <p:sp>
          <p:nvSpPr>
            <p:cNvPr id="25" name="TextBox 75">
              <a:extLst>
                <a:ext uri="{FF2B5EF4-FFF2-40B4-BE49-F238E27FC236}">
                  <a16:creationId xmlns:a16="http://schemas.microsoft.com/office/drawing/2014/main" id="{B771D951-ED67-864E-BF14-8C01F2DD3CBB}"/>
                </a:ext>
              </a:extLst>
            </p:cNvPr>
            <p:cNvSpPr txBox="1"/>
            <p:nvPr/>
          </p:nvSpPr>
          <p:spPr>
            <a:xfrm>
              <a:off x="6128722" y="3691847"/>
              <a:ext cx="2457838" cy="1716931"/>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en-CN" dirty="0"/>
                <a:t>Breiman</a:t>
              </a:r>
              <a:r>
                <a:rPr lang="zh-CN" altLang="en-US" dirty="0"/>
                <a:t>从可重复取样技术</a:t>
              </a:r>
              <a:r>
                <a:rPr lang="en-CN" dirty="0"/>
                <a:t>(Bootstrap Sampling)</a:t>
              </a:r>
              <a:r>
                <a:rPr lang="zh-CN" altLang="en-US" dirty="0"/>
                <a:t>入手，提出了著名的</a:t>
              </a:r>
              <a:r>
                <a:rPr lang="en-CN" b="1" dirty="0">
                  <a:solidFill>
                    <a:srgbClr val="FF0000"/>
                  </a:solidFill>
                </a:rPr>
                <a:t>Bagging</a:t>
              </a:r>
              <a:r>
                <a:rPr lang="zh-CN" altLang="en-US" dirty="0"/>
                <a:t>方法。</a:t>
              </a:r>
              <a:r>
                <a:rPr lang="en-CN" dirty="0"/>
                <a:t> </a:t>
              </a:r>
              <a:endParaRPr lang="en-US" altLang="zh-CN" dirty="0"/>
            </a:p>
          </p:txBody>
        </p:sp>
      </p:grpSp>
      <p:grpSp>
        <p:nvGrpSpPr>
          <p:cNvPr id="26" name="组合 20">
            <a:extLst>
              <a:ext uri="{FF2B5EF4-FFF2-40B4-BE49-F238E27FC236}">
                <a16:creationId xmlns:a16="http://schemas.microsoft.com/office/drawing/2014/main" id="{0F0DD401-11AB-F54C-BC74-1CAC1CB782EE}"/>
              </a:ext>
            </a:extLst>
          </p:cNvPr>
          <p:cNvGrpSpPr/>
          <p:nvPr/>
        </p:nvGrpSpPr>
        <p:grpSpPr>
          <a:xfrm>
            <a:off x="3497376" y="1012371"/>
            <a:ext cx="3063718" cy="3986904"/>
            <a:chOff x="3578849" y="1438517"/>
            <a:chExt cx="3063718" cy="3986904"/>
          </a:xfrm>
        </p:grpSpPr>
        <p:sp>
          <p:nvSpPr>
            <p:cNvPr id="27" name="Shape 3793">
              <a:extLst>
                <a:ext uri="{FF2B5EF4-FFF2-40B4-BE49-F238E27FC236}">
                  <a16:creationId xmlns:a16="http://schemas.microsoft.com/office/drawing/2014/main" id="{2C6917C7-DB82-1A42-8D70-39774226285D}"/>
                </a:ext>
              </a:extLst>
            </p:cNvPr>
            <p:cNvSpPr/>
            <p:nvPr/>
          </p:nvSpPr>
          <p:spPr>
            <a:xfrm>
              <a:off x="4689515" y="3317311"/>
              <a:ext cx="223379" cy="223379"/>
            </a:xfrm>
            <a:prstGeom prst="ellipse">
              <a:avLst/>
            </a:prstGeom>
            <a:solidFill>
              <a:schemeClr val="accent1"/>
            </a:solidFill>
            <a:ln w="12700" cap="flat">
              <a:noFill/>
              <a:miter lim="400000"/>
            </a:ln>
            <a:effectLst/>
          </p:spPr>
          <p:txBody>
            <a:bodyPr wrap="square" lIns="0" tIns="0" rIns="0" bIns="0" numCol="1" anchor="ctr">
              <a:noAutofit/>
            </a:bodyPr>
            <a:lstStyle/>
            <a:p>
              <a:endParaRPr sz="2400"/>
            </a:p>
          </p:txBody>
        </p:sp>
        <p:sp>
          <p:nvSpPr>
            <p:cNvPr id="28" name="Shape 3800">
              <a:extLst>
                <a:ext uri="{FF2B5EF4-FFF2-40B4-BE49-F238E27FC236}">
                  <a16:creationId xmlns:a16="http://schemas.microsoft.com/office/drawing/2014/main" id="{CA71F5BC-2583-7242-96B5-E1279F72D3A8}"/>
                </a:ext>
              </a:extLst>
            </p:cNvPr>
            <p:cNvSpPr/>
            <p:nvPr/>
          </p:nvSpPr>
          <p:spPr>
            <a:xfrm>
              <a:off x="4056607" y="3936231"/>
              <a:ext cx="1489190" cy="1489190"/>
            </a:xfrm>
            <a:prstGeom prst="wedgeEllipseCallout">
              <a:avLst>
                <a:gd name="adj1" fmla="val -125"/>
                <a:gd name="adj2" fmla="val -61328"/>
              </a:avLst>
            </a:prstGeom>
            <a:solidFill>
              <a:schemeClr val="accent1"/>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29" name="文本框 9">
              <a:extLst>
                <a:ext uri="{FF2B5EF4-FFF2-40B4-BE49-F238E27FC236}">
                  <a16:creationId xmlns:a16="http://schemas.microsoft.com/office/drawing/2014/main" id="{895B5227-39F9-C947-B673-E571612FDDE6}"/>
                </a:ext>
              </a:extLst>
            </p:cNvPr>
            <p:cNvSpPr txBox="1"/>
            <p:nvPr/>
          </p:nvSpPr>
          <p:spPr>
            <a:xfrm>
              <a:off x="4257054" y="4481821"/>
              <a:ext cx="1311679"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en-US" altLang="zh-CN" dirty="0"/>
                <a:t>1996</a:t>
              </a:r>
              <a:r>
                <a:rPr lang="zh-CN" altLang="en-US" dirty="0"/>
                <a:t>年</a:t>
              </a:r>
            </a:p>
          </p:txBody>
        </p:sp>
        <p:sp>
          <p:nvSpPr>
            <p:cNvPr id="30" name="TextBox 75">
              <a:extLst>
                <a:ext uri="{FF2B5EF4-FFF2-40B4-BE49-F238E27FC236}">
                  <a16:creationId xmlns:a16="http://schemas.microsoft.com/office/drawing/2014/main" id="{6B0ED210-568E-D84F-834C-D8A9F8B35DC8}"/>
                </a:ext>
              </a:extLst>
            </p:cNvPr>
            <p:cNvSpPr txBox="1"/>
            <p:nvPr/>
          </p:nvSpPr>
          <p:spPr>
            <a:xfrm>
              <a:off x="3578849" y="1438517"/>
              <a:ext cx="3063718" cy="1412680"/>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en-CN" dirty="0"/>
                <a:t>Freund</a:t>
              </a:r>
              <a:r>
                <a:rPr lang="zh-CN" altLang="en-US" dirty="0"/>
                <a:t>和</a:t>
              </a:r>
              <a:r>
                <a:rPr lang="en-CN" dirty="0"/>
                <a:t>Schapire</a:t>
              </a:r>
              <a:r>
                <a:rPr lang="zh-CN" altLang="en-US" dirty="0"/>
                <a:t>提出了著名的</a:t>
              </a:r>
              <a:r>
                <a:rPr lang="en-CN" b="1" dirty="0">
                  <a:solidFill>
                    <a:srgbClr val="FF0000"/>
                  </a:solidFill>
                </a:rPr>
                <a:t>AdaBoost</a:t>
              </a:r>
              <a:r>
                <a:rPr lang="en-CN" dirty="0"/>
                <a:t>(Adaptive Boost)</a:t>
              </a:r>
              <a:r>
                <a:rPr lang="zh-CN" altLang="en-US" dirty="0"/>
                <a:t>算法</a:t>
              </a:r>
              <a:r>
                <a:rPr lang="en-US" altLang="zh-CN" dirty="0"/>
                <a:t>,</a:t>
              </a:r>
              <a:r>
                <a:rPr lang="zh-CN" altLang="en-US" dirty="0"/>
                <a:t>该算法已成为目前最流行的</a:t>
              </a:r>
              <a:r>
                <a:rPr lang="en-CN" dirty="0"/>
                <a:t>Boosting</a:t>
              </a:r>
              <a:r>
                <a:rPr lang="zh-CN" altLang="en-US" dirty="0"/>
                <a:t>算法。</a:t>
              </a:r>
              <a:r>
                <a:rPr lang="en-CN" dirty="0"/>
                <a:t> </a:t>
              </a:r>
              <a:endParaRPr lang="en-US" altLang="zh-CN" dirty="0"/>
            </a:p>
          </p:txBody>
        </p:sp>
      </p:grpSp>
      <p:grpSp>
        <p:nvGrpSpPr>
          <p:cNvPr id="31" name="组合 23">
            <a:extLst>
              <a:ext uri="{FF2B5EF4-FFF2-40B4-BE49-F238E27FC236}">
                <a16:creationId xmlns:a16="http://schemas.microsoft.com/office/drawing/2014/main" id="{5995EF5B-84B7-9C40-8EF1-78F87070B819}"/>
              </a:ext>
            </a:extLst>
          </p:cNvPr>
          <p:cNvGrpSpPr/>
          <p:nvPr/>
        </p:nvGrpSpPr>
        <p:grpSpPr>
          <a:xfrm>
            <a:off x="8964811" y="1723084"/>
            <a:ext cx="2554089" cy="3276191"/>
            <a:chOff x="8963045" y="2149230"/>
            <a:chExt cx="2554089" cy="3276191"/>
          </a:xfrm>
        </p:grpSpPr>
        <p:sp>
          <p:nvSpPr>
            <p:cNvPr id="32" name="Shape 3792">
              <a:extLst>
                <a:ext uri="{FF2B5EF4-FFF2-40B4-BE49-F238E27FC236}">
                  <a16:creationId xmlns:a16="http://schemas.microsoft.com/office/drawing/2014/main" id="{95FF371F-830B-B144-AA29-AD5B02EA43C6}"/>
                </a:ext>
              </a:extLst>
            </p:cNvPr>
            <p:cNvSpPr/>
            <p:nvPr/>
          </p:nvSpPr>
          <p:spPr>
            <a:xfrm>
              <a:off x="9839184" y="3317311"/>
              <a:ext cx="223379" cy="223379"/>
            </a:xfrm>
            <a:prstGeom prst="ellipse">
              <a:avLst/>
            </a:prstGeom>
            <a:solidFill>
              <a:schemeClr val="accent1">
                <a:lumMod val="50000"/>
              </a:schemeClr>
            </a:solidFill>
            <a:ln w="12700" cap="flat">
              <a:noFill/>
              <a:miter lim="400000"/>
            </a:ln>
            <a:effectLst/>
          </p:spPr>
          <p:txBody>
            <a:bodyPr wrap="square" lIns="0" tIns="0" rIns="0" bIns="0" numCol="1" anchor="ctr">
              <a:noAutofit/>
            </a:bodyPr>
            <a:lstStyle/>
            <a:p>
              <a:endParaRPr sz="2400"/>
            </a:p>
          </p:txBody>
        </p:sp>
        <p:sp>
          <p:nvSpPr>
            <p:cNvPr id="33" name="Shape 3801">
              <a:extLst>
                <a:ext uri="{FF2B5EF4-FFF2-40B4-BE49-F238E27FC236}">
                  <a16:creationId xmlns:a16="http://schemas.microsoft.com/office/drawing/2014/main" id="{120846B2-6C53-C040-8F7D-53B4B01E740E}"/>
                </a:ext>
              </a:extLst>
            </p:cNvPr>
            <p:cNvSpPr/>
            <p:nvPr/>
          </p:nvSpPr>
          <p:spPr>
            <a:xfrm>
              <a:off x="9206278" y="3936231"/>
              <a:ext cx="1897499" cy="1489190"/>
            </a:xfrm>
            <a:prstGeom prst="wedgeEllipseCallout">
              <a:avLst>
                <a:gd name="adj1" fmla="val -445"/>
                <a:gd name="adj2" fmla="val -61328"/>
              </a:avLst>
            </a:prstGeom>
            <a:solidFill>
              <a:schemeClr val="accent1">
                <a:lumMod val="50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sz="1600" b="1" dirty="0">
                <a:latin typeface="微软雅黑" panose="020B0503020204020204" pitchFamily="34" charset="-122"/>
                <a:ea typeface="微软雅黑" panose="020B0503020204020204" pitchFamily="34" charset="-122"/>
              </a:endParaRPr>
            </a:p>
          </p:txBody>
        </p:sp>
        <p:sp>
          <p:nvSpPr>
            <p:cNvPr id="34" name="文本框 11">
              <a:extLst>
                <a:ext uri="{FF2B5EF4-FFF2-40B4-BE49-F238E27FC236}">
                  <a16:creationId xmlns:a16="http://schemas.microsoft.com/office/drawing/2014/main" id="{0DB903E4-1D19-FA47-8345-51A86BADD39C}"/>
                </a:ext>
              </a:extLst>
            </p:cNvPr>
            <p:cNvSpPr txBox="1"/>
            <p:nvPr/>
          </p:nvSpPr>
          <p:spPr>
            <a:xfrm>
              <a:off x="9320821" y="4465383"/>
              <a:ext cx="1582510"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en-US" altLang="zh-CN" dirty="0"/>
                <a:t>1996-</a:t>
              </a:r>
              <a:r>
                <a:rPr lang="zh-CN" altLang="en-US" dirty="0"/>
                <a:t>至今</a:t>
              </a:r>
            </a:p>
          </p:txBody>
        </p:sp>
        <p:sp>
          <p:nvSpPr>
            <p:cNvPr id="35" name="TextBox 75">
              <a:extLst>
                <a:ext uri="{FF2B5EF4-FFF2-40B4-BE49-F238E27FC236}">
                  <a16:creationId xmlns:a16="http://schemas.microsoft.com/office/drawing/2014/main" id="{8CE14BC6-C493-B540-814D-A72AE3CA1919}"/>
                </a:ext>
              </a:extLst>
            </p:cNvPr>
            <p:cNvSpPr txBox="1"/>
            <p:nvPr/>
          </p:nvSpPr>
          <p:spPr>
            <a:xfrm>
              <a:off x="8963045" y="2149230"/>
              <a:ext cx="2554089" cy="719735"/>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en-US" altLang="zh-CN" dirty="0" err="1"/>
                <a:t>XGBoost</a:t>
              </a:r>
              <a:r>
                <a:rPr lang="en-US" altLang="zh-CN" dirty="0"/>
                <a:t>,</a:t>
              </a:r>
              <a:r>
                <a:rPr lang="zh-CN" altLang="en-US" dirty="0"/>
                <a:t> </a:t>
              </a:r>
              <a:r>
                <a:rPr lang="en-US" altLang="zh-CN" dirty="0"/>
                <a:t>GBDT</a:t>
              </a:r>
              <a:r>
                <a:rPr lang="zh-CN" altLang="en-US" dirty="0"/>
                <a:t>等模型的开发和流行</a:t>
              </a:r>
              <a:endParaRPr lang="en-US" altLang="zh-CN" dirty="0"/>
            </a:p>
          </p:txBody>
        </p:sp>
      </p:grpSp>
      <p:sp>
        <p:nvSpPr>
          <p:cNvPr id="2" name="TextBox 1">
            <a:extLst>
              <a:ext uri="{FF2B5EF4-FFF2-40B4-BE49-F238E27FC236}">
                <a16:creationId xmlns:a16="http://schemas.microsoft.com/office/drawing/2014/main" id="{52EA9DD3-6D50-184C-A23C-09FB29CB9154}"/>
              </a:ext>
            </a:extLst>
          </p:cNvPr>
          <p:cNvSpPr txBox="1"/>
          <p:nvPr/>
        </p:nvSpPr>
        <p:spPr>
          <a:xfrm>
            <a:off x="617838" y="4999275"/>
            <a:ext cx="10287259" cy="1354217"/>
          </a:xfrm>
          <a:prstGeom prst="rect">
            <a:avLst/>
          </a:prstGeom>
          <a:noFill/>
        </p:spPr>
        <p:txBody>
          <a:bodyPr wrap="square" rtlCol="0">
            <a:spAutoFit/>
          </a:bodyPr>
          <a:lstStyle/>
          <a:p>
            <a:r>
              <a:rPr lang="en-CN" sz="1600" i="1" dirty="0"/>
              <a:t>Hansen, L. K., &amp; Salamon, P. (1990). Neural network ensembles. IEEE transactions on pattern analysis and machine intelligence, 12(10), 993-1001</a:t>
            </a:r>
          </a:p>
          <a:p>
            <a:r>
              <a:rPr lang="en-CN" sz="1600" i="1" dirty="0"/>
              <a:t>Freund, Y., Schapire, R., &amp; Abe, N. (1999). A short introduction to boosting. Journal-Japanese Society For Artificial Intelligence, 14(771-780), 1612 </a:t>
            </a:r>
          </a:p>
          <a:p>
            <a:r>
              <a:rPr lang="en-CN" sz="1600" i="1" dirty="0"/>
              <a:t>Breiman, L. (1996). Bagging predictors. Machine learning, 24(2), 123-140.</a:t>
            </a:r>
            <a:endParaRPr lang="en-CN" sz="1600" i="1" dirty="0">
              <a:latin typeface="+mn-ea"/>
            </a:endParaRPr>
          </a:p>
        </p:txBody>
      </p:sp>
      <p:sp>
        <p:nvSpPr>
          <p:cNvPr id="3" name="灯片编号占位符 2">
            <a:extLst>
              <a:ext uri="{FF2B5EF4-FFF2-40B4-BE49-F238E27FC236}">
                <a16:creationId xmlns:a16="http://schemas.microsoft.com/office/drawing/2014/main" id="{2E9A3A3F-B1B6-40CC-8988-5C4A7315CEE6}"/>
              </a:ext>
            </a:extLst>
          </p:cNvPr>
          <p:cNvSpPr>
            <a:spLocks noGrp="1"/>
          </p:cNvSpPr>
          <p:nvPr>
            <p:ph type="sldNum" sz="quarter" idx="14"/>
          </p:nvPr>
        </p:nvSpPr>
        <p:spPr/>
        <p:txBody>
          <a:bodyPr/>
          <a:lstStyle/>
          <a:p>
            <a:fld id="{AF69888C-E133-43D9-A638-B5C95925B91C}" type="slidenum">
              <a:rPr lang="zh-CN" altLang="en-US" smtClean="0"/>
              <a:t>10</a:t>
            </a:fld>
            <a:endParaRPr lang="zh-CN" altLang="en-US" dirty="0"/>
          </a:p>
        </p:txBody>
      </p:sp>
    </p:spTree>
    <p:extLst>
      <p:ext uri="{BB962C8B-B14F-4D97-AF65-F5344CB8AC3E}">
        <p14:creationId xmlns:p14="http://schemas.microsoft.com/office/powerpoint/2010/main" val="4082259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集成学习的分类</a:t>
            </a:r>
          </a:p>
        </p:txBody>
      </p:sp>
      <p:sp>
        <p:nvSpPr>
          <p:cNvPr id="3" name="TextBox 2">
            <a:extLst>
              <a:ext uri="{FF2B5EF4-FFF2-40B4-BE49-F238E27FC236}">
                <a16:creationId xmlns:a16="http://schemas.microsoft.com/office/drawing/2014/main" id="{0B61B062-1125-CB44-BBDE-E5B23B85A91F}"/>
              </a:ext>
            </a:extLst>
          </p:cNvPr>
          <p:cNvSpPr txBox="1"/>
          <p:nvPr/>
        </p:nvSpPr>
        <p:spPr>
          <a:xfrm>
            <a:off x="666750" y="1814239"/>
            <a:ext cx="10858500" cy="954107"/>
          </a:xfrm>
          <a:prstGeom prst="rect">
            <a:avLst/>
          </a:prstGeom>
          <a:noFill/>
        </p:spPr>
        <p:txBody>
          <a:bodyPr wrap="square" rtlCol="0">
            <a:spAutoFit/>
          </a:bodyPr>
          <a:lstStyle/>
          <a:p>
            <a:r>
              <a:rPr lang="zh-CN" altLang="en-US" sz="2800" dirty="0"/>
              <a:t>根据基分类器的生成方式，集成学习可以分为两种：串行生成基分类器的“</a:t>
            </a:r>
            <a:r>
              <a:rPr lang="zh-CN" altLang="en-US" sz="2800" b="1" dirty="0">
                <a:solidFill>
                  <a:srgbClr val="FF0000"/>
                </a:solidFill>
              </a:rPr>
              <a:t>串行集成方法</a:t>
            </a:r>
            <a:r>
              <a:rPr lang="zh-CN" altLang="en-US" sz="2800" dirty="0"/>
              <a:t>”，以及并行生成分类器的“</a:t>
            </a:r>
            <a:r>
              <a:rPr lang="zh-CN" altLang="en-US" sz="2800" b="1" dirty="0">
                <a:solidFill>
                  <a:srgbClr val="FF0000"/>
                </a:solidFill>
              </a:rPr>
              <a:t>并行集成方法</a:t>
            </a:r>
            <a:r>
              <a:rPr lang="zh-CN" altLang="en-US" sz="2800" dirty="0"/>
              <a:t>”。</a:t>
            </a:r>
            <a:r>
              <a:rPr lang="en-CN" sz="2800" dirty="0"/>
              <a:t> </a:t>
            </a:r>
            <a:endParaRPr lang="en-CN" sz="2800" dirty="0">
              <a:latin typeface="+mn-ea"/>
            </a:endParaRPr>
          </a:p>
        </p:txBody>
      </p:sp>
      <p:sp>
        <p:nvSpPr>
          <p:cNvPr id="11" name="Rectangle 10">
            <a:extLst>
              <a:ext uri="{FF2B5EF4-FFF2-40B4-BE49-F238E27FC236}">
                <a16:creationId xmlns:a16="http://schemas.microsoft.com/office/drawing/2014/main" id="{46E7314D-A102-BA4B-9992-6C30EE8A86EA}"/>
              </a:ext>
            </a:extLst>
          </p:cNvPr>
          <p:cNvSpPr/>
          <p:nvPr/>
        </p:nvSpPr>
        <p:spPr>
          <a:xfrm>
            <a:off x="2030011" y="3429000"/>
            <a:ext cx="3546329" cy="13120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ea"/>
                <a:ea typeface="+mj-ea"/>
              </a:rPr>
              <a:t>Boosting</a:t>
            </a:r>
          </a:p>
          <a:p>
            <a:pPr algn="ctr"/>
            <a:r>
              <a:rPr lang="en-US" altLang="zh-CN" sz="2400" b="1" dirty="0">
                <a:solidFill>
                  <a:schemeClr val="tx1"/>
                </a:solidFill>
                <a:latin typeface="+mj-ea"/>
                <a:ea typeface="+mj-ea"/>
              </a:rPr>
              <a:t>(</a:t>
            </a:r>
            <a:r>
              <a:rPr lang="en-US" altLang="zh-CN" sz="2400" b="1" dirty="0" err="1">
                <a:solidFill>
                  <a:schemeClr val="tx1"/>
                </a:solidFill>
                <a:latin typeface="+mj-ea"/>
                <a:ea typeface="+mj-ea"/>
              </a:rPr>
              <a:t>Adaboost</a:t>
            </a:r>
            <a:r>
              <a:rPr lang="en-US" altLang="zh-CN" sz="2400" b="1" dirty="0">
                <a:solidFill>
                  <a:schemeClr val="tx1"/>
                </a:solidFill>
                <a:latin typeface="+mj-ea"/>
                <a:ea typeface="+mj-ea"/>
              </a:rPr>
              <a:t>, GBDT, </a:t>
            </a:r>
            <a:r>
              <a:rPr lang="en-US" altLang="zh-CN" sz="2400" b="1" dirty="0" err="1">
                <a:solidFill>
                  <a:schemeClr val="tx1"/>
                </a:solidFill>
                <a:latin typeface="+mj-ea"/>
                <a:ea typeface="+mj-ea"/>
              </a:rPr>
              <a:t>XGBoost</a:t>
            </a:r>
            <a:r>
              <a:rPr lang="en-US" altLang="zh-CN" sz="2400" b="1" dirty="0">
                <a:solidFill>
                  <a:schemeClr val="tx1"/>
                </a:solidFill>
                <a:latin typeface="+mj-ea"/>
                <a:ea typeface="+mj-ea"/>
              </a:rPr>
              <a:t>)</a:t>
            </a:r>
            <a:endParaRPr lang="en-CN" sz="2400" b="1" dirty="0">
              <a:solidFill>
                <a:schemeClr val="tx1"/>
              </a:solidFill>
              <a:latin typeface="+mj-ea"/>
              <a:ea typeface="+mj-ea"/>
            </a:endParaRPr>
          </a:p>
        </p:txBody>
      </p:sp>
      <p:sp>
        <p:nvSpPr>
          <p:cNvPr id="12" name="Rectangle 11">
            <a:extLst>
              <a:ext uri="{FF2B5EF4-FFF2-40B4-BE49-F238E27FC236}">
                <a16:creationId xmlns:a16="http://schemas.microsoft.com/office/drawing/2014/main" id="{9D0424F2-6E84-4A47-AA5C-DCD3EF9D19CF}"/>
              </a:ext>
            </a:extLst>
          </p:cNvPr>
          <p:cNvSpPr/>
          <p:nvPr/>
        </p:nvSpPr>
        <p:spPr>
          <a:xfrm>
            <a:off x="6429829" y="3429000"/>
            <a:ext cx="3067697" cy="13120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ea"/>
                <a:ea typeface="+mj-ea"/>
              </a:rPr>
              <a:t>Bagging</a:t>
            </a:r>
          </a:p>
          <a:p>
            <a:pPr algn="ctr"/>
            <a:r>
              <a:rPr lang="en-US" altLang="zh-CN" sz="2400" b="1" dirty="0">
                <a:solidFill>
                  <a:schemeClr val="tx1"/>
                </a:solidFill>
                <a:latin typeface="+mj-ea"/>
                <a:ea typeface="+mj-ea"/>
              </a:rPr>
              <a:t>(Random</a:t>
            </a:r>
            <a:r>
              <a:rPr lang="zh-CN" altLang="en-US" sz="2400" b="1" dirty="0">
                <a:solidFill>
                  <a:schemeClr val="tx1"/>
                </a:solidFill>
                <a:latin typeface="+mj-ea"/>
                <a:ea typeface="+mj-ea"/>
              </a:rPr>
              <a:t> </a:t>
            </a:r>
            <a:r>
              <a:rPr lang="en-US" altLang="zh-CN" sz="2400" b="1" dirty="0">
                <a:solidFill>
                  <a:schemeClr val="tx1"/>
                </a:solidFill>
                <a:latin typeface="+mj-ea"/>
                <a:ea typeface="+mj-ea"/>
              </a:rPr>
              <a:t>Forest)</a:t>
            </a:r>
            <a:endParaRPr lang="en-CN" sz="2400" b="1" dirty="0">
              <a:solidFill>
                <a:schemeClr val="tx1"/>
              </a:solidFill>
              <a:latin typeface="+mj-ea"/>
              <a:ea typeface="+mj-ea"/>
            </a:endParaRPr>
          </a:p>
        </p:txBody>
      </p:sp>
      <p:sp>
        <p:nvSpPr>
          <p:cNvPr id="2" name="矩形 1"/>
          <p:cNvSpPr/>
          <p:nvPr/>
        </p:nvSpPr>
        <p:spPr>
          <a:xfrm>
            <a:off x="2567969" y="4816949"/>
            <a:ext cx="2646878" cy="584775"/>
          </a:xfrm>
          <a:prstGeom prst="rect">
            <a:avLst/>
          </a:prstGeom>
        </p:spPr>
        <p:txBody>
          <a:bodyPr wrap="none">
            <a:spAutoFit/>
          </a:bodyPr>
          <a:lstStyle/>
          <a:p>
            <a:r>
              <a:rPr lang="zh-CN" altLang="en-US" sz="3200" b="1" dirty="0">
                <a:solidFill>
                  <a:srgbClr val="FF0000"/>
                </a:solidFill>
              </a:rPr>
              <a:t>串行集成方法</a:t>
            </a:r>
            <a:endParaRPr lang="zh-CN" altLang="en-US" sz="3200" dirty="0"/>
          </a:p>
        </p:txBody>
      </p:sp>
      <p:sp>
        <p:nvSpPr>
          <p:cNvPr id="5" name="矩形 4"/>
          <p:cNvSpPr/>
          <p:nvPr/>
        </p:nvSpPr>
        <p:spPr>
          <a:xfrm>
            <a:off x="6755653" y="4816948"/>
            <a:ext cx="2646878" cy="584775"/>
          </a:xfrm>
          <a:prstGeom prst="rect">
            <a:avLst/>
          </a:prstGeom>
        </p:spPr>
        <p:txBody>
          <a:bodyPr wrap="none">
            <a:spAutoFit/>
          </a:bodyPr>
          <a:lstStyle/>
          <a:p>
            <a:r>
              <a:rPr lang="zh-CN" altLang="en-US" sz="3200" b="1" dirty="0">
                <a:solidFill>
                  <a:srgbClr val="FF0000"/>
                </a:solidFill>
              </a:rPr>
              <a:t>并行集成方法</a:t>
            </a:r>
            <a:endParaRPr lang="zh-CN" altLang="en-US" sz="3200" dirty="0"/>
          </a:p>
        </p:txBody>
      </p:sp>
      <p:sp>
        <p:nvSpPr>
          <p:cNvPr id="6" name="灯片编号占位符 5">
            <a:extLst>
              <a:ext uri="{FF2B5EF4-FFF2-40B4-BE49-F238E27FC236}">
                <a16:creationId xmlns:a16="http://schemas.microsoft.com/office/drawing/2014/main" id="{23F5D78A-7FF9-4878-BB66-DC77D3E67932}"/>
              </a:ext>
            </a:extLst>
          </p:cNvPr>
          <p:cNvSpPr>
            <a:spLocks noGrp="1"/>
          </p:cNvSpPr>
          <p:nvPr>
            <p:ph type="sldNum" sz="quarter" idx="14"/>
          </p:nvPr>
        </p:nvSpPr>
        <p:spPr/>
        <p:txBody>
          <a:bodyPr/>
          <a:lstStyle/>
          <a:p>
            <a:fld id="{AF69888C-E133-43D9-A638-B5C95925B91C}" type="slidenum">
              <a:rPr lang="zh-CN" altLang="en-US" smtClean="0"/>
              <a:t>11</a:t>
            </a:fld>
            <a:endParaRPr lang="zh-CN" altLang="en-US" dirty="0"/>
          </a:p>
        </p:txBody>
      </p:sp>
    </p:spTree>
    <p:extLst>
      <p:ext uri="{BB962C8B-B14F-4D97-AF65-F5344CB8AC3E}">
        <p14:creationId xmlns:p14="http://schemas.microsoft.com/office/powerpoint/2010/main" val="276470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并行集成方法</a:t>
            </a:r>
          </a:p>
        </p:txBody>
      </p:sp>
      <p:graphicFrame>
        <p:nvGraphicFramePr>
          <p:cNvPr id="2" name="Diagram 1">
            <a:extLst>
              <a:ext uri="{FF2B5EF4-FFF2-40B4-BE49-F238E27FC236}">
                <a16:creationId xmlns:a16="http://schemas.microsoft.com/office/drawing/2014/main" id="{76F374E9-5557-804B-9995-92DF6D652D0C}"/>
              </a:ext>
            </a:extLst>
          </p:cNvPr>
          <p:cNvGraphicFramePr/>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A624B8-E6B6-4445-ABBE-2A794ABDA098}"/>
              </a:ext>
            </a:extLst>
          </p:cNvPr>
          <p:cNvSpPr txBox="1"/>
          <p:nvPr/>
        </p:nvSpPr>
        <p:spPr>
          <a:xfrm>
            <a:off x="3611362" y="2609334"/>
            <a:ext cx="2031325" cy="369332"/>
          </a:xfrm>
          <a:prstGeom prst="rect">
            <a:avLst/>
          </a:prstGeom>
          <a:noFill/>
        </p:spPr>
        <p:txBody>
          <a:bodyPr wrap="none" rtlCol="0">
            <a:spAutoFit/>
          </a:bodyPr>
          <a:lstStyle/>
          <a:p>
            <a:pPr algn="l"/>
            <a:r>
              <a:rPr lang="en-CN" b="1" dirty="0">
                <a:latin typeface="+mn-ea"/>
              </a:rPr>
              <a:t>基学习器的独立性</a:t>
            </a:r>
          </a:p>
        </p:txBody>
      </p:sp>
      <p:sp>
        <p:nvSpPr>
          <p:cNvPr id="9" name="TextBox 8">
            <a:extLst>
              <a:ext uri="{FF2B5EF4-FFF2-40B4-BE49-F238E27FC236}">
                <a16:creationId xmlns:a16="http://schemas.microsoft.com/office/drawing/2014/main" id="{A89C4EC0-3234-9941-BC09-B49229B99DB7}"/>
              </a:ext>
            </a:extLst>
          </p:cNvPr>
          <p:cNvSpPr txBox="1"/>
          <p:nvPr/>
        </p:nvSpPr>
        <p:spPr>
          <a:xfrm>
            <a:off x="5642687" y="4405849"/>
            <a:ext cx="2055371" cy="369332"/>
          </a:xfrm>
          <a:prstGeom prst="rect">
            <a:avLst/>
          </a:prstGeom>
          <a:noFill/>
        </p:spPr>
        <p:txBody>
          <a:bodyPr wrap="none" rtlCol="0">
            <a:spAutoFit/>
          </a:bodyPr>
          <a:lstStyle/>
          <a:p>
            <a:pPr algn="l"/>
            <a:r>
              <a:rPr lang="en-CN" b="1" dirty="0">
                <a:latin typeface="+mn-ea"/>
              </a:rPr>
              <a:t>决策树</a:t>
            </a:r>
            <a:r>
              <a:rPr lang="en-US" altLang="zh-CN" b="1" dirty="0">
                <a:latin typeface="+mn-ea"/>
              </a:rPr>
              <a:t>+</a:t>
            </a:r>
            <a:r>
              <a:rPr lang="zh-CN" altLang="en-US" b="1" dirty="0">
                <a:latin typeface="+mn-ea"/>
              </a:rPr>
              <a:t>属性随机</a:t>
            </a:r>
            <a:endParaRPr lang="en-CN" b="1" dirty="0">
              <a:latin typeface="+mn-ea"/>
            </a:endParaRPr>
          </a:p>
        </p:txBody>
      </p:sp>
      <p:sp>
        <p:nvSpPr>
          <p:cNvPr id="3" name="灯片编号占位符 2">
            <a:extLst>
              <a:ext uri="{FF2B5EF4-FFF2-40B4-BE49-F238E27FC236}">
                <a16:creationId xmlns:a16="http://schemas.microsoft.com/office/drawing/2014/main" id="{955D7997-C4D6-416D-8A3D-90080DEBB430}"/>
              </a:ext>
            </a:extLst>
          </p:cNvPr>
          <p:cNvSpPr>
            <a:spLocks noGrp="1"/>
          </p:cNvSpPr>
          <p:nvPr>
            <p:ph type="sldNum" sz="quarter" idx="14"/>
          </p:nvPr>
        </p:nvSpPr>
        <p:spPr/>
        <p:txBody>
          <a:bodyPr/>
          <a:lstStyle/>
          <a:p>
            <a:fld id="{AF69888C-E133-43D9-A638-B5C95925B91C}" type="slidenum">
              <a:rPr lang="zh-CN" altLang="en-US" smtClean="0"/>
              <a:t>12</a:t>
            </a:fld>
            <a:endParaRPr lang="zh-CN" altLang="en-US" dirty="0"/>
          </a:p>
        </p:txBody>
      </p:sp>
    </p:spTree>
    <p:extLst>
      <p:ext uri="{BB962C8B-B14F-4D97-AF65-F5344CB8AC3E}">
        <p14:creationId xmlns:p14="http://schemas.microsoft.com/office/powerpoint/2010/main" val="397611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并行集成算法</a:t>
            </a:r>
          </a:p>
        </p:txBody>
      </p:sp>
      <p:sp>
        <p:nvSpPr>
          <p:cNvPr id="3" name="TextBox 2">
            <a:extLst>
              <a:ext uri="{FF2B5EF4-FFF2-40B4-BE49-F238E27FC236}">
                <a16:creationId xmlns:a16="http://schemas.microsoft.com/office/drawing/2014/main" id="{0B61B062-1125-CB44-BBDE-E5B23B85A91F}"/>
              </a:ext>
            </a:extLst>
          </p:cNvPr>
          <p:cNvSpPr txBox="1"/>
          <p:nvPr/>
        </p:nvSpPr>
        <p:spPr>
          <a:xfrm>
            <a:off x="666750" y="1130300"/>
            <a:ext cx="10858500" cy="954107"/>
          </a:xfrm>
          <a:prstGeom prst="rect">
            <a:avLst/>
          </a:prstGeom>
          <a:noFill/>
        </p:spPr>
        <p:txBody>
          <a:bodyPr wrap="square" rtlCol="0">
            <a:spAutoFit/>
          </a:bodyPr>
          <a:lstStyle/>
          <a:p>
            <a:r>
              <a:rPr lang="zh-CN" altLang="en-US" sz="2800" b="1" dirty="0"/>
              <a:t>并行集成方法：</a:t>
            </a:r>
            <a:r>
              <a:rPr lang="zh-CN" altLang="en-US" sz="2800" dirty="0"/>
              <a:t>其内在原理是利用基学习器之间的独立性，这是因为结合相互独立的基分类器能够显著减小方差（</a:t>
            </a:r>
            <a:r>
              <a:rPr lang="en-GB" altLang="zh-CN" sz="2800" dirty="0"/>
              <a:t>Variance</a:t>
            </a:r>
            <a:r>
              <a:rPr lang="zh-CN" altLang="en-GB" sz="2800" dirty="0"/>
              <a:t>）</a:t>
            </a:r>
            <a:r>
              <a:rPr lang="zh-CN" altLang="en-US" sz="2800" dirty="0"/>
              <a:t>。</a:t>
            </a:r>
            <a:r>
              <a:rPr lang="en-CN" sz="2800" dirty="0"/>
              <a:t> </a:t>
            </a:r>
            <a:endParaRPr lang="en-CN" sz="2800" dirty="0">
              <a:latin typeface="+mn-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B06D7B-0D3D-D143-9FD4-15137BCEA9D1}"/>
                  </a:ext>
                </a:extLst>
              </p:cNvPr>
              <p:cNvSpPr txBox="1"/>
              <p:nvPr/>
            </p:nvSpPr>
            <p:spPr>
              <a:xfrm>
                <a:off x="660400" y="2580432"/>
                <a:ext cx="10864850" cy="834716"/>
              </a:xfrm>
              <a:prstGeom prst="rect">
                <a:avLst/>
              </a:prstGeom>
              <a:noFill/>
            </p:spPr>
            <p:txBody>
              <a:bodyPr wrap="square" rtlCol="0">
                <a:spAutoFit/>
              </a:bodyPr>
              <a:lstStyle/>
              <a:p>
                <a:r>
                  <a:rPr lang="zh-CN" altLang="en-US" sz="2000" dirty="0"/>
                  <a:t>以一个二分类任务为例，输出分别为</a:t>
                </a:r>
                <a:r>
                  <a:rPr lang="en-US" sz="2000" dirty="0"/>
                  <a:t>+1</a:t>
                </a:r>
                <a:r>
                  <a:rPr lang="zh-CN" altLang="en-US" sz="2000" dirty="0"/>
                  <a:t>和</a:t>
                </a:r>
                <a:r>
                  <a:rPr lang="en-US" sz="2000" dirty="0"/>
                  <a:t>-1</a:t>
                </a:r>
                <a:r>
                  <a:rPr lang="zh-CN" altLang="en-US" sz="2000" dirty="0"/>
                  <a:t>，假设真实的函数为</a:t>
                </a:r>
                <a14:m>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，训练</a:t>
                </a:r>
                <a:r>
                  <a:rPr lang="en-US" sz="2000" dirty="0"/>
                  <a:t>T</a:t>
                </a:r>
                <a:r>
                  <a:rPr lang="zh-CN" altLang="en-US" sz="2000" dirty="0"/>
                  <a:t>个基分类器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r>
                  <a:rPr lang="zh-CN" altLang="en-US" sz="2000" dirty="0"/>
                  <a:t>，</a:t>
                </a:r>
                <a14:m>
                  <m:oMath xmlns:m="http://schemas.openxmlformats.org/officeDocument/2006/math">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𝑇</m:t>
                    </m:r>
                  </m:oMath>
                </a14:m>
                <a:r>
                  <a:rPr lang="zh-CN" altLang="en-US" sz="2000" dirty="0"/>
                  <a:t>。对于每一个基分类器，假设弱分类时的分类错误的概率</a:t>
                </a:r>
                <a14:m>
                  <m:oMath xmlns:m="http://schemas.openxmlformats.org/officeDocument/2006/math">
                    <m:r>
                      <a:rPr lang="en-US" sz="2000" i="1">
                        <a:latin typeface="Cambria Math" panose="02040503050406030204" pitchFamily="18" charset="0"/>
                      </a:rPr>
                      <m:t>𝜖</m:t>
                    </m:r>
                    <m:r>
                      <a:rPr lang="en-US" sz="2000" i="1">
                        <a:latin typeface="Cambria Math" panose="02040503050406030204" pitchFamily="18" charset="0"/>
                      </a:rPr>
                      <m:t>&lt;</m:t>
                    </m:r>
                    <m:f>
                      <m:fPr>
                        <m:ctrlPr>
                          <a:rPr lang="en-CN"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oMath>
                </a14:m>
                <a:r>
                  <a:rPr lang="zh-CN" altLang="en-US" sz="2000" dirty="0"/>
                  <a:t>，存在</a:t>
                </a:r>
                <a:r>
                  <a:rPr lang="en-CN" sz="2000" dirty="0">
                    <a:effectLst/>
                  </a:rPr>
                  <a:t> </a:t>
                </a:r>
                <a:r>
                  <a:rPr lang="zh-CN" altLang="en-US" sz="2000" dirty="0">
                    <a:effectLst/>
                  </a:rPr>
                  <a:t>：</a:t>
                </a:r>
                <a:endParaRPr lang="en-CN" sz="2000" dirty="0">
                  <a:latin typeface="+mn-ea"/>
                </a:endParaRPr>
              </a:p>
            </p:txBody>
          </p:sp>
        </mc:Choice>
        <mc:Fallback xmlns="">
          <p:sp>
            <p:nvSpPr>
              <p:cNvPr id="2" name="TextBox 1">
                <a:extLst>
                  <a:ext uri="{FF2B5EF4-FFF2-40B4-BE49-F238E27FC236}">
                    <a16:creationId xmlns:a16="http://schemas.microsoft.com/office/drawing/2014/main" id="{31B06D7B-0D3D-D143-9FD4-15137BCEA9D1}"/>
                  </a:ext>
                </a:extLst>
              </p:cNvPr>
              <p:cNvSpPr txBox="1">
                <a:spLocks noRot="1" noChangeAspect="1" noMove="1" noResize="1" noEditPoints="1" noAdjustHandles="1" noChangeArrowheads="1" noChangeShapeType="1" noTextEdit="1"/>
              </p:cNvSpPr>
              <p:nvPr/>
            </p:nvSpPr>
            <p:spPr>
              <a:xfrm>
                <a:off x="660400" y="2580432"/>
                <a:ext cx="10864850" cy="834716"/>
              </a:xfrm>
              <a:prstGeom prst="rect">
                <a:avLst/>
              </a:prstGeom>
              <a:blipFill>
                <a:blip r:embed="rId3"/>
                <a:stretch>
                  <a:fillRect l="-561" t="-3650" r="-56" b="-43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582A-21AB-2748-B2CA-37951F27C83D}"/>
                  </a:ext>
                </a:extLst>
              </p:cNvPr>
              <p:cNvSpPr txBox="1"/>
              <p:nvPr/>
            </p:nvSpPr>
            <p:spPr>
              <a:xfrm>
                <a:off x="4049486" y="3629527"/>
                <a:ext cx="2994538" cy="509178"/>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rPr>
                      <m:t>𝑃</m:t>
                    </m:r>
                    <m:d>
                      <m:dPr>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𝑖</m:t>
                            </m:r>
                          </m:sub>
                        </m:sSub>
                        <m:d>
                          <m:dPr>
                            <m:ctrlPr>
                              <a:rPr lang="en-CN"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CN"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𝜖</m:t>
                    </m:r>
                  </m:oMath>
                </a14:m>
                <a:r>
                  <a:rPr lang="en-CN" sz="2400" dirty="0">
                    <a:effectLst/>
                  </a:rPr>
                  <a:t> </a:t>
                </a:r>
                <a:endParaRPr lang="en-CN" sz="2400" dirty="0">
                  <a:latin typeface="+mn-ea"/>
                </a:endParaRPr>
              </a:p>
            </p:txBody>
          </p:sp>
        </mc:Choice>
        <mc:Fallback xmlns="">
          <p:sp>
            <p:nvSpPr>
              <p:cNvPr id="5" name="TextBox 4">
                <a:extLst>
                  <a:ext uri="{FF2B5EF4-FFF2-40B4-BE49-F238E27FC236}">
                    <a16:creationId xmlns:a16="http://schemas.microsoft.com/office/drawing/2014/main" id="{1442582A-21AB-2748-B2CA-37951F27C83D}"/>
                  </a:ext>
                </a:extLst>
              </p:cNvPr>
              <p:cNvSpPr txBox="1">
                <a:spLocks noRot="1" noChangeAspect="1" noMove="1" noResize="1" noEditPoints="1" noAdjustHandles="1" noChangeArrowheads="1" noChangeShapeType="1" noTextEdit="1"/>
              </p:cNvSpPr>
              <p:nvPr/>
            </p:nvSpPr>
            <p:spPr>
              <a:xfrm>
                <a:off x="4049486" y="3629527"/>
                <a:ext cx="2994538" cy="509178"/>
              </a:xfrm>
              <a:prstGeom prst="rect">
                <a:avLst/>
              </a:prstGeom>
              <a:blipFill>
                <a:blip r:embed="rId4"/>
                <a:stretch>
                  <a:fillRect l="-422" b="-121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EB611A-E364-F348-BB3C-E29E4BFF4DCD}"/>
                  </a:ext>
                </a:extLst>
              </p:cNvPr>
              <p:cNvSpPr txBox="1"/>
              <p:nvPr/>
            </p:nvSpPr>
            <p:spPr>
              <a:xfrm>
                <a:off x="708444" y="4227478"/>
                <a:ext cx="10858500" cy="707886"/>
              </a:xfrm>
              <a:prstGeom prst="rect">
                <a:avLst/>
              </a:prstGeom>
              <a:noFill/>
            </p:spPr>
            <p:txBody>
              <a:bodyPr wrap="square" rtlCol="0">
                <a:spAutoFit/>
              </a:bodyPr>
              <a:lstStyle/>
              <a:p>
                <a:r>
                  <a:rPr lang="zh-CN" altLang="en-US" sz="2000" dirty="0"/>
                  <a:t>结合</a:t>
                </a:r>
                <a:r>
                  <a:rPr lang="en-US" sz="2000" dirty="0"/>
                  <a:t>T</a:t>
                </a:r>
                <a:r>
                  <a:rPr lang="zh-CN" altLang="en-US" sz="2000" dirty="0"/>
                  <a:t>个分类器，根据</a:t>
                </a:r>
                <a:r>
                  <a:rPr lang="en-US" sz="2000" dirty="0"/>
                  <a:t>Voting</a:t>
                </a:r>
                <a:r>
                  <a:rPr lang="zh-CN" altLang="en-US" sz="2000" dirty="0"/>
                  <a:t>的方法来决定最后的分类结果</a:t>
                </a:r>
                <a14:m>
                  <m:oMath xmlns:m="http://schemas.openxmlformats.org/officeDocument/2006/math">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，用符号函数表示，可得</a:t>
                </a:r>
                <a:endParaRPr lang="en-CN" sz="2000" dirty="0"/>
              </a:p>
              <a:p>
                <a:pPr algn="l"/>
                <a:endParaRPr lang="en-CN" sz="2000" dirty="0">
                  <a:latin typeface="+mn-ea"/>
                </a:endParaRPr>
              </a:p>
            </p:txBody>
          </p:sp>
        </mc:Choice>
        <mc:Fallback xmlns="">
          <p:sp>
            <p:nvSpPr>
              <p:cNvPr id="6" name="TextBox 5">
                <a:extLst>
                  <a:ext uri="{FF2B5EF4-FFF2-40B4-BE49-F238E27FC236}">
                    <a16:creationId xmlns:a16="http://schemas.microsoft.com/office/drawing/2014/main" id="{CFEB611A-E364-F348-BB3C-E29E4BFF4DCD}"/>
                  </a:ext>
                </a:extLst>
              </p:cNvPr>
              <p:cNvSpPr txBox="1">
                <a:spLocks noRot="1" noChangeAspect="1" noMove="1" noResize="1" noEditPoints="1" noAdjustHandles="1" noChangeArrowheads="1" noChangeShapeType="1" noTextEdit="1"/>
              </p:cNvSpPr>
              <p:nvPr/>
            </p:nvSpPr>
            <p:spPr>
              <a:xfrm>
                <a:off x="708444" y="4227478"/>
                <a:ext cx="10858500" cy="707886"/>
              </a:xfrm>
              <a:prstGeom prst="rect">
                <a:avLst/>
              </a:prstGeom>
              <a:blipFill>
                <a:blip r:embed="rId5"/>
                <a:stretch>
                  <a:fillRect l="-584" t="-35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CEC8BC-5F93-0B42-831C-9E62224CDBF7}"/>
                  </a:ext>
                </a:extLst>
              </p:cNvPr>
              <p:cNvSpPr txBox="1"/>
              <p:nvPr/>
            </p:nvSpPr>
            <p:spPr>
              <a:xfrm>
                <a:off x="3782169" y="4765161"/>
                <a:ext cx="3529171" cy="485518"/>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rPr>
                      <m:t>𝐻</m:t>
                    </m:r>
                    <m:d>
                      <m:dPr>
                        <m:ctrlPr>
                          <a:rPr lang="en-CN"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𝑠𝑖𝑔𝑛</m:t>
                    </m:r>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nary>
                    <m:r>
                      <a:rPr lang="en-US" sz="2400" i="1">
                        <a:latin typeface="Cambria Math" panose="02040503050406030204" pitchFamily="18" charset="0"/>
                      </a:rPr>
                      <m:t>)</m:t>
                    </m:r>
                  </m:oMath>
                </a14:m>
                <a:r>
                  <a:rPr lang="en-CN" sz="2400" dirty="0">
                    <a:effectLst/>
                  </a:rPr>
                  <a:t> </a:t>
                </a:r>
                <a:endParaRPr lang="en-CN" sz="2400" dirty="0">
                  <a:latin typeface="+mn-ea"/>
                </a:endParaRPr>
              </a:p>
            </p:txBody>
          </p:sp>
        </mc:Choice>
        <mc:Fallback xmlns="">
          <p:sp>
            <p:nvSpPr>
              <p:cNvPr id="7" name="TextBox 6">
                <a:extLst>
                  <a:ext uri="{FF2B5EF4-FFF2-40B4-BE49-F238E27FC236}">
                    <a16:creationId xmlns:a16="http://schemas.microsoft.com/office/drawing/2014/main" id="{66CEC8BC-5F93-0B42-831C-9E62224CDBF7}"/>
                  </a:ext>
                </a:extLst>
              </p:cNvPr>
              <p:cNvSpPr txBox="1">
                <a:spLocks noRot="1" noChangeAspect="1" noMove="1" noResize="1" noEditPoints="1" noAdjustHandles="1" noChangeArrowheads="1" noChangeShapeType="1" noTextEdit="1"/>
              </p:cNvSpPr>
              <p:nvPr/>
            </p:nvSpPr>
            <p:spPr>
              <a:xfrm>
                <a:off x="3782169" y="4765161"/>
                <a:ext cx="3529171" cy="485518"/>
              </a:xfrm>
              <a:prstGeom prst="rect">
                <a:avLst/>
              </a:prstGeom>
              <a:blipFill>
                <a:blip r:embed="rId6"/>
                <a:stretch>
                  <a:fillRect l="-358" t="-115385" b="-184615"/>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944CCF29-DD76-7949-95B4-A3A5639A21AE}"/>
              </a:ext>
            </a:extLst>
          </p:cNvPr>
          <p:cNvSpPr txBox="1"/>
          <p:nvPr/>
        </p:nvSpPr>
        <p:spPr>
          <a:xfrm>
            <a:off x="660400" y="5419530"/>
            <a:ext cx="7106433" cy="400110"/>
          </a:xfrm>
          <a:prstGeom prst="rect">
            <a:avLst/>
          </a:prstGeom>
          <a:noFill/>
        </p:spPr>
        <p:txBody>
          <a:bodyPr wrap="none" rtlCol="0">
            <a:spAutoFit/>
          </a:bodyPr>
          <a:lstStyle/>
          <a:p>
            <a:r>
              <a:rPr lang="zh-CN" altLang="en-US" sz="2000" dirty="0"/>
              <a:t>集成后的</a:t>
            </a:r>
            <a:r>
              <a:rPr lang="en-US" sz="2000" dirty="0"/>
              <a:t>H</a:t>
            </a:r>
            <a:r>
              <a:rPr lang="zh-CN" altLang="en-US" sz="2000" dirty="0"/>
              <a:t>之后在至少一半的基分类器预测错误时才会犯错。</a:t>
            </a:r>
            <a:r>
              <a:rPr lang="en-CN" sz="2000" dirty="0"/>
              <a:t> </a:t>
            </a:r>
            <a:endParaRPr lang="en-CN" sz="2000" dirty="0">
              <a:latin typeface="+mn-ea"/>
            </a:endParaRPr>
          </a:p>
        </p:txBody>
      </p:sp>
      <p:sp>
        <p:nvSpPr>
          <p:cNvPr id="9" name="灯片编号占位符 8">
            <a:extLst>
              <a:ext uri="{FF2B5EF4-FFF2-40B4-BE49-F238E27FC236}">
                <a16:creationId xmlns:a16="http://schemas.microsoft.com/office/drawing/2014/main" id="{D43C38A1-BF5A-4C4C-8AF9-4C32AAA4F7FA}"/>
              </a:ext>
            </a:extLst>
          </p:cNvPr>
          <p:cNvSpPr>
            <a:spLocks noGrp="1"/>
          </p:cNvSpPr>
          <p:nvPr>
            <p:ph type="sldNum" sz="quarter" idx="14"/>
          </p:nvPr>
        </p:nvSpPr>
        <p:spPr/>
        <p:txBody>
          <a:bodyPr/>
          <a:lstStyle/>
          <a:p>
            <a:fld id="{AF69888C-E133-43D9-A638-B5C95925B91C}" type="slidenum">
              <a:rPr lang="zh-CN" altLang="en-US" smtClean="0"/>
              <a:t>13</a:t>
            </a:fld>
            <a:endParaRPr lang="zh-CN" altLang="en-US" dirty="0"/>
          </a:p>
        </p:txBody>
      </p:sp>
    </p:spTree>
    <p:extLst>
      <p:ext uri="{BB962C8B-B14F-4D97-AF65-F5344CB8AC3E}">
        <p14:creationId xmlns:p14="http://schemas.microsoft.com/office/powerpoint/2010/main" val="353466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并行集成算法</a:t>
            </a:r>
          </a:p>
        </p:txBody>
      </p:sp>
      <p:sp>
        <p:nvSpPr>
          <p:cNvPr id="3" name="TextBox 2">
            <a:extLst>
              <a:ext uri="{FF2B5EF4-FFF2-40B4-BE49-F238E27FC236}">
                <a16:creationId xmlns:a16="http://schemas.microsoft.com/office/drawing/2014/main" id="{0B61B062-1125-CB44-BBDE-E5B23B85A91F}"/>
              </a:ext>
            </a:extLst>
          </p:cNvPr>
          <p:cNvSpPr txBox="1"/>
          <p:nvPr/>
        </p:nvSpPr>
        <p:spPr>
          <a:xfrm>
            <a:off x="566961" y="1413136"/>
            <a:ext cx="11077783" cy="400110"/>
          </a:xfrm>
          <a:prstGeom prst="rect">
            <a:avLst/>
          </a:prstGeom>
          <a:noFill/>
        </p:spPr>
        <p:txBody>
          <a:bodyPr wrap="square" rtlCol="0">
            <a:spAutoFit/>
          </a:bodyPr>
          <a:lstStyle/>
          <a:p>
            <a:r>
              <a:rPr lang="zh-CN" altLang="en-US" sz="2000" dirty="0"/>
              <a:t>因此，根据霍夫丁不等式</a:t>
            </a:r>
            <a:r>
              <a:rPr lang="en-US" altLang="zh-CN" sz="2000" dirty="0"/>
              <a:t>(</a:t>
            </a:r>
            <a:r>
              <a:rPr lang="en-GB" altLang="zh-CN" sz="2000" dirty="0" err="1"/>
              <a:t>Hoeffding</a:t>
            </a:r>
            <a:r>
              <a:rPr lang="en-GB" altLang="zh-CN" sz="2000" dirty="0"/>
              <a:t>)</a:t>
            </a:r>
            <a:r>
              <a:rPr lang="zh-CN" altLang="en-GB" sz="2000" dirty="0"/>
              <a:t>，</a:t>
            </a:r>
            <a:r>
              <a:rPr lang="zh-CN" altLang="en-US" sz="2000" dirty="0"/>
              <a:t>集成后模型的泛化误差为（基学习器正确数小于</a:t>
            </a:r>
            <a:r>
              <a:rPr lang="en-US" altLang="zh-CN" sz="2000" dirty="0"/>
              <a:t>T/2</a:t>
            </a:r>
            <a:r>
              <a:rPr lang="zh-CN" altLang="en-US" sz="2000" dirty="0"/>
              <a:t>则出错）</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E4AC12-9A93-7346-92CA-16C878D65C46}"/>
                  </a:ext>
                </a:extLst>
              </p:cNvPr>
              <p:cNvSpPr txBox="1"/>
              <p:nvPr/>
            </p:nvSpPr>
            <p:spPr>
              <a:xfrm>
                <a:off x="1657958" y="1883004"/>
                <a:ext cx="8876084" cy="705706"/>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rPr>
                      <m:t>𝑃</m:t>
                    </m:r>
                    <m:d>
                      <m:dPr>
                        <m:ctrlPr>
                          <a:rPr lang="en-CN" sz="2400" i="1">
                            <a:latin typeface="Cambria Math" panose="02040503050406030204" pitchFamily="18" charset="0"/>
                          </a:rPr>
                        </m:ctrlPr>
                      </m:dPr>
                      <m:e>
                        <m:r>
                          <a:rPr lang="en-US" sz="2400" i="1">
                            <a:latin typeface="Cambria Math" panose="02040503050406030204" pitchFamily="18" charset="0"/>
                          </a:rPr>
                          <m:t>𝐻</m:t>
                        </m:r>
                        <m:d>
                          <m:dPr>
                            <m:ctrlPr>
                              <a:rPr lang="en-CN"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CN"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/2]</m:t>
                        </m:r>
                      </m:sup>
                      <m:e>
                        <m:d>
                          <m:dPr>
                            <m:ctrlPr>
                              <a:rPr lang="en-CN" sz="2400" i="1">
                                <a:latin typeface="Cambria Math" panose="02040503050406030204" pitchFamily="18" charset="0"/>
                              </a:rPr>
                            </m:ctrlPr>
                          </m:dPr>
                          <m:e>
                            <m:m>
                              <m:mPr>
                                <m:mcs>
                                  <m:mc>
                                    <m:mcPr>
                                      <m:count m:val="1"/>
                                      <m:mcJc m:val="center"/>
                                    </m:mcPr>
                                  </m:mc>
                                </m:mcs>
                                <m:ctrlPr>
                                  <a:rPr lang="en-CN" sz="2400" i="1">
                                    <a:latin typeface="Cambria Math" panose="02040503050406030204" pitchFamily="18" charset="0"/>
                                  </a:rPr>
                                </m:ctrlPr>
                              </m:mPr>
                              <m:mr>
                                <m:e>
                                  <m:r>
                                    <a:rPr lang="en-US" sz="2400" i="1">
                                      <a:latin typeface="Cambria Math" panose="02040503050406030204" pitchFamily="18" charset="0"/>
                                    </a:rPr>
                                    <m:t>𝑇</m:t>
                                  </m:r>
                                </m:e>
                              </m:mr>
                              <m:mr>
                                <m:e>
                                  <m:r>
                                    <a:rPr lang="en-US" sz="2400" i="1">
                                      <a:latin typeface="Cambria Math" panose="02040503050406030204" pitchFamily="18" charset="0"/>
                                    </a:rPr>
                                    <m:t>𝑘</m:t>
                                  </m:r>
                                </m:e>
                              </m:mr>
                            </m:m>
                          </m:e>
                        </m:d>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𝜖</m:t>
                                </m:r>
                              </m:e>
                            </m:d>
                          </m:e>
                          <m:sup>
                            <m:r>
                              <a:rPr lang="en-US" sz="2400" i="1">
                                <a:latin typeface="Cambria Math" panose="02040503050406030204" pitchFamily="18" charset="0"/>
                              </a:rPr>
                              <m:t>𝑘</m:t>
                            </m:r>
                          </m:sup>
                        </m:sSup>
                        <m:sSup>
                          <m:sSupPr>
                            <m:ctrlPr>
                              <a:rPr lang="en-CN" sz="2400" i="1">
                                <a:latin typeface="Cambria Math" panose="02040503050406030204" pitchFamily="18" charset="0"/>
                              </a:rPr>
                            </m:ctrlPr>
                          </m:sSupPr>
                          <m:e>
                            <m:r>
                              <a:rPr lang="en-US" sz="2400" i="1">
                                <a:latin typeface="Cambria Math" panose="02040503050406030204" pitchFamily="18" charset="0"/>
                              </a:rPr>
                              <m:t>𝜖</m:t>
                            </m:r>
                          </m:e>
                          <m:sup>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𝑘</m:t>
                            </m:r>
                          </m:sup>
                        </m:sSup>
                        <m:r>
                          <a:rPr lang="en-US" sz="2400" i="1">
                            <a:latin typeface="Cambria Math" panose="02040503050406030204" pitchFamily="18" charset="0"/>
                          </a:rPr>
                          <m:t>≤</m:t>
                        </m:r>
                        <m:r>
                          <m:rPr>
                            <m:sty m:val="p"/>
                          </m:rPr>
                          <a:rPr lang="en-US" sz="2400" smtClean="0">
                            <a:solidFill>
                              <a:srgbClr val="FF0000"/>
                            </a:solidFill>
                            <a:latin typeface="Cambria Math" panose="02040503050406030204" pitchFamily="18" charset="0"/>
                          </a:rPr>
                          <m:t>exp</m:t>
                        </m:r>
                        <m:r>
                          <a:rPr lang="en-US" sz="2400" i="1">
                            <a:solidFill>
                              <a:srgbClr val="FF0000"/>
                            </a:solidFill>
                            <a:latin typeface="Cambria Math" panose="02040503050406030204" pitchFamily="18" charset="0"/>
                          </a:rPr>
                          <m:t>(−</m:t>
                        </m:r>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𝑇</m:t>
                        </m:r>
                        <m:sSup>
                          <m:sSupPr>
                            <m:ctrlPr>
                              <a:rPr lang="en-CN" sz="2400" i="1">
                                <a:solidFill>
                                  <a:srgbClr val="FF0000"/>
                                </a:solidFill>
                                <a:latin typeface="Cambria Math" panose="02040503050406030204" pitchFamily="18" charset="0"/>
                              </a:rPr>
                            </m:ctrlPr>
                          </m:sSupPr>
                          <m:e>
                            <m:d>
                              <m:dPr>
                                <m:ctrlPr>
                                  <a:rPr lang="en-CN"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𝜖</m:t>
                                </m:r>
                                <m:r>
                                  <a:rPr lang="en-US" sz="2400" i="1">
                                    <a:solidFill>
                                      <a:srgbClr val="FF0000"/>
                                    </a:solidFill>
                                    <a:latin typeface="Cambria Math" panose="02040503050406030204" pitchFamily="18" charset="0"/>
                                  </a:rPr>
                                  <m:t>−1</m:t>
                                </m:r>
                              </m:e>
                            </m:d>
                          </m:e>
                          <m:sup>
                            <m:r>
                              <a:rPr lang="en-US" sz="2400" i="1">
                                <a:solidFill>
                                  <a:srgbClr val="FF0000"/>
                                </a:solidFill>
                                <a:latin typeface="Cambria Math" panose="02040503050406030204" pitchFamily="18" charset="0"/>
                              </a:rPr>
                              <m:t>2</m:t>
                            </m:r>
                          </m:sup>
                        </m:sSup>
                        <m:r>
                          <a:rPr lang="en-US" sz="2400" i="1">
                            <a:latin typeface="Cambria Math" panose="02040503050406030204" pitchFamily="18" charset="0"/>
                          </a:rPr>
                          <m:t>)</m:t>
                        </m:r>
                      </m:e>
                    </m:nary>
                  </m:oMath>
                </a14:m>
                <a:r>
                  <a:rPr lang="en-CN" sz="2400" dirty="0">
                    <a:effectLst/>
                  </a:rPr>
                  <a:t> </a:t>
                </a:r>
                <a:endParaRPr lang="en-CN" sz="2400" dirty="0">
                  <a:latin typeface="+mn-ea"/>
                </a:endParaRPr>
              </a:p>
            </p:txBody>
          </p:sp>
        </mc:Choice>
        <mc:Fallback xmlns="">
          <p:sp>
            <p:nvSpPr>
              <p:cNvPr id="9" name="TextBox 8">
                <a:extLst>
                  <a:ext uri="{FF2B5EF4-FFF2-40B4-BE49-F238E27FC236}">
                    <a16:creationId xmlns:a16="http://schemas.microsoft.com/office/drawing/2014/main" id="{BEE4AC12-9A93-7346-92CA-16C878D65C46}"/>
                  </a:ext>
                </a:extLst>
              </p:cNvPr>
              <p:cNvSpPr txBox="1">
                <a:spLocks noRot="1" noChangeAspect="1" noMove="1" noResize="1" noEditPoints="1" noAdjustHandles="1" noChangeArrowheads="1" noChangeShapeType="1" noTextEdit="1"/>
              </p:cNvSpPr>
              <p:nvPr/>
            </p:nvSpPr>
            <p:spPr>
              <a:xfrm>
                <a:off x="1657958" y="1883004"/>
                <a:ext cx="8876084" cy="705706"/>
              </a:xfrm>
              <a:prstGeom prst="rect">
                <a:avLst/>
              </a:prstGeom>
              <a:blipFill>
                <a:blip r:embed="rId3"/>
                <a:stretch>
                  <a:fillRect l="-143" t="-64912" b="-107018"/>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EFFC63DA-9CA4-9E4F-8F38-B63FFA46C084}"/>
              </a:ext>
            </a:extLst>
          </p:cNvPr>
          <p:cNvSpPr txBox="1"/>
          <p:nvPr/>
        </p:nvSpPr>
        <p:spPr>
          <a:xfrm>
            <a:off x="666750" y="2721114"/>
            <a:ext cx="10858500" cy="707886"/>
          </a:xfrm>
          <a:prstGeom prst="rect">
            <a:avLst/>
          </a:prstGeom>
          <a:noFill/>
        </p:spPr>
        <p:txBody>
          <a:bodyPr wrap="square" rtlCol="0">
            <a:spAutoFit/>
          </a:bodyPr>
          <a:lstStyle/>
          <a:p>
            <a:r>
              <a:rPr lang="zh-CN" altLang="en-US" sz="2000" dirty="0"/>
              <a:t>集成器的规模越大，也就是</a:t>
            </a:r>
            <a:r>
              <a:rPr lang="en-CN" sz="2000" dirty="0"/>
              <a:t>T</a:t>
            </a:r>
            <a:r>
              <a:rPr lang="zh-CN" altLang="en-US" sz="2000" dirty="0"/>
              <a:t>越大，集成模型的犯错的概率会显著性的呈指数下降，并且随着</a:t>
            </a:r>
            <a:r>
              <a:rPr lang="en-CN" sz="2000" i="1" dirty="0"/>
              <a:t>T</a:t>
            </a:r>
            <a:r>
              <a:rPr lang="zh-CN" altLang="en-US" sz="2000" dirty="0"/>
              <a:t>趋向无穷大而趋于</a:t>
            </a:r>
            <a:r>
              <a:rPr lang="en-CN" sz="2000" dirty="0"/>
              <a:t>0 </a:t>
            </a:r>
            <a:r>
              <a:rPr lang="zh-CN" altLang="en-US" sz="2000" dirty="0"/>
              <a:t>。</a:t>
            </a:r>
            <a:endParaRPr lang="en-CN" sz="2000" dirty="0">
              <a:latin typeface="+mn-ea"/>
            </a:endParaRPr>
          </a:p>
        </p:txBody>
      </p:sp>
      <p:sp>
        <p:nvSpPr>
          <p:cNvPr id="2" name="TextBox 1">
            <a:extLst>
              <a:ext uri="{FF2B5EF4-FFF2-40B4-BE49-F238E27FC236}">
                <a16:creationId xmlns:a16="http://schemas.microsoft.com/office/drawing/2014/main" id="{0C8FD9C6-F13C-FE4C-9CD5-A28F05761A54}"/>
              </a:ext>
            </a:extLst>
          </p:cNvPr>
          <p:cNvSpPr txBox="1"/>
          <p:nvPr/>
        </p:nvSpPr>
        <p:spPr>
          <a:xfrm>
            <a:off x="666750" y="4244535"/>
            <a:ext cx="10858500" cy="1289905"/>
          </a:xfrm>
          <a:prstGeom prst="rect">
            <a:avLst/>
          </a:prstGeom>
          <a:noFill/>
        </p:spPr>
        <p:txBody>
          <a:bodyPr wrap="square" rtlCol="0">
            <a:spAutoFit/>
          </a:bodyPr>
          <a:lstStyle/>
          <a:p>
            <a:pPr>
              <a:lnSpc>
                <a:spcPct val="150000"/>
              </a:lnSpc>
            </a:pPr>
            <a:r>
              <a:rPr lang="en-US" altLang="zh-CN" dirty="0">
                <a:latin typeface="+mn-ea"/>
              </a:rPr>
              <a:t>Note:</a:t>
            </a:r>
            <a:r>
              <a:rPr lang="zh-CN" altLang="en-US" dirty="0">
                <a:latin typeface="+mn-ea"/>
              </a:rPr>
              <a:t> </a:t>
            </a:r>
            <a:r>
              <a:rPr lang="zh-CN" altLang="en-US" dirty="0"/>
              <a:t>由于基分类器由相同的训练数据产生，不是完全独立同分布的，因此很难得到完全独立的基分类器，但可以通过</a:t>
            </a:r>
            <a:r>
              <a:rPr lang="zh-CN" altLang="en-US" b="1" dirty="0">
                <a:solidFill>
                  <a:srgbClr val="FF0000"/>
                </a:solidFill>
              </a:rPr>
              <a:t>随机的方法减少他们之间的相关性，并通过集成实现更好的泛化能力</a:t>
            </a:r>
            <a:r>
              <a:rPr lang="zh-CN" altLang="en-US" dirty="0">
                <a:solidFill>
                  <a:srgbClr val="FF0000"/>
                </a:solidFill>
              </a:rPr>
              <a:t>。</a:t>
            </a:r>
            <a:endParaRPr lang="en-CN" dirty="0">
              <a:solidFill>
                <a:srgbClr val="FF0000"/>
              </a:solidFill>
            </a:endParaRPr>
          </a:p>
          <a:p>
            <a:pPr algn="l">
              <a:lnSpc>
                <a:spcPct val="150000"/>
              </a:lnSpc>
            </a:pPr>
            <a:endParaRPr lang="en-CN" dirty="0">
              <a:solidFill>
                <a:srgbClr val="FF0000"/>
              </a:solidFill>
              <a:latin typeface="+mn-ea"/>
            </a:endParaRPr>
          </a:p>
        </p:txBody>
      </p:sp>
      <p:sp>
        <p:nvSpPr>
          <p:cNvPr id="5" name="Down Arrow 4">
            <a:extLst>
              <a:ext uri="{FF2B5EF4-FFF2-40B4-BE49-F238E27FC236}">
                <a16:creationId xmlns:a16="http://schemas.microsoft.com/office/drawing/2014/main" id="{C0C9A3E0-5B7A-C445-90E2-79EAE0566FF8}"/>
              </a:ext>
            </a:extLst>
          </p:cNvPr>
          <p:cNvSpPr/>
          <p:nvPr/>
        </p:nvSpPr>
        <p:spPr>
          <a:xfrm>
            <a:off x="5012267" y="5096933"/>
            <a:ext cx="643466" cy="4375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Alternative Process 5">
            <a:extLst>
              <a:ext uri="{FF2B5EF4-FFF2-40B4-BE49-F238E27FC236}">
                <a16:creationId xmlns:a16="http://schemas.microsoft.com/office/drawing/2014/main" id="{37149919-A2F3-4642-AF9B-33AEBE080504}"/>
              </a:ext>
            </a:extLst>
          </p:cNvPr>
          <p:cNvSpPr/>
          <p:nvPr/>
        </p:nvSpPr>
        <p:spPr>
          <a:xfrm>
            <a:off x="3754965" y="5534440"/>
            <a:ext cx="3158069" cy="730893"/>
          </a:xfrm>
          <a:prstGeom prst="flowChartAlternate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Bagging</a:t>
            </a:r>
            <a:r>
              <a:rPr lang="zh-CN" altLang="en-US" sz="2400" b="1" dirty="0"/>
              <a:t> 方法</a:t>
            </a:r>
            <a:endParaRPr lang="en-CN" sz="2400" b="1" dirty="0"/>
          </a:p>
        </p:txBody>
      </p:sp>
      <p:sp>
        <p:nvSpPr>
          <p:cNvPr id="7" name="灯片编号占位符 6">
            <a:extLst>
              <a:ext uri="{FF2B5EF4-FFF2-40B4-BE49-F238E27FC236}">
                <a16:creationId xmlns:a16="http://schemas.microsoft.com/office/drawing/2014/main" id="{4B831546-D12B-4E04-BBA1-D885A0ACF365}"/>
              </a:ext>
            </a:extLst>
          </p:cNvPr>
          <p:cNvSpPr>
            <a:spLocks noGrp="1"/>
          </p:cNvSpPr>
          <p:nvPr>
            <p:ph type="sldNum" sz="quarter" idx="14"/>
          </p:nvPr>
        </p:nvSpPr>
        <p:spPr/>
        <p:txBody>
          <a:bodyPr/>
          <a:lstStyle/>
          <a:p>
            <a:fld id="{AF69888C-E133-43D9-A638-B5C95925B91C}" type="slidenum">
              <a:rPr lang="zh-CN" altLang="en-US" smtClean="0"/>
              <a:t>14</a:t>
            </a:fld>
            <a:endParaRPr lang="zh-CN" altLang="en-US" dirty="0"/>
          </a:p>
        </p:txBody>
      </p:sp>
    </p:spTree>
    <p:extLst>
      <p:ext uri="{BB962C8B-B14F-4D97-AF65-F5344CB8AC3E}">
        <p14:creationId xmlns:p14="http://schemas.microsoft.com/office/powerpoint/2010/main" val="108143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3200" kern="0" dirty="0">
                <a:latin typeface="微软雅黑" panose="020B0503020204020204" pitchFamily="34" charset="-122"/>
                <a:ea typeface="微软雅黑" panose="020B0503020204020204" pitchFamily="34" charset="-122"/>
              </a:rPr>
              <a:t>复习：偏差</a:t>
            </a:r>
            <a:r>
              <a:rPr lang="en-US" altLang="zh-CN" sz="3200" kern="0" dirty="0">
                <a:latin typeface="微软雅黑" panose="020B0503020204020204" pitchFamily="34" charset="-122"/>
                <a:ea typeface="微软雅黑" panose="020B0503020204020204" pitchFamily="34" charset="-122"/>
              </a:rPr>
              <a:t>-</a:t>
            </a:r>
            <a:r>
              <a:rPr lang="zh-CN" altLang="en-US" sz="3200" kern="0" dirty="0">
                <a:latin typeface="微软雅黑" panose="020B0503020204020204" pitchFamily="34" charset="-122"/>
                <a:ea typeface="微软雅黑" panose="020B0503020204020204" pitchFamily="34" charset="-122"/>
              </a:rPr>
              <a:t>方差平衡 </a:t>
            </a:r>
          </a:p>
        </p:txBody>
      </p:sp>
      <p:sp>
        <p:nvSpPr>
          <p:cNvPr id="12" name="AutoShape 4" descr="[公式]">
            <a:extLst>
              <a:ext uri="{FF2B5EF4-FFF2-40B4-BE49-F238E27FC236}">
                <a16:creationId xmlns:a16="http://schemas.microsoft.com/office/drawing/2014/main" id="{0490F425-1971-9143-BD3F-2229ABF25256}"/>
              </a:ext>
            </a:extLst>
          </p:cNvPr>
          <p:cNvSpPr>
            <a:spLocks noChangeAspect="1" noChangeArrowheads="1"/>
          </p:cNvSpPr>
          <p:nvPr/>
        </p:nvSpPr>
        <p:spPr bwMode="auto">
          <a:xfrm>
            <a:off x="4013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2" name="AutoShape 2" descr="Bias / variance tradeoff math - Cross Validated">
            <a:extLst>
              <a:ext uri="{FF2B5EF4-FFF2-40B4-BE49-F238E27FC236}">
                <a16:creationId xmlns:a16="http://schemas.microsoft.com/office/drawing/2014/main" id="{3EDECED9-B301-EE46-9284-CFA7693AF0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0" name="文本框 119">
            <a:extLst>
              <a:ext uri="{FF2B5EF4-FFF2-40B4-BE49-F238E27FC236}">
                <a16:creationId xmlns:a16="http://schemas.microsoft.com/office/drawing/2014/main" id="{753E2BB6-3C11-2B4A-AA59-F52395025769}"/>
              </a:ext>
            </a:extLst>
          </p:cNvPr>
          <p:cNvSpPr txBox="1"/>
          <p:nvPr/>
        </p:nvSpPr>
        <p:spPr>
          <a:xfrm>
            <a:off x="254053" y="654893"/>
            <a:ext cx="11903564" cy="497252"/>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400" spc="-10" dirty="0">
                <a:latin typeface="+mn-ea"/>
              </a:rPr>
              <a:t>偏差与方差是有冲突的，称为“偏差</a:t>
            </a:r>
            <a:r>
              <a:rPr lang="en-US" altLang="zh-CN" sz="2400" spc="-10" dirty="0">
                <a:latin typeface="+mn-ea"/>
              </a:rPr>
              <a:t>-</a:t>
            </a:r>
            <a:r>
              <a:rPr lang="zh-CN" altLang="en-US" sz="2400" spc="-10" dirty="0">
                <a:latin typeface="+mn-ea"/>
              </a:rPr>
              <a:t>方差窘境”</a:t>
            </a:r>
            <a:endParaRPr lang="en-CN" sz="2400" dirty="0"/>
          </a:p>
        </p:txBody>
      </p:sp>
      <p:sp>
        <p:nvSpPr>
          <p:cNvPr id="11" name="文本框 119">
            <a:extLst>
              <a:ext uri="{FF2B5EF4-FFF2-40B4-BE49-F238E27FC236}">
                <a16:creationId xmlns:a16="http://schemas.microsoft.com/office/drawing/2014/main" id="{00B62F68-FBC6-D541-8481-AC9439ACF6EB}"/>
              </a:ext>
            </a:extLst>
          </p:cNvPr>
          <p:cNvSpPr txBox="1"/>
          <p:nvPr/>
        </p:nvSpPr>
        <p:spPr>
          <a:xfrm>
            <a:off x="779053" y="4540617"/>
            <a:ext cx="5019966" cy="494366"/>
          </a:xfrm>
          <a:prstGeom prst="rect">
            <a:avLst/>
          </a:prstGeom>
          <a:solidFill>
            <a:schemeClr val="accent5">
              <a:lumMod val="20000"/>
              <a:lumOff val="80000"/>
            </a:schemeClr>
          </a:solidFill>
        </p:spPr>
        <p:txBody>
          <a:bodyPr wrap="square" rtlCol="0">
            <a:spAutoFit/>
          </a:bodyPr>
          <a:lstStyle/>
          <a:p>
            <a:pPr marL="457200" indent="-457200">
              <a:lnSpc>
                <a:spcPct val="120000"/>
              </a:lnSpc>
              <a:buFont typeface="Wingdings" pitchFamily="2" charset="2"/>
              <a:buChar char="v"/>
            </a:pPr>
            <a:r>
              <a:rPr lang="en-CN" sz="2400" dirty="0"/>
              <a:t>欠拟合</a:t>
            </a:r>
            <a:r>
              <a:rPr lang="zh-CN" altLang="en-US" sz="2400" dirty="0"/>
              <a:t>，大偏差，</a:t>
            </a:r>
            <a:r>
              <a:rPr lang="zh-CN" altLang="en-CN" sz="2400" dirty="0"/>
              <a:t>小方差</a:t>
            </a:r>
            <a:endParaRPr lang="en-CN" sz="2400" dirty="0"/>
          </a:p>
        </p:txBody>
      </p:sp>
      <p:pic>
        <p:nvPicPr>
          <p:cNvPr id="6" name="Picture 5">
            <a:extLst>
              <a:ext uri="{FF2B5EF4-FFF2-40B4-BE49-F238E27FC236}">
                <a16:creationId xmlns:a16="http://schemas.microsoft.com/office/drawing/2014/main" id="{B98557B9-EA15-0241-817E-127D70510A83}"/>
              </a:ext>
            </a:extLst>
          </p:cNvPr>
          <p:cNvPicPr>
            <a:picLocks noChangeAspect="1"/>
          </p:cNvPicPr>
          <p:nvPr/>
        </p:nvPicPr>
        <p:blipFill>
          <a:blip r:embed="rId3"/>
          <a:stretch>
            <a:fillRect/>
          </a:stretch>
        </p:blipFill>
        <p:spPr>
          <a:xfrm>
            <a:off x="3880385" y="1113106"/>
            <a:ext cx="4431229" cy="3427511"/>
          </a:xfrm>
          <a:prstGeom prst="rect">
            <a:avLst/>
          </a:prstGeom>
        </p:spPr>
      </p:pic>
      <p:sp>
        <p:nvSpPr>
          <p:cNvPr id="13" name="文本框 119">
            <a:extLst>
              <a:ext uri="{FF2B5EF4-FFF2-40B4-BE49-F238E27FC236}">
                <a16:creationId xmlns:a16="http://schemas.microsoft.com/office/drawing/2014/main" id="{34DCE423-D8D1-4B42-81AD-0CBB55E0F7F4}"/>
              </a:ext>
            </a:extLst>
          </p:cNvPr>
          <p:cNvSpPr txBox="1"/>
          <p:nvPr/>
        </p:nvSpPr>
        <p:spPr>
          <a:xfrm>
            <a:off x="6627640" y="4540617"/>
            <a:ext cx="5597780" cy="494366"/>
          </a:xfrm>
          <a:prstGeom prst="rect">
            <a:avLst/>
          </a:prstGeom>
          <a:solidFill>
            <a:schemeClr val="accent5">
              <a:lumMod val="20000"/>
              <a:lumOff val="80000"/>
            </a:schemeClr>
          </a:solidFill>
        </p:spPr>
        <p:txBody>
          <a:bodyPr wrap="square" rtlCol="0">
            <a:spAutoFit/>
          </a:bodyPr>
          <a:lstStyle/>
          <a:p>
            <a:pPr marL="457200" indent="-457200">
              <a:lnSpc>
                <a:spcPct val="120000"/>
              </a:lnSpc>
              <a:buFont typeface="Wingdings" pitchFamily="2" charset="2"/>
              <a:buChar char="v"/>
            </a:pPr>
            <a:r>
              <a:rPr lang="en-CN" sz="2400" dirty="0"/>
              <a:t>过拟合</a:t>
            </a:r>
            <a:r>
              <a:rPr lang="zh-CN" altLang="en-US" sz="2400" dirty="0"/>
              <a:t>，小偏差，大方差</a:t>
            </a:r>
            <a:endParaRPr lang="en-CN" sz="2400" dirty="0"/>
          </a:p>
        </p:txBody>
      </p:sp>
      <p:sp>
        <p:nvSpPr>
          <p:cNvPr id="3" name="TextBox 2">
            <a:extLst>
              <a:ext uri="{FF2B5EF4-FFF2-40B4-BE49-F238E27FC236}">
                <a16:creationId xmlns:a16="http://schemas.microsoft.com/office/drawing/2014/main" id="{02D4AFA1-D6C7-3D54-177D-3B0FCC86AAE9}"/>
              </a:ext>
            </a:extLst>
          </p:cNvPr>
          <p:cNvSpPr txBox="1"/>
          <p:nvPr/>
        </p:nvSpPr>
        <p:spPr>
          <a:xfrm>
            <a:off x="2839108" y="5811578"/>
            <a:ext cx="8202887" cy="461665"/>
          </a:xfrm>
          <a:prstGeom prst="rect">
            <a:avLst/>
          </a:prstGeom>
          <a:noFill/>
        </p:spPr>
        <p:txBody>
          <a:bodyPr wrap="none" rtlCol="0">
            <a:spAutoFit/>
          </a:bodyPr>
          <a:lstStyle/>
          <a:p>
            <a:pPr marL="342900" indent="-342900">
              <a:buFont typeface="Wingdings" pitchFamily="2" charset="2"/>
              <a:buChar char="Ø"/>
            </a:pPr>
            <a:r>
              <a:rPr lang="en-US" altLang="zh-CN" sz="2400" b="1" dirty="0">
                <a:solidFill>
                  <a:schemeClr val="accent1"/>
                </a:solidFill>
              </a:rPr>
              <a:t>Bagging</a:t>
            </a:r>
            <a:r>
              <a:rPr lang="zh-CN" altLang="en-US" sz="2400" b="1" dirty="0">
                <a:solidFill>
                  <a:schemeClr val="accent1"/>
                </a:solidFill>
              </a:rPr>
              <a:t>可以明显降低方差，在</a:t>
            </a:r>
            <a:r>
              <a:rPr lang="zh-CN" altLang="en-US" sz="2400" b="1" dirty="0">
                <a:solidFill>
                  <a:srgbClr val="FF0000"/>
                </a:solidFill>
              </a:rPr>
              <a:t>不稳定</a:t>
            </a:r>
            <a:r>
              <a:rPr lang="zh-CN" altLang="en-US" sz="2400" b="1" dirty="0">
                <a:solidFill>
                  <a:schemeClr val="accent1"/>
                </a:solidFill>
              </a:rPr>
              <a:t>学习器上格外有效</a:t>
            </a:r>
            <a:endParaRPr lang="en-CN" sz="2400" b="1" dirty="0">
              <a:solidFill>
                <a:schemeClr val="accent1"/>
              </a:solidFill>
              <a:latin typeface="+mn-ea"/>
            </a:endParaRPr>
          </a:p>
        </p:txBody>
      </p:sp>
      <p:sp>
        <p:nvSpPr>
          <p:cNvPr id="5" name="文本框 7">
            <a:extLst>
              <a:ext uri="{FF2B5EF4-FFF2-40B4-BE49-F238E27FC236}">
                <a16:creationId xmlns:a16="http://schemas.microsoft.com/office/drawing/2014/main" id="{DD6D8290-ACD0-3A55-1D84-763CCA616F80}"/>
              </a:ext>
            </a:extLst>
          </p:cNvPr>
          <p:cNvSpPr txBox="1"/>
          <p:nvPr/>
        </p:nvSpPr>
        <p:spPr>
          <a:xfrm>
            <a:off x="779053" y="5244190"/>
            <a:ext cx="9610583" cy="461665"/>
          </a:xfrm>
          <a:prstGeom prst="rect">
            <a:avLst/>
          </a:prstGeom>
          <a:noFill/>
        </p:spPr>
        <p:txBody>
          <a:bodyPr wrap="square" rtlCol="0">
            <a:spAutoFit/>
          </a:bodyPr>
          <a:lstStyle/>
          <a:p>
            <a:pPr marL="342900" indent="-342900" algn="l">
              <a:buFont typeface="Wingdings" pitchFamily="2" charset="2"/>
              <a:buChar char="Ø"/>
            </a:pPr>
            <a:r>
              <a:rPr lang="zh-CN" altLang="en-US" sz="2400" dirty="0">
                <a:latin typeface="+mn-ea"/>
              </a:rPr>
              <a:t>复杂的模型将具有较大的方差，可平均化处理复杂模型以减少</a:t>
            </a:r>
            <a:r>
              <a:rPr lang="zh-CN" altLang="en-US" sz="2400" dirty="0">
                <a:solidFill>
                  <a:srgbClr val="FF0000"/>
                </a:solidFill>
                <a:latin typeface="+mn-ea"/>
              </a:rPr>
              <a:t>方差</a:t>
            </a:r>
            <a:r>
              <a:rPr lang="zh-CN" altLang="en-US" sz="2400" dirty="0">
                <a:latin typeface="+mn-ea"/>
              </a:rPr>
              <a:t>。</a:t>
            </a:r>
          </a:p>
        </p:txBody>
      </p:sp>
      <p:sp>
        <p:nvSpPr>
          <p:cNvPr id="7" name="灯片编号占位符 6">
            <a:extLst>
              <a:ext uri="{FF2B5EF4-FFF2-40B4-BE49-F238E27FC236}">
                <a16:creationId xmlns:a16="http://schemas.microsoft.com/office/drawing/2014/main" id="{9B3415D9-8B1C-4199-B5D7-978DD11C93E7}"/>
              </a:ext>
            </a:extLst>
          </p:cNvPr>
          <p:cNvSpPr>
            <a:spLocks noGrp="1"/>
          </p:cNvSpPr>
          <p:nvPr>
            <p:ph type="sldNum" sz="quarter" idx="14"/>
          </p:nvPr>
        </p:nvSpPr>
        <p:spPr/>
        <p:txBody>
          <a:bodyPr/>
          <a:lstStyle/>
          <a:p>
            <a:fld id="{AF69888C-E133-43D9-A638-B5C95925B91C}" type="slidenum">
              <a:rPr lang="zh-CN" altLang="en-US" smtClean="0"/>
              <a:t>15</a:t>
            </a:fld>
            <a:endParaRPr lang="zh-CN" altLang="en-US" dirty="0"/>
          </a:p>
        </p:txBody>
      </p:sp>
    </p:spTree>
    <p:extLst>
      <p:ext uri="{BB962C8B-B14F-4D97-AF65-F5344CB8AC3E}">
        <p14:creationId xmlns:p14="http://schemas.microsoft.com/office/powerpoint/2010/main" val="37412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4342C1-685C-453F-B7AD-604035BAB0E2}"/>
              </a:ext>
            </a:extLst>
          </p:cNvPr>
          <p:cNvSpPr>
            <a:spLocks noGrp="1"/>
          </p:cNvSpPr>
          <p:nvPr>
            <p:ph type="body" sz="quarter" idx="12"/>
          </p:nvPr>
        </p:nvSpPr>
        <p:spPr/>
        <p:txBody>
          <a:bodyPr/>
          <a:lstStyle/>
          <a:p>
            <a:pPr marL="0" indent="0">
              <a:buNone/>
            </a:pPr>
            <a:r>
              <a:rPr lang="en-US" altLang="zh-CN" sz="3200" dirty="0"/>
              <a:t>Bagging</a:t>
            </a:r>
            <a:endParaRPr lang="zh-CN" altLang="en-US" sz="3200" dirty="0"/>
          </a:p>
        </p:txBody>
      </p:sp>
      <p:sp>
        <p:nvSpPr>
          <p:cNvPr id="4" name="圆柱体 3">
            <a:extLst>
              <a:ext uri="{FF2B5EF4-FFF2-40B4-BE49-F238E27FC236}">
                <a16:creationId xmlns:a16="http://schemas.microsoft.com/office/drawing/2014/main" id="{7880FC27-184E-4C37-99F7-4BC6E734FB13}"/>
              </a:ext>
            </a:extLst>
          </p:cNvPr>
          <p:cNvSpPr/>
          <p:nvPr/>
        </p:nvSpPr>
        <p:spPr>
          <a:xfrm>
            <a:off x="2346376" y="2603026"/>
            <a:ext cx="1375327" cy="1047933"/>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t>子集</a:t>
            </a:r>
            <a:r>
              <a:rPr lang="en-US" altLang="zh-CN" sz="2000" dirty="0"/>
              <a:t>1</a:t>
            </a:r>
            <a:endParaRPr lang="zh-CN" altLang="en-US" sz="2000" dirty="0"/>
          </a:p>
        </p:txBody>
      </p:sp>
      <p:sp>
        <p:nvSpPr>
          <p:cNvPr id="5" name="圆柱体 4">
            <a:extLst>
              <a:ext uri="{FF2B5EF4-FFF2-40B4-BE49-F238E27FC236}">
                <a16:creationId xmlns:a16="http://schemas.microsoft.com/office/drawing/2014/main" id="{85FBC6C9-DE6B-4CF8-9C19-B93CAFF2C039}"/>
              </a:ext>
            </a:extLst>
          </p:cNvPr>
          <p:cNvSpPr/>
          <p:nvPr/>
        </p:nvSpPr>
        <p:spPr>
          <a:xfrm>
            <a:off x="4249576" y="2603026"/>
            <a:ext cx="1375327" cy="1047933"/>
          </a:xfrm>
          <a:prstGeom prst="can">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t>子集</a:t>
            </a:r>
            <a:r>
              <a:rPr lang="en-US" altLang="zh-CN" sz="2000" dirty="0"/>
              <a:t>2</a:t>
            </a:r>
            <a:endParaRPr lang="zh-CN" altLang="en-US" sz="2000" dirty="0"/>
          </a:p>
        </p:txBody>
      </p:sp>
      <p:sp>
        <p:nvSpPr>
          <p:cNvPr id="6" name="圆柱体 5">
            <a:extLst>
              <a:ext uri="{FF2B5EF4-FFF2-40B4-BE49-F238E27FC236}">
                <a16:creationId xmlns:a16="http://schemas.microsoft.com/office/drawing/2014/main" id="{32AF2466-645A-4401-992D-168034805407}"/>
              </a:ext>
            </a:extLst>
          </p:cNvPr>
          <p:cNvSpPr/>
          <p:nvPr/>
        </p:nvSpPr>
        <p:spPr>
          <a:xfrm>
            <a:off x="6153503" y="2603026"/>
            <a:ext cx="1375327" cy="1047933"/>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t>子集</a:t>
            </a:r>
            <a:r>
              <a:rPr lang="en-US" altLang="zh-CN" sz="2000" dirty="0"/>
              <a:t>3</a:t>
            </a:r>
            <a:endParaRPr lang="zh-CN" altLang="en-US" sz="2000" dirty="0"/>
          </a:p>
        </p:txBody>
      </p:sp>
      <p:sp>
        <p:nvSpPr>
          <p:cNvPr id="33" name="椭圆 32">
            <a:extLst>
              <a:ext uri="{FF2B5EF4-FFF2-40B4-BE49-F238E27FC236}">
                <a16:creationId xmlns:a16="http://schemas.microsoft.com/office/drawing/2014/main" id="{51F717C1-06CF-499D-9806-DD864C13CEC5}"/>
              </a:ext>
            </a:extLst>
          </p:cNvPr>
          <p:cNvSpPr/>
          <p:nvPr/>
        </p:nvSpPr>
        <p:spPr>
          <a:xfrm>
            <a:off x="4728676" y="971896"/>
            <a:ext cx="2542293" cy="893295"/>
          </a:xfrm>
          <a:prstGeom prst="ellipse">
            <a:avLst/>
          </a:prstGeom>
          <a:ln>
            <a:noFill/>
          </a:ln>
        </p:spPr>
        <p:style>
          <a:lnRef idx="0">
            <a:scrgbClr r="0" g="0" b="0"/>
          </a:lnRef>
          <a:fillRef idx="1003">
            <a:schemeClr val="dk2"/>
          </a:fillRef>
          <a:effectRef idx="0">
            <a:scrgbClr r="0" g="0" b="0"/>
          </a:effectRef>
          <a:fontRef idx="minor">
            <a:schemeClr val="lt1"/>
          </a:fontRef>
        </p:style>
        <p:txBody>
          <a:bodyPr rtlCol="0" anchor="ctr"/>
          <a:lstStyle/>
          <a:p>
            <a:pPr algn="ctr"/>
            <a:r>
              <a:rPr lang="en-US" altLang="zh-CN" sz="2000" dirty="0">
                <a:latin typeface="+mn-ea"/>
              </a:rPr>
              <a:t>N</a:t>
            </a:r>
            <a:r>
              <a:rPr lang="zh-CN" altLang="en-US" sz="2000" dirty="0">
                <a:latin typeface="+mn-ea"/>
              </a:rPr>
              <a:t>个训练样本</a:t>
            </a:r>
          </a:p>
        </p:txBody>
      </p:sp>
      <p:sp>
        <p:nvSpPr>
          <p:cNvPr id="7" name="圆柱体 6">
            <a:extLst>
              <a:ext uri="{FF2B5EF4-FFF2-40B4-BE49-F238E27FC236}">
                <a16:creationId xmlns:a16="http://schemas.microsoft.com/office/drawing/2014/main" id="{0E5B7655-71CB-4CB5-B9A8-9A6E5AD7A44B}"/>
              </a:ext>
            </a:extLst>
          </p:cNvPr>
          <p:cNvSpPr/>
          <p:nvPr/>
        </p:nvSpPr>
        <p:spPr>
          <a:xfrm>
            <a:off x="8057430" y="2603026"/>
            <a:ext cx="1375327" cy="1047933"/>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a:t>子集</a:t>
            </a:r>
            <a:r>
              <a:rPr lang="en-US" altLang="zh-CN" sz="2000" dirty="0"/>
              <a:t>4</a:t>
            </a:r>
            <a:endParaRPr lang="zh-CN" altLang="en-US" sz="2000" dirty="0"/>
          </a:p>
        </p:txBody>
      </p:sp>
      <p:sp>
        <p:nvSpPr>
          <p:cNvPr id="10" name="流程图: 过程 9">
            <a:extLst>
              <a:ext uri="{FF2B5EF4-FFF2-40B4-BE49-F238E27FC236}">
                <a16:creationId xmlns:a16="http://schemas.microsoft.com/office/drawing/2014/main" id="{7FC88C9B-F535-4560-8972-C7D9EB387012}"/>
              </a:ext>
            </a:extLst>
          </p:cNvPr>
          <p:cNvSpPr/>
          <p:nvPr/>
        </p:nvSpPr>
        <p:spPr>
          <a:xfrm>
            <a:off x="2346376" y="4267652"/>
            <a:ext cx="1375327" cy="843566"/>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t>函数</a:t>
            </a:r>
            <a:r>
              <a:rPr lang="en-US" altLang="zh-CN" sz="2000" dirty="0"/>
              <a:t>a</a:t>
            </a:r>
            <a:endParaRPr lang="zh-CN" altLang="en-US" sz="2000" dirty="0"/>
          </a:p>
        </p:txBody>
      </p:sp>
      <p:sp>
        <p:nvSpPr>
          <p:cNvPr id="11" name="流程图: 过程 10">
            <a:extLst>
              <a:ext uri="{FF2B5EF4-FFF2-40B4-BE49-F238E27FC236}">
                <a16:creationId xmlns:a16="http://schemas.microsoft.com/office/drawing/2014/main" id="{EE7B0851-D928-4373-B872-4D1C214054CF}"/>
              </a:ext>
            </a:extLst>
          </p:cNvPr>
          <p:cNvSpPr/>
          <p:nvPr/>
        </p:nvSpPr>
        <p:spPr>
          <a:xfrm>
            <a:off x="8057430" y="4267652"/>
            <a:ext cx="1375327" cy="843566"/>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a:t>函数</a:t>
            </a:r>
            <a:r>
              <a:rPr lang="en-US" altLang="zh-CN" sz="2000" dirty="0"/>
              <a:t>d</a:t>
            </a:r>
            <a:endParaRPr lang="zh-CN" altLang="en-US" sz="2000" dirty="0"/>
          </a:p>
        </p:txBody>
      </p:sp>
      <p:sp>
        <p:nvSpPr>
          <p:cNvPr id="12" name="流程图: 过程 11">
            <a:extLst>
              <a:ext uri="{FF2B5EF4-FFF2-40B4-BE49-F238E27FC236}">
                <a16:creationId xmlns:a16="http://schemas.microsoft.com/office/drawing/2014/main" id="{90EB74F1-A99C-4A5B-A57D-8459A77DDC70}"/>
              </a:ext>
            </a:extLst>
          </p:cNvPr>
          <p:cNvSpPr/>
          <p:nvPr/>
        </p:nvSpPr>
        <p:spPr>
          <a:xfrm>
            <a:off x="6153503" y="4267652"/>
            <a:ext cx="1375327" cy="843566"/>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t>函数</a:t>
            </a:r>
            <a:r>
              <a:rPr lang="en-US" altLang="zh-CN" sz="2000" dirty="0"/>
              <a:t>c</a:t>
            </a:r>
            <a:endParaRPr lang="zh-CN" altLang="en-US" sz="2000" dirty="0"/>
          </a:p>
        </p:txBody>
      </p:sp>
      <p:sp>
        <p:nvSpPr>
          <p:cNvPr id="13" name="流程图: 过程 12">
            <a:extLst>
              <a:ext uri="{FF2B5EF4-FFF2-40B4-BE49-F238E27FC236}">
                <a16:creationId xmlns:a16="http://schemas.microsoft.com/office/drawing/2014/main" id="{3186FDBC-BB87-4C89-AA49-AD99CC7CD716}"/>
              </a:ext>
            </a:extLst>
          </p:cNvPr>
          <p:cNvSpPr/>
          <p:nvPr/>
        </p:nvSpPr>
        <p:spPr>
          <a:xfrm>
            <a:off x="4249576" y="4267652"/>
            <a:ext cx="1375327" cy="843566"/>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t>函数</a:t>
            </a:r>
            <a:r>
              <a:rPr lang="en-US" altLang="zh-CN" sz="2000" dirty="0"/>
              <a:t>b</a:t>
            </a:r>
            <a:endParaRPr lang="zh-CN" altLang="en-US" sz="2000" dirty="0"/>
          </a:p>
        </p:txBody>
      </p:sp>
      <p:cxnSp>
        <p:nvCxnSpPr>
          <p:cNvPr id="15" name="直接箭头连接符 14">
            <a:extLst>
              <a:ext uri="{FF2B5EF4-FFF2-40B4-BE49-F238E27FC236}">
                <a16:creationId xmlns:a16="http://schemas.microsoft.com/office/drawing/2014/main" id="{B9864694-1536-44FE-90CF-9681F0645DA4}"/>
              </a:ext>
            </a:extLst>
          </p:cNvPr>
          <p:cNvCxnSpPr>
            <a:cxnSpLocks/>
            <a:endCxn id="4" idx="1"/>
          </p:cNvCxnSpPr>
          <p:nvPr/>
        </p:nvCxnSpPr>
        <p:spPr>
          <a:xfrm flipH="1">
            <a:off x="3034040" y="1854558"/>
            <a:ext cx="2369812" cy="7484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接箭头连接符 16">
            <a:extLst>
              <a:ext uri="{FF2B5EF4-FFF2-40B4-BE49-F238E27FC236}">
                <a16:creationId xmlns:a16="http://schemas.microsoft.com/office/drawing/2014/main" id="{1170A597-786F-44FF-B9F4-A43A76E02CFE}"/>
              </a:ext>
            </a:extLst>
          </p:cNvPr>
          <p:cNvCxnSpPr>
            <a:cxnSpLocks/>
            <a:endCxn id="5" idx="1"/>
          </p:cNvCxnSpPr>
          <p:nvPr/>
        </p:nvCxnSpPr>
        <p:spPr>
          <a:xfrm flipH="1">
            <a:off x="4937240" y="1875824"/>
            <a:ext cx="891540" cy="7272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a:extLst>
              <a:ext uri="{FF2B5EF4-FFF2-40B4-BE49-F238E27FC236}">
                <a16:creationId xmlns:a16="http://schemas.microsoft.com/office/drawing/2014/main" id="{488E43EB-14D3-4A20-90EA-B111392AA71F}"/>
              </a:ext>
            </a:extLst>
          </p:cNvPr>
          <p:cNvCxnSpPr>
            <a:cxnSpLocks/>
            <a:endCxn id="6" idx="1"/>
          </p:cNvCxnSpPr>
          <p:nvPr/>
        </p:nvCxnSpPr>
        <p:spPr>
          <a:xfrm>
            <a:off x="6045620" y="1875824"/>
            <a:ext cx="795547" cy="7272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直接箭头连接符 22">
            <a:extLst>
              <a:ext uri="{FF2B5EF4-FFF2-40B4-BE49-F238E27FC236}">
                <a16:creationId xmlns:a16="http://schemas.microsoft.com/office/drawing/2014/main" id="{5605288F-1372-4E4E-9CAA-50BAF9120019}"/>
              </a:ext>
            </a:extLst>
          </p:cNvPr>
          <p:cNvCxnSpPr>
            <a:cxnSpLocks/>
            <a:endCxn id="7" idx="1"/>
          </p:cNvCxnSpPr>
          <p:nvPr/>
        </p:nvCxnSpPr>
        <p:spPr>
          <a:xfrm>
            <a:off x="6551482" y="1854558"/>
            <a:ext cx="2193612" cy="7484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a:extLst>
              <a:ext uri="{FF2B5EF4-FFF2-40B4-BE49-F238E27FC236}">
                <a16:creationId xmlns:a16="http://schemas.microsoft.com/office/drawing/2014/main" id="{DD2ADFB1-DD2E-4EC4-954F-8B260C8CB551}"/>
              </a:ext>
            </a:extLst>
          </p:cNvPr>
          <p:cNvCxnSpPr>
            <a:cxnSpLocks/>
            <a:stCxn id="4" idx="3"/>
            <a:endCxn id="10" idx="0"/>
          </p:cNvCxnSpPr>
          <p:nvPr/>
        </p:nvCxnSpPr>
        <p:spPr>
          <a:xfrm>
            <a:off x="3034040" y="3650959"/>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4B4E9E8A-673C-45D7-9C97-21C3FC85C18F}"/>
              </a:ext>
            </a:extLst>
          </p:cNvPr>
          <p:cNvCxnSpPr>
            <a:cxnSpLocks/>
          </p:cNvCxnSpPr>
          <p:nvPr/>
        </p:nvCxnSpPr>
        <p:spPr>
          <a:xfrm>
            <a:off x="4937239" y="3650958"/>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C22A528C-1E5D-4EBF-AB50-F3D366A85408}"/>
              </a:ext>
            </a:extLst>
          </p:cNvPr>
          <p:cNvCxnSpPr>
            <a:cxnSpLocks/>
          </p:cNvCxnSpPr>
          <p:nvPr/>
        </p:nvCxnSpPr>
        <p:spPr>
          <a:xfrm>
            <a:off x="6841166" y="3650957"/>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48D6D343-18CE-422D-B3AC-FC386E8B8B10}"/>
              </a:ext>
            </a:extLst>
          </p:cNvPr>
          <p:cNvCxnSpPr>
            <a:cxnSpLocks/>
          </p:cNvCxnSpPr>
          <p:nvPr/>
        </p:nvCxnSpPr>
        <p:spPr>
          <a:xfrm>
            <a:off x="8745093" y="3650956"/>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灯片编号占位符 2">
            <a:extLst>
              <a:ext uri="{FF2B5EF4-FFF2-40B4-BE49-F238E27FC236}">
                <a16:creationId xmlns:a16="http://schemas.microsoft.com/office/drawing/2014/main" id="{159D617C-514A-4E6F-BC5E-A3AC3C9D3072}"/>
              </a:ext>
            </a:extLst>
          </p:cNvPr>
          <p:cNvSpPr>
            <a:spLocks noGrp="1"/>
          </p:cNvSpPr>
          <p:nvPr>
            <p:ph type="sldNum" sz="quarter" idx="14"/>
          </p:nvPr>
        </p:nvSpPr>
        <p:spPr/>
        <p:txBody>
          <a:bodyPr/>
          <a:lstStyle/>
          <a:p>
            <a:fld id="{AF69888C-E133-43D9-A638-B5C95925B91C}" type="slidenum">
              <a:rPr lang="zh-CN" altLang="en-US" smtClean="0"/>
              <a:t>16</a:t>
            </a:fld>
            <a:endParaRPr lang="zh-CN" altLang="en-US" dirty="0"/>
          </a:p>
        </p:txBody>
      </p:sp>
    </p:spTree>
    <p:extLst>
      <p:ext uri="{BB962C8B-B14F-4D97-AF65-F5344CB8AC3E}">
        <p14:creationId xmlns:p14="http://schemas.microsoft.com/office/powerpoint/2010/main" val="28161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par>
                                <p:cTn id="44" presetID="22" presetClass="entr" presetSubtype="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3" grpId="0" animBg="1"/>
      <p:bldP spid="7"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4B9C477-F3A9-2C1A-65B4-9FE1C0735C51}"/>
              </a:ext>
            </a:extLst>
          </p:cNvPr>
          <p:cNvSpPr txBox="1"/>
          <p:nvPr/>
        </p:nvSpPr>
        <p:spPr>
          <a:xfrm>
            <a:off x="8222665" y="4815821"/>
            <a:ext cx="3737301" cy="1200329"/>
          </a:xfrm>
          <a:prstGeom prst="rect">
            <a:avLst/>
          </a:prstGeom>
          <a:noFill/>
        </p:spPr>
        <p:txBody>
          <a:bodyPr wrap="square" rtlCol="0">
            <a:spAutoFit/>
          </a:bodyPr>
          <a:lstStyle/>
          <a:p>
            <a:pPr marL="342900" indent="-342900" algn="just">
              <a:buFont typeface="Wingdings" pitchFamily="2" charset="2"/>
              <a:buChar char="Ø"/>
            </a:pPr>
            <a:r>
              <a:rPr lang="zh-CN" altLang="en-US" sz="2400" dirty="0">
                <a:latin typeface="+mn-ea"/>
              </a:rPr>
              <a:t>当模型非常复杂，容易过拟合时，</a:t>
            </a:r>
            <a:r>
              <a:rPr lang="en-US" altLang="zh-CN" sz="2400" dirty="0">
                <a:latin typeface="+mn-ea"/>
              </a:rPr>
              <a:t>bagging</a:t>
            </a:r>
            <a:r>
              <a:rPr lang="zh-CN" altLang="en-US" sz="2400" dirty="0">
                <a:latin typeface="+mn-ea"/>
              </a:rPr>
              <a:t>方法很有帮助。如决策树</a:t>
            </a:r>
          </a:p>
        </p:txBody>
      </p:sp>
      <p:sp>
        <p:nvSpPr>
          <p:cNvPr id="5" name="流程图: 过程 4">
            <a:extLst>
              <a:ext uri="{FF2B5EF4-FFF2-40B4-BE49-F238E27FC236}">
                <a16:creationId xmlns:a16="http://schemas.microsoft.com/office/drawing/2014/main" id="{3F6BD1A6-0B34-4E50-9446-0CA98B01D536}"/>
              </a:ext>
            </a:extLst>
          </p:cNvPr>
          <p:cNvSpPr/>
          <p:nvPr/>
        </p:nvSpPr>
        <p:spPr>
          <a:xfrm>
            <a:off x="910608" y="2981542"/>
            <a:ext cx="1375327" cy="843566"/>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t>函数</a:t>
            </a:r>
            <a:r>
              <a:rPr lang="en-US" altLang="zh-CN" sz="2000" dirty="0"/>
              <a:t>a</a:t>
            </a:r>
            <a:endParaRPr lang="zh-CN" altLang="en-US" sz="2000" dirty="0"/>
          </a:p>
        </p:txBody>
      </p:sp>
      <p:sp>
        <p:nvSpPr>
          <p:cNvPr id="7" name="流程图: 过程 6">
            <a:extLst>
              <a:ext uri="{FF2B5EF4-FFF2-40B4-BE49-F238E27FC236}">
                <a16:creationId xmlns:a16="http://schemas.microsoft.com/office/drawing/2014/main" id="{13C821FA-F545-4F34-B8CA-7C4D43324AD2}"/>
              </a:ext>
            </a:extLst>
          </p:cNvPr>
          <p:cNvSpPr/>
          <p:nvPr/>
        </p:nvSpPr>
        <p:spPr>
          <a:xfrm>
            <a:off x="6621662" y="2981542"/>
            <a:ext cx="1375327" cy="843566"/>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a:t>函数</a:t>
            </a:r>
            <a:r>
              <a:rPr lang="en-US" altLang="zh-CN" sz="2000" dirty="0"/>
              <a:t>d</a:t>
            </a:r>
            <a:endParaRPr lang="zh-CN" altLang="en-US" sz="2000" dirty="0"/>
          </a:p>
        </p:txBody>
      </p:sp>
      <p:sp>
        <p:nvSpPr>
          <p:cNvPr id="8" name="流程图: 过程 7">
            <a:extLst>
              <a:ext uri="{FF2B5EF4-FFF2-40B4-BE49-F238E27FC236}">
                <a16:creationId xmlns:a16="http://schemas.microsoft.com/office/drawing/2014/main" id="{2D8E02D4-5A65-47AD-9C09-B28F75D6191D}"/>
              </a:ext>
            </a:extLst>
          </p:cNvPr>
          <p:cNvSpPr/>
          <p:nvPr/>
        </p:nvSpPr>
        <p:spPr>
          <a:xfrm>
            <a:off x="4717735" y="2981542"/>
            <a:ext cx="1375327" cy="843566"/>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t>函数</a:t>
            </a:r>
            <a:r>
              <a:rPr lang="en-US" altLang="zh-CN" sz="2000" dirty="0"/>
              <a:t>c</a:t>
            </a:r>
            <a:endParaRPr lang="zh-CN" altLang="en-US" sz="2000" dirty="0"/>
          </a:p>
        </p:txBody>
      </p:sp>
      <p:sp>
        <p:nvSpPr>
          <p:cNvPr id="9" name="流程图: 过程 8">
            <a:extLst>
              <a:ext uri="{FF2B5EF4-FFF2-40B4-BE49-F238E27FC236}">
                <a16:creationId xmlns:a16="http://schemas.microsoft.com/office/drawing/2014/main" id="{85A7A91C-2BB1-49B8-9E61-45E37F72E54F}"/>
              </a:ext>
            </a:extLst>
          </p:cNvPr>
          <p:cNvSpPr/>
          <p:nvPr/>
        </p:nvSpPr>
        <p:spPr>
          <a:xfrm>
            <a:off x="2813808" y="2981542"/>
            <a:ext cx="1375327" cy="843566"/>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t>函数</a:t>
            </a:r>
            <a:r>
              <a:rPr lang="en-US" altLang="zh-CN" sz="2000" dirty="0"/>
              <a:t>b</a:t>
            </a:r>
            <a:endParaRPr lang="zh-CN" altLang="en-US" sz="2000" dirty="0"/>
          </a:p>
        </p:txBody>
      </p:sp>
      <p:cxnSp>
        <p:nvCxnSpPr>
          <p:cNvPr id="10" name="直接箭头连接符 9">
            <a:extLst>
              <a:ext uri="{FF2B5EF4-FFF2-40B4-BE49-F238E27FC236}">
                <a16:creationId xmlns:a16="http://schemas.microsoft.com/office/drawing/2014/main" id="{AFE56010-C053-4E74-B8E2-04ABDF706735}"/>
              </a:ext>
            </a:extLst>
          </p:cNvPr>
          <p:cNvCxnSpPr>
            <a:cxnSpLocks/>
          </p:cNvCxnSpPr>
          <p:nvPr/>
        </p:nvCxnSpPr>
        <p:spPr>
          <a:xfrm>
            <a:off x="1586241" y="3825109"/>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id="{513E1D67-0F6C-494E-AFB6-372BCC59B86A}"/>
              </a:ext>
            </a:extLst>
          </p:cNvPr>
          <p:cNvCxnSpPr>
            <a:cxnSpLocks/>
          </p:cNvCxnSpPr>
          <p:nvPr/>
        </p:nvCxnSpPr>
        <p:spPr>
          <a:xfrm>
            <a:off x="3489440" y="3825108"/>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0FC62E57-BB50-432A-B093-AB728EBBE302}"/>
              </a:ext>
            </a:extLst>
          </p:cNvPr>
          <p:cNvCxnSpPr>
            <a:cxnSpLocks/>
          </p:cNvCxnSpPr>
          <p:nvPr/>
        </p:nvCxnSpPr>
        <p:spPr>
          <a:xfrm>
            <a:off x="5393367" y="3825107"/>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9F55EA5C-9532-4160-A502-7DCF2DAD9F2D}"/>
              </a:ext>
            </a:extLst>
          </p:cNvPr>
          <p:cNvCxnSpPr>
            <a:cxnSpLocks/>
          </p:cNvCxnSpPr>
          <p:nvPr/>
        </p:nvCxnSpPr>
        <p:spPr>
          <a:xfrm>
            <a:off x="7297294" y="3825106"/>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椭圆 16">
            <a:extLst>
              <a:ext uri="{FF2B5EF4-FFF2-40B4-BE49-F238E27FC236}">
                <a16:creationId xmlns:a16="http://schemas.microsoft.com/office/drawing/2014/main" id="{B28BC2AB-154F-4F65-89FD-371E5DF4AB31}"/>
              </a:ext>
            </a:extLst>
          </p:cNvPr>
          <p:cNvSpPr/>
          <p:nvPr/>
        </p:nvSpPr>
        <p:spPr>
          <a:xfrm>
            <a:off x="3280876" y="1261791"/>
            <a:ext cx="2542293" cy="893295"/>
          </a:xfrm>
          <a:prstGeom prst="ellipse">
            <a:avLst/>
          </a:prstGeom>
          <a:ln>
            <a:noFill/>
          </a:ln>
        </p:spPr>
        <p:style>
          <a:lnRef idx="0">
            <a:scrgbClr r="0" g="0" b="0"/>
          </a:lnRef>
          <a:fillRef idx="1003">
            <a:schemeClr val="dk2"/>
          </a:fillRef>
          <a:effectRef idx="0">
            <a:scrgbClr r="0" g="0" b="0"/>
          </a:effectRef>
          <a:fontRef idx="minor">
            <a:schemeClr val="lt1"/>
          </a:fontRef>
        </p:style>
        <p:txBody>
          <a:bodyPr rtlCol="0" anchor="ctr"/>
          <a:lstStyle/>
          <a:p>
            <a:pPr algn="ctr"/>
            <a:r>
              <a:rPr lang="zh-CN" altLang="en-US" sz="2000" dirty="0">
                <a:latin typeface="+mn-ea"/>
              </a:rPr>
              <a:t>测试数据</a:t>
            </a:r>
            <a:r>
              <a:rPr lang="en-US" altLang="zh-CN" sz="2000" dirty="0">
                <a:latin typeface="+mn-ea"/>
              </a:rPr>
              <a:t>x</a:t>
            </a:r>
            <a:endParaRPr lang="zh-CN" altLang="en-US" sz="2000" dirty="0">
              <a:latin typeface="+mn-ea"/>
            </a:endParaRPr>
          </a:p>
        </p:txBody>
      </p:sp>
      <p:cxnSp>
        <p:nvCxnSpPr>
          <p:cNvPr id="18" name="直接箭头连接符 17">
            <a:extLst>
              <a:ext uri="{FF2B5EF4-FFF2-40B4-BE49-F238E27FC236}">
                <a16:creationId xmlns:a16="http://schemas.microsoft.com/office/drawing/2014/main" id="{3C6BD995-4682-4126-B3CC-4A4553ADE817}"/>
              </a:ext>
            </a:extLst>
          </p:cNvPr>
          <p:cNvCxnSpPr>
            <a:cxnSpLocks/>
          </p:cNvCxnSpPr>
          <p:nvPr/>
        </p:nvCxnSpPr>
        <p:spPr>
          <a:xfrm flipH="1">
            <a:off x="1586240" y="2144453"/>
            <a:ext cx="2369812" cy="748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978D6E57-2CCD-4D21-B883-BDDD9F69FE98}"/>
              </a:ext>
            </a:extLst>
          </p:cNvPr>
          <p:cNvCxnSpPr>
            <a:cxnSpLocks/>
          </p:cNvCxnSpPr>
          <p:nvPr/>
        </p:nvCxnSpPr>
        <p:spPr>
          <a:xfrm flipH="1">
            <a:off x="3489440" y="2165719"/>
            <a:ext cx="891540" cy="727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6263ED08-ABCF-4043-B6CC-6A11E0F86DBB}"/>
              </a:ext>
            </a:extLst>
          </p:cNvPr>
          <p:cNvCxnSpPr>
            <a:cxnSpLocks/>
          </p:cNvCxnSpPr>
          <p:nvPr/>
        </p:nvCxnSpPr>
        <p:spPr>
          <a:xfrm>
            <a:off x="4597820" y="2165719"/>
            <a:ext cx="795547" cy="727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2001200A-6902-4CE4-80EF-E447D00B1698}"/>
              </a:ext>
            </a:extLst>
          </p:cNvPr>
          <p:cNvCxnSpPr>
            <a:cxnSpLocks/>
          </p:cNvCxnSpPr>
          <p:nvPr/>
        </p:nvCxnSpPr>
        <p:spPr>
          <a:xfrm>
            <a:off x="5103682" y="2144453"/>
            <a:ext cx="2193612" cy="748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0C6207A9-BF92-4BC2-A06B-C6DBF63B40D1}"/>
              </a:ext>
            </a:extLst>
          </p:cNvPr>
          <p:cNvSpPr txBox="1"/>
          <p:nvPr/>
        </p:nvSpPr>
        <p:spPr>
          <a:xfrm>
            <a:off x="1361179" y="4358086"/>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1</a:t>
            </a:r>
            <a:endParaRPr lang="zh-CN" altLang="en-US" sz="2400" baseline="-25000" dirty="0">
              <a:latin typeface="+mn-ea"/>
            </a:endParaRPr>
          </a:p>
        </p:txBody>
      </p:sp>
      <p:sp>
        <p:nvSpPr>
          <p:cNvPr id="28" name="文本框 27">
            <a:extLst>
              <a:ext uri="{FF2B5EF4-FFF2-40B4-BE49-F238E27FC236}">
                <a16:creationId xmlns:a16="http://schemas.microsoft.com/office/drawing/2014/main" id="{0CF04EA8-4A66-4471-9F94-CFD432E61E9E}"/>
              </a:ext>
            </a:extLst>
          </p:cNvPr>
          <p:cNvSpPr txBox="1"/>
          <p:nvPr/>
        </p:nvSpPr>
        <p:spPr>
          <a:xfrm>
            <a:off x="3239478" y="4354157"/>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2</a:t>
            </a:r>
            <a:endParaRPr lang="zh-CN" altLang="en-US" sz="2400" baseline="-25000" dirty="0">
              <a:latin typeface="+mn-ea"/>
            </a:endParaRPr>
          </a:p>
        </p:txBody>
      </p:sp>
      <p:sp>
        <p:nvSpPr>
          <p:cNvPr id="29" name="文本框 28">
            <a:extLst>
              <a:ext uri="{FF2B5EF4-FFF2-40B4-BE49-F238E27FC236}">
                <a16:creationId xmlns:a16="http://schemas.microsoft.com/office/drawing/2014/main" id="{2046F04C-C89D-413E-812B-DC165B8E0D90}"/>
              </a:ext>
            </a:extLst>
          </p:cNvPr>
          <p:cNvSpPr txBox="1"/>
          <p:nvPr/>
        </p:nvSpPr>
        <p:spPr>
          <a:xfrm>
            <a:off x="5154707" y="4354157"/>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3</a:t>
            </a:r>
            <a:endParaRPr lang="zh-CN" altLang="en-US" sz="2400" baseline="-25000" dirty="0">
              <a:latin typeface="+mn-ea"/>
            </a:endParaRPr>
          </a:p>
        </p:txBody>
      </p:sp>
      <p:sp>
        <p:nvSpPr>
          <p:cNvPr id="30" name="文本框 29">
            <a:extLst>
              <a:ext uri="{FF2B5EF4-FFF2-40B4-BE49-F238E27FC236}">
                <a16:creationId xmlns:a16="http://schemas.microsoft.com/office/drawing/2014/main" id="{DE221463-82B0-4ED0-A09C-9DB9151C115F}"/>
              </a:ext>
            </a:extLst>
          </p:cNvPr>
          <p:cNvSpPr txBox="1"/>
          <p:nvPr/>
        </p:nvSpPr>
        <p:spPr>
          <a:xfrm>
            <a:off x="7144650" y="4354156"/>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3</a:t>
            </a:r>
            <a:endParaRPr lang="zh-CN" altLang="en-US" sz="2400" baseline="-25000" dirty="0">
              <a:latin typeface="+mn-ea"/>
            </a:endParaRPr>
          </a:p>
        </p:txBody>
      </p:sp>
      <p:cxnSp>
        <p:nvCxnSpPr>
          <p:cNvPr id="31" name="直接箭头连接符 30">
            <a:extLst>
              <a:ext uri="{FF2B5EF4-FFF2-40B4-BE49-F238E27FC236}">
                <a16:creationId xmlns:a16="http://schemas.microsoft.com/office/drawing/2014/main" id="{D485B2DE-8774-4592-8802-FD81B6207643}"/>
              </a:ext>
            </a:extLst>
          </p:cNvPr>
          <p:cNvCxnSpPr>
            <a:cxnSpLocks/>
          </p:cNvCxnSpPr>
          <p:nvPr/>
        </p:nvCxnSpPr>
        <p:spPr>
          <a:xfrm>
            <a:off x="1623172" y="4905485"/>
            <a:ext cx="2177224" cy="6116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a:extLst>
              <a:ext uri="{FF2B5EF4-FFF2-40B4-BE49-F238E27FC236}">
                <a16:creationId xmlns:a16="http://schemas.microsoft.com/office/drawing/2014/main" id="{4BCB7421-3B64-4845-B447-35A360271886}"/>
              </a:ext>
            </a:extLst>
          </p:cNvPr>
          <p:cNvSpPr txBox="1"/>
          <p:nvPr/>
        </p:nvSpPr>
        <p:spPr>
          <a:xfrm>
            <a:off x="3232813" y="5517175"/>
            <a:ext cx="3086101" cy="461665"/>
          </a:xfrm>
          <a:prstGeom prst="rect">
            <a:avLst/>
          </a:prstGeom>
          <a:noFill/>
        </p:spPr>
        <p:txBody>
          <a:bodyPr wrap="none" rtlCol="0">
            <a:spAutoFit/>
          </a:bodyPr>
          <a:lstStyle/>
          <a:p>
            <a:pPr algn="l"/>
            <a:r>
              <a:rPr lang="zh-CN" altLang="en-US" sz="2400" dirty="0">
                <a:latin typeface="+mn-ea"/>
              </a:rPr>
              <a:t>平均化处理</a:t>
            </a:r>
            <a:r>
              <a:rPr lang="en-US" altLang="zh-CN" sz="2400" dirty="0">
                <a:latin typeface="+mn-ea"/>
              </a:rPr>
              <a:t>/</a:t>
            </a:r>
            <a:r>
              <a:rPr lang="zh-CN" altLang="en-US" sz="2400" dirty="0">
                <a:latin typeface="+mn-ea"/>
              </a:rPr>
              <a:t>投票原则</a:t>
            </a:r>
          </a:p>
        </p:txBody>
      </p:sp>
      <p:cxnSp>
        <p:nvCxnSpPr>
          <p:cNvPr id="34" name="直接箭头连接符 33">
            <a:extLst>
              <a:ext uri="{FF2B5EF4-FFF2-40B4-BE49-F238E27FC236}">
                <a16:creationId xmlns:a16="http://schemas.microsoft.com/office/drawing/2014/main" id="{2A2448B0-54E1-4027-8DC8-02780AD6E5F1}"/>
              </a:ext>
            </a:extLst>
          </p:cNvPr>
          <p:cNvCxnSpPr>
            <a:cxnSpLocks/>
          </p:cNvCxnSpPr>
          <p:nvPr/>
        </p:nvCxnSpPr>
        <p:spPr>
          <a:xfrm>
            <a:off x="3489440" y="4860653"/>
            <a:ext cx="891540" cy="6565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35C7F8B8-5930-4793-AF35-F8AF98DF2B09}"/>
              </a:ext>
            </a:extLst>
          </p:cNvPr>
          <p:cNvCxnSpPr>
            <a:cxnSpLocks/>
            <a:endCxn id="33" idx="0"/>
          </p:cNvCxnSpPr>
          <p:nvPr/>
        </p:nvCxnSpPr>
        <p:spPr>
          <a:xfrm flipH="1">
            <a:off x="4775864" y="4824946"/>
            <a:ext cx="556102" cy="6922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690C5F37-A322-4020-90B5-DFD868E97D00}"/>
              </a:ext>
            </a:extLst>
          </p:cNvPr>
          <p:cNvCxnSpPr>
            <a:cxnSpLocks/>
          </p:cNvCxnSpPr>
          <p:nvPr/>
        </p:nvCxnSpPr>
        <p:spPr>
          <a:xfrm flipH="1">
            <a:off x="5506453" y="4856972"/>
            <a:ext cx="1727869" cy="660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占位符 1">
            <a:extLst>
              <a:ext uri="{FF2B5EF4-FFF2-40B4-BE49-F238E27FC236}">
                <a16:creationId xmlns:a16="http://schemas.microsoft.com/office/drawing/2014/main" id="{0D6EDF79-274F-3DB1-2767-08F7CD1B5B22}"/>
              </a:ext>
            </a:extLst>
          </p:cNvPr>
          <p:cNvSpPr>
            <a:spLocks noGrp="1"/>
          </p:cNvSpPr>
          <p:nvPr>
            <p:ph type="body" sz="quarter" idx="12"/>
          </p:nvPr>
        </p:nvSpPr>
        <p:spPr>
          <a:xfrm>
            <a:off x="566962" y="265803"/>
            <a:ext cx="4836888" cy="426497"/>
          </a:xfrm>
        </p:spPr>
        <p:txBody>
          <a:bodyPr/>
          <a:lstStyle/>
          <a:p>
            <a:pPr marL="0" indent="0">
              <a:buNone/>
            </a:pPr>
            <a:r>
              <a:rPr lang="en-US" altLang="zh-CN" sz="3200" dirty="0"/>
              <a:t>Bagging</a:t>
            </a:r>
            <a:endParaRPr lang="zh-CN" altLang="en-US" sz="3200" dirty="0"/>
          </a:p>
        </p:txBody>
      </p:sp>
      <p:sp>
        <p:nvSpPr>
          <p:cNvPr id="3" name="灯片编号占位符 2">
            <a:extLst>
              <a:ext uri="{FF2B5EF4-FFF2-40B4-BE49-F238E27FC236}">
                <a16:creationId xmlns:a16="http://schemas.microsoft.com/office/drawing/2014/main" id="{90B80D8B-1969-405F-AC24-C2164C24A735}"/>
              </a:ext>
            </a:extLst>
          </p:cNvPr>
          <p:cNvSpPr>
            <a:spLocks noGrp="1"/>
          </p:cNvSpPr>
          <p:nvPr>
            <p:ph type="sldNum" sz="quarter" idx="14"/>
          </p:nvPr>
        </p:nvSpPr>
        <p:spPr/>
        <p:txBody>
          <a:bodyPr/>
          <a:lstStyle/>
          <a:p>
            <a:fld id="{AF69888C-E133-43D9-A638-B5C95925B91C}" type="slidenum">
              <a:rPr lang="zh-CN" altLang="en-US" smtClean="0"/>
              <a:t>17</a:t>
            </a:fld>
            <a:endParaRPr lang="zh-CN" altLang="en-US" dirty="0"/>
          </a:p>
        </p:txBody>
      </p:sp>
    </p:spTree>
    <p:extLst>
      <p:ext uri="{BB962C8B-B14F-4D97-AF65-F5344CB8AC3E}">
        <p14:creationId xmlns:p14="http://schemas.microsoft.com/office/powerpoint/2010/main" val="390340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par>
                                <p:cTn id="44" presetID="22" presetClass="entr" presetSubtype="1"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par>
                                <p:cTn id="47" presetID="22" presetClass="entr" presetSubtype="1"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500"/>
                                        <p:tgtEl>
                                          <p:spTgt spid="31"/>
                                        </p:tgtEl>
                                      </p:cBhvr>
                                    </p:animEffect>
                                  </p:childTnLst>
                                </p:cTn>
                              </p:par>
                              <p:par>
                                <p:cTn id="69" presetID="22" presetClass="entr" presetSubtype="1"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par>
                                <p:cTn id="72" presetID="22" presetClass="entr" presetSubtype="1"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up)">
                                      <p:cBhvr>
                                        <p:cTn id="74" dur="500"/>
                                        <p:tgtEl>
                                          <p:spTgt spid="36"/>
                                        </p:tgtEl>
                                      </p:cBhvr>
                                    </p:animEffect>
                                  </p:childTnLst>
                                </p:cTn>
                              </p:par>
                              <p:par>
                                <p:cTn id="75" presetID="22" presetClass="entr" presetSubtype="1"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up)">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P spid="8" grpId="0" animBg="1"/>
      <p:bldP spid="9" grpId="0" animBg="1"/>
      <p:bldP spid="17" grpId="0" animBg="1"/>
      <p:bldP spid="23" grpId="0"/>
      <p:bldP spid="28" grpId="0"/>
      <p:bldP spid="29" grpId="0"/>
      <p:bldP spid="30"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1B062-1125-CB44-BBDE-E5B23B85A91F}"/>
              </a:ext>
            </a:extLst>
          </p:cNvPr>
          <p:cNvSpPr txBox="1"/>
          <p:nvPr/>
        </p:nvSpPr>
        <p:spPr>
          <a:xfrm>
            <a:off x="566962" y="1001972"/>
            <a:ext cx="10858500" cy="830997"/>
          </a:xfrm>
          <a:prstGeom prst="rect">
            <a:avLst/>
          </a:prstGeom>
          <a:noFill/>
        </p:spPr>
        <p:txBody>
          <a:bodyPr wrap="square" rtlCol="0">
            <a:spAutoFit/>
          </a:bodyPr>
          <a:lstStyle/>
          <a:p>
            <a:pPr marL="342900" indent="-342900">
              <a:buFont typeface="Wingdings" pitchFamily="2" charset="2"/>
              <a:buChar char="Ø"/>
            </a:pPr>
            <a:r>
              <a:rPr lang="en-GB" altLang="zh-CN" sz="2400" dirty="0"/>
              <a:t>Bagging</a:t>
            </a:r>
            <a:r>
              <a:rPr lang="zh-CN" altLang="en-US" sz="2400" dirty="0"/>
              <a:t>这一名称来源于</a:t>
            </a:r>
            <a:r>
              <a:rPr lang="en-GB" altLang="zh-CN" sz="2400" dirty="0"/>
              <a:t>Bootstrap </a:t>
            </a:r>
            <a:r>
              <a:rPr lang="en-GB" altLang="zh-CN" sz="2400" dirty="0" err="1"/>
              <a:t>AGGregatING</a:t>
            </a:r>
            <a:r>
              <a:rPr lang="en-GB" altLang="zh-CN" sz="2400" dirty="0"/>
              <a:t>[</a:t>
            </a:r>
            <a:r>
              <a:rPr lang="en-GB" altLang="zh-CN" sz="2400" dirty="0" err="1"/>
              <a:t>Breiman</a:t>
            </a:r>
            <a:r>
              <a:rPr lang="en-GB" altLang="zh-CN" sz="2400" dirty="0"/>
              <a:t>, 1996]</a:t>
            </a:r>
            <a:r>
              <a:rPr lang="zh-CN" altLang="en-US" sz="2400" dirty="0"/>
              <a:t>的缩写</a:t>
            </a:r>
            <a:r>
              <a:rPr lang="en-US" altLang="zh-CN" sz="2400" dirty="0"/>
              <a:t>,</a:t>
            </a:r>
            <a:r>
              <a:rPr lang="zh-CN" altLang="en-US" sz="2400" dirty="0"/>
              <a:t>是一种自助聚合的方法 </a:t>
            </a:r>
          </a:p>
        </p:txBody>
      </p:sp>
      <p:sp>
        <p:nvSpPr>
          <p:cNvPr id="2" name="TextBox 1">
            <a:extLst>
              <a:ext uri="{FF2B5EF4-FFF2-40B4-BE49-F238E27FC236}">
                <a16:creationId xmlns:a16="http://schemas.microsoft.com/office/drawing/2014/main" id="{813C0999-69E9-6C4A-8E99-ECAEEF5934E7}"/>
              </a:ext>
            </a:extLst>
          </p:cNvPr>
          <p:cNvSpPr txBox="1"/>
          <p:nvPr/>
        </p:nvSpPr>
        <p:spPr>
          <a:xfrm>
            <a:off x="839678" y="1938367"/>
            <a:ext cx="10858500" cy="1200329"/>
          </a:xfrm>
          <a:prstGeom prst="rect">
            <a:avLst/>
          </a:prstGeom>
          <a:noFill/>
        </p:spPr>
        <p:txBody>
          <a:bodyPr wrap="square" rtlCol="0">
            <a:spAutoFit/>
          </a:bodyPr>
          <a:lstStyle/>
          <a:p>
            <a:r>
              <a:rPr lang="en-US" sz="2400" dirty="0"/>
              <a:t>Bagging</a:t>
            </a:r>
            <a:r>
              <a:rPr lang="zh-CN" altLang="en-US" sz="2400" dirty="0"/>
              <a:t>采用</a:t>
            </a:r>
            <a:r>
              <a:rPr lang="zh-CN" altLang="en-US" sz="2400" b="1" dirty="0">
                <a:solidFill>
                  <a:srgbClr val="FF0000"/>
                </a:solidFill>
              </a:rPr>
              <a:t>自助采样</a:t>
            </a:r>
            <a:r>
              <a:rPr lang="zh-CN" altLang="en-US" sz="2400" dirty="0"/>
              <a:t>生成不同的基分类器。</a:t>
            </a:r>
            <a:endParaRPr lang="en-US" altLang="zh-CN" sz="2400" dirty="0"/>
          </a:p>
          <a:p>
            <a:endParaRPr lang="en-US" altLang="zh-CN" sz="2000" dirty="0"/>
          </a:p>
          <a:p>
            <a:r>
              <a:rPr lang="zh-CN" altLang="en-US" sz="2800" i="1" dirty="0">
                <a:solidFill>
                  <a:schemeClr val="accent1">
                    <a:lumMod val="60000"/>
                    <a:lumOff val="40000"/>
                  </a:schemeClr>
                </a:solidFill>
              </a:rPr>
              <a:t>生成不同的训练样本的同时又可以服从类似的分布</a:t>
            </a:r>
            <a:endParaRPr lang="en-CN" sz="2800" i="1" dirty="0">
              <a:solidFill>
                <a:schemeClr val="accent1">
                  <a:lumMod val="60000"/>
                  <a:lumOff val="40000"/>
                </a:schemeClr>
              </a:solidFill>
              <a:latin typeface="+mn-ea"/>
            </a:endParaRPr>
          </a:p>
        </p:txBody>
      </p:sp>
      <p:pic>
        <p:nvPicPr>
          <p:cNvPr id="7" name="Picture 6">
            <a:extLst>
              <a:ext uri="{FF2B5EF4-FFF2-40B4-BE49-F238E27FC236}">
                <a16:creationId xmlns:a16="http://schemas.microsoft.com/office/drawing/2014/main" id="{3BFDED0E-0186-DC4C-8D93-1D3487BAB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648" y="3138696"/>
            <a:ext cx="9681128" cy="3097754"/>
          </a:xfrm>
          <a:prstGeom prst="rect">
            <a:avLst/>
          </a:prstGeom>
        </p:spPr>
      </p:pic>
      <p:sp>
        <p:nvSpPr>
          <p:cNvPr id="9" name="文本占位符 1">
            <a:extLst>
              <a:ext uri="{FF2B5EF4-FFF2-40B4-BE49-F238E27FC236}">
                <a16:creationId xmlns:a16="http://schemas.microsoft.com/office/drawing/2014/main" id="{CD0A9AA4-ABD0-E127-E707-4A095ACA03FB}"/>
              </a:ext>
            </a:extLst>
          </p:cNvPr>
          <p:cNvSpPr>
            <a:spLocks noGrp="1"/>
          </p:cNvSpPr>
          <p:nvPr>
            <p:ph type="body" sz="quarter" idx="12"/>
          </p:nvPr>
        </p:nvSpPr>
        <p:spPr>
          <a:xfrm>
            <a:off x="566962" y="265803"/>
            <a:ext cx="4836888" cy="426497"/>
          </a:xfrm>
        </p:spPr>
        <p:txBody>
          <a:bodyPr/>
          <a:lstStyle/>
          <a:p>
            <a:pPr marL="0" indent="0">
              <a:buNone/>
            </a:pPr>
            <a:r>
              <a:rPr lang="en-US" altLang="zh-CN" sz="3200" dirty="0"/>
              <a:t>Bagging</a:t>
            </a:r>
            <a:endParaRPr lang="zh-CN" altLang="en-US" sz="3200" dirty="0"/>
          </a:p>
        </p:txBody>
      </p:sp>
      <p:sp>
        <p:nvSpPr>
          <p:cNvPr id="4" name="灯片编号占位符 3">
            <a:extLst>
              <a:ext uri="{FF2B5EF4-FFF2-40B4-BE49-F238E27FC236}">
                <a16:creationId xmlns:a16="http://schemas.microsoft.com/office/drawing/2014/main" id="{7D980CAC-E8DD-4208-92D2-DC8FFAD3B643}"/>
              </a:ext>
            </a:extLst>
          </p:cNvPr>
          <p:cNvSpPr>
            <a:spLocks noGrp="1"/>
          </p:cNvSpPr>
          <p:nvPr>
            <p:ph type="sldNum" sz="quarter" idx="14"/>
          </p:nvPr>
        </p:nvSpPr>
        <p:spPr/>
        <p:txBody>
          <a:bodyPr/>
          <a:lstStyle/>
          <a:p>
            <a:fld id="{AF69888C-E133-43D9-A638-B5C95925B91C}" type="slidenum">
              <a:rPr lang="zh-CN" altLang="en-US" smtClean="0"/>
              <a:t>18</a:t>
            </a:fld>
            <a:endParaRPr lang="zh-CN" altLang="en-US" dirty="0"/>
          </a:p>
        </p:txBody>
      </p:sp>
    </p:spTree>
    <p:extLst>
      <p:ext uri="{BB962C8B-B14F-4D97-AF65-F5344CB8AC3E}">
        <p14:creationId xmlns:p14="http://schemas.microsoft.com/office/powerpoint/2010/main" val="3671499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sz="3200" dirty="0"/>
              <a:t>包外样本（</a:t>
            </a:r>
            <a:r>
              <a:rPr lang="en-US" altLang="en-US" sz="3200" dirty="0"/>
              <a:t>Out-of-bag sample</a:t>
            </a:r>
            <a:r>
              <a:rPr lang="zh-CN" altLang="en-US" sz="3200" dirty="0"/>
              <a:t>）</a:t>
            </a:r>
            <a:r>
              <a:rPr lang="en-CN" sz="3200" dirty="0"/>
              <a:t> </a:t>
            </a:r>
            <a:endParaRPr lang="zh-CN" altLang="en-US" sz="32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DC6080-267D-844A-985B-A0D701B06372}"/>
                  </a:ext>
                </a:extLst>
              </p:cNvPr>
              <p:cNvSpPr txBox="1"/>
              <p:nvPr/>
            </p:nvSpPr>
            <p:spPr>
              <a:xfrm>
                <a:off x="546695" y="1334162"/>
                <a:ext cx="10858500" cy="1354538"/>
              </a:xfrm>
              <a:prstGeom prst="rect">
                <a:avLst/>
              </a:prstGeom>
              <a:noFill/>
            </p:spPr>
            <p:txBody>
              <a:bodyPr wrap="square" rtlCol="0">
                <a:spAutoFit/>
              </a:bodyPr>
              <a:lstStyle/>
              <a:p>
                <a:pPr marL="342900" indent="-342900">
                  <a:buFont typeface="Wingdings" pitchFamily="2" charset="2"/>
                  <a:buChar char="Ø"/>
                </a:pPr>
                <a:r>
                  <a:rPr lang="en-US" sz="2400" dirty="0"/>
                  <a:t>Bootstrap</a:t>
                </a:r>
                <a:r>
                  <a:rPr lang="zh-CN" altLang="en-US" sz="2400" dirty="0"/>
                  <a:t>赋予了</a:t>
                </a:r>
                <a:r>
                  <a:rPr lang="en-US" sz="2400" dirty="0"/>
                  <a:t>Bagging</a:t>
                </a:r>
                <a:r>
                  <a:rPr lang="zh-CN" altLang="en-US" sz="2400" dirty="0"/>
                  <a:t>一个额外的优势。给定</a:t>
                </a:r>
                <a:r>
                  <a:rPr lang="en-US" sz="2400" dirty="0"/>
                  <a:t>m</a:t>
                </a:r>
                <a:r>
                  <a:rPr lang="zh-CN" altLang="en-US" sz="2400" dirty="0"/>
                  <a:t>个训练样本，第</a:t>
                </a:r>
                <a:r>
                  <a:rPr lang="en-US" sz="2400" i="1" dirty="0" err="1"/>
                  <a:t>i</a:t>
                </a:r>
                <a:r>
                  <a:rPr lang="zh-CN" altLang="en-US" sz="2400" dirty="0"/>
                  <a:t>个样本每次被选中的概率为</a:t>
                </a:r>
                <a14:m>
                  <m:oMath xmlns:m="http://schemas.openxmlformats.org/officeDocument/2006/math">
                    <m:f>
                      <m:fPr>
                        <m:ctrlPr>
                          <a:rPr lang="en-C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oMath>
                </a14:m>
                <a:r>
                  <a:rPr lang="zh-CN" altLang="en-US" sz="2400" dirty="0"/>
                  <a:t>，选了</a:t>
                </a:r>
                <a:r>
                  <a:rPr lang="en-US" sz="2400" dirty="0"/>
                  <a:t>m</a:t>
                </a:r>
                <a:r>
                  <a:rPr lang="zh-CN" altLang="en-US" sz="2400" dirty="0"/>
                  <a:t>次，当</a:t>
                </a:r>
                <a:r>
                  <a:rPr lang="en-US" sz="2400" dirty="0"/>
                  <a:t>m</a:t>
                </a:r>
                <a:r>
                  <a:rPr lang="zh-CN" altLang="en-US" sz="2400" dirty="0"/>
                  <a:t>趋近于无穷的时候，没有被选中的概率为：</a:t>
                </a:r>
                <a:endParaRPr lang="en-CN" sz="2400" dirty="0">
                  <a:latin typeface="+mn-ea"/>
                </a:endParaRPr>
              </a:p>
            </p:txBody>
          </p:sp>
        </mc:Choice>
        <mc:Fallback xmlns="">
          <p:sp>
            <p:nvSpPr>
              <p:cNvPr id="2" name="TextBox 1">
                <a:extLst>
                  <a:ext uri="{FF2B5EF4-FFF2-40B4-BE49-F238E27FC236}">
                    <a16:creationId xmlns:a16="http://schemas.microsoft.com/office/drawing/2014/main" id="{A6DC6080-267D-844A-985B-A0D701B06372}"/>
                  </a:ext>
                </a:extLst>
              </p:cNvPr>
              <p:cNvSpPr txBox="1">
                <a:spLocks noRot="1" noChangeAspect="1" noMove="1" noResize="1" noEditPoints="1" noAdjustHandles="1" noChangeArrowheads="1" noChangeShapeType="1" noTextEdit="1"/>
              </p:cNvSpPr>
              <p:nvPr/>
            </p:nvSpPr>
            <p:spPr>
              <a:xfrm>
                <a:off x="546695" y="1334162"/>
                <a:ext cx="10858500" cy="1354538"/>
              </a:xfrm>
              <a:prstGeom prst="rect">
                <a:avLst/>
              </a:prstGeom>
              <a:blipFill>
                <a:blip r:embed="rId3"/>
                <a:stretch>
                  <a:fillRect l="-786" t="-3604" b="-9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5476A2-15C8-9A4B-827F-A02DF3A4A1A0}"/>
                  </a:ext>
                </a:extLst>
              </p:cNvPr>
              <p:cNvSpPr txBox="1"/>
              <p:nvPr/>
            </p:nvSpPr>
            <p:spPr>
              <a:xfrm>
                <a:off x="4145972" y="2878978"/>
                <a:ext cx="3165610" cy="813364"/>
              </a:xfrm>
              <a:prstGeom prst="rect">
                <a:avLst/>
              </a:prstGeom>
              <a:noFill/>
            </p:spPr>
            <p:txBody>
              <a:bodyPr wrap="none" rtlCol="0">
                <a:spAutoFit/>
              </a:bodyPr>
              <a:lstStyle/>
              <a:p>
                <a14:m>
                  <m:oMath xmlns:m="http://schemas.openxmlformats.org/officeDocument/2006/math">
                    <m:func>
                      <m:funcPr>
                        <m:ctrlPr>
                          <a:rPr lang="en-CN" sz="2800" i="1">
                            <a:latin typeface="Cambria Math" panose="02040503050406030204" pitchFamily="18" charset="0"/>
                          </a:rPr>
                        </m:ctrlPr>
                      </m:funcPr>
                      <m:fName>
                        <m:limLow>
                          <m:limLowPr>
                            <m:ctrlPr>
                              <a:rPr lang="en-CN" sz="2800" i="1">
                                <a:latin typeface="Cambria Math" panose="02040503050406030204" pitchFamily="18" charset="0"/>
                              </a:rPr>
                            </m:ctrlPr>
                          </m:limLowPr>
                          <m:e>
                            <m:r>
                              <m:rPr>
                                <m:sty m:val="p"/>
                              </m:rPr>
                              <a:rPr lang="en-US" sz="2800">
                                <a:latin typeface="Cambria Math" panose="02040503050406030204" pitchFamily="18" charset="0"/>
                              </a:rPr>
                              <m:t>lim</m:t>
                            </m:r>
                          </m:e>
                          <m:lim>
                            <m:r>
                              <a:rPr lang="en-US" sz="2800" i="1">
                                <a:latin typeface="Cambria Math" panose="02040503050406030204" pitchFamily="18" charset="0"/>
                              </a:rPr>
                              <m:t>𝑚</m:t>
                            </m:r>
                            <m:r>
                              <a:rPr lang="en-US" sz="2800" i="1">
                                <a:latin typeface="Cambria Math" panose="02040503050406030204" pitchFamily="18" charset="0"/>
                              </a:rPr>
                              <m:t>→∞</m:t>
                            </m:r>
                          </m:lim>
                        </m:limLow>
                      </m:fName>
                      <m:e>
                        <m:sSup>
                          <m:sSupPr>
                            <m:ctrlPr>
                              <a:rPr lang="en-CN" sz="2800" i="1">
                                <a:latin typeface="Cambria Math" panose="02040503050406030204" pitchFamily="18" charset="0"/>
                              </a:rPr>
                            </m:ctrlPr>
                          </m:sSupPr>
                          <m:e>
                            <m:d>
                              <m:dPr>
                                <m:ctrlPr>
                                  <a:rPr lang="en-CN" sz="2800" i="1">
                                    <a:latin typeface="Cambria Math" panose="02040503050406030204" pitchFamily="18" charset="0"/>
                                  </a:rPr>
                                </m:ctrlPr>
                              </m:dPr>
                              <m:e>
                                <m:r>
                                  <a:rPr lang="en-US" sz="2800" i="1">
                                    <a:latin typeface="Cambria Math" panose="02040503050406030204" pitchFamily="18" charset="0"/>
                                  </a:rPr>
                                  <m:t>1−</m:t>
                                </m:r>
                                <m:f>
                                  <m:fPr>
                                    <m:ctrlPr>
                                      <a:rPr lang="en-C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e>
                            </m:d>
                          </m:e>
                          <m:sup>
                            <m:r>
                              <a:rPr lang="en-US" sz="2800" i="1">
                                <a:latin typeface="Cambria Math" panose="02040503050406030204" pitchFamily="18" charset="0"/>
                              </a:rPr>
                              <m:t>𝑚</m:t>
                            </m:r>
                          </m:sup>
                        </m:sSup>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𝑒</m:t>
                            </m:r>
                          </m:den>
                        </m:f>
                      </m:e>
                    </m:func>
                  </m:oMath>
                </a14:m>
                <a:r>
                  <a:rPr lang="en-CN" sz="2800" dirty="0">
                    <a:effectLst/>
                  </a:rPr>
                  <a:t> </a:t>
                </a:r>
                <a:endParaRPr lang="en-CN" sz="2800" dirty="0">
                  <a:latin typeface="+mn-ea"/>
                </a:endParaRPr>
              </a:p>
            </p:txBody>
          </p:sp>
        </mc:Choice>
        <mc:Fallback xmlns="">
          <p:sp>
            <p:nvSpPr>
              <p:cNvPr id="3" name="TextBox 2">
                <a:extLst>
                  <a:ext uri="{FF2B5EF4-FFF2-40B4-BE49-F238E27FC236}">
                    <a16:creationId xmlns:a16="http://schemas.microsoft.com/office/drawing/2014/main" id="{355476A2-15C8-9A4B-827F-A02DF3A4A1A0}"/>
                  </a:ext>
                </a:extLst>
              </p:cNvPr>
              <p:cNvSpPr txBox="1">
                <a:spLocks noRot="1" noChangeAspect="1" noMove="1" noResize="1" noEditPoints="1" noAdjustHandles="1" noChangeArrowheads="1" noChangeShapeType="1" noTextEdit="1"/>
              </p:cNvSpPr>
              <p:nvPr/>
            </p:nvSpPr>
            <p:spPr>
              <a:xfrm>
                <a:off x="4145972" y="2878978"/>
                <a:ext cx="3165610" cy="813364"/>
              </a:xfrm>
              <a:prstGeom prst="rect">
                <a:avLst/>
              </a:prstGeom>
              <a:blipFill>
                <a:blip r:embed="rId4"/>
                <a:stretch>
                  <a:fillRect/>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F8FE4153-A813-3445-800B-A1AF7F14C8DF}"/>
              </a:ext>
            </a:extLst>
          </p:cNvPr>
          <p:cNvSpPr txBox="1"/>
          <p:nvPr/>
        </p:nvSpPr>
        <p:spPr>
          <a:xfrm>
            <a:off x="834189" y="4072457"/>
            <a:ext cx="11357811" cy="461665"/>
          </a:xfrm>
          <a:prstGeom prst="rect">
            <a:avLst/>
          </a:prstGeom>
          <a:noFill/>
        </p:spPr>
        <p:txBody>
          <a:bodyPr wrap="square" rtlCol="0">
            <a:spAutoFit/>
          </a:bodyPr>
          <a:lstStyle/>
          <a:p>
            <a:r>
              <a:rPr lang="zh-CN" altLang="en-US" sz="2400" dirty="0"/>
              <a:t>对于任意一个基分类器，训练时的原始训练数据中由大约</a:t>
            </a:r>
            <a:r>
              <a:rPr lang="en-US" sz="2400" dirty="0">
                <a:solidFill>
                  <a:srgbClr val="FF0000"/>
                </a:solidFill>
              </a:rPr>
              <a:t>36.8%</a:t>
            </a:r>
            <a:r>
              <a:rPr lang="zh-CN" altLang="en-US" sz="2400" dirty="0"/>
              <a:t>的样本未被使用</a:t>
            </a:r>
            <a:r>
              <a:rPr lang="en-CN" sz="2400" dirty="0"/>
              <a:t> </a:t>
            </a:r>
            <a:endParaRPr lang="en-CN" sz="2400" dirty="0">
              <a:latin typeface="+mn-ea"/>
            </a:endParaRPr>
          </a:p>
        </p:txBody>
      </p:sp>
      <p:sp>
        <p:nvSpPr>
          <p:cNvPr id="6" name="TextBox 1">
            <a:extLst>
              <a:ext uri="{FF2B5EF4-FFF2-40B4-BE49-F238E27FC236}">
                <a16:creationId xmlns:a16="http://schemas.microsoft.com/office/drawing/2014/main" id="{A6DC6080-267D-844A-985B-A0D701B06372}"/>
              </a:ext>
            </a:extLst>
          </p:cNvPr>
          <p:cNvSpPr txBox="1"/>
          <p:nvPr/>
        </p:nvSpPr>
        <p:spPr>
          <a:xfrm>
            <a:off x="566962" y="4914238"/>
            <a:ext cx="10858500" cy="461665"/>
          </a:xfrm>
          <a:prstGeom prst="rect">
            <a:avLst/>
          </a:prstGeom>
          <a:noFill/>
        </p:spPr>
        <p:txBody>
          <a:bodyPr wrap="square" rtlCol="0">
            <a:spAutoFit/>
          </a:bodyPr>
          <a:lstStyle/>
          <a:p>
            <a:pPr marL="342900" indent="-342900">
              <a:buFont typeface="Wingdings" pitchFamily="2" charset="2"/>
              <a:buChar char="Ø"/>
            </a:pPr>
            <a:r>
              <a:rPr lang="zh-CN" altLang="en-US" sz="2400" dirty="0"/>
              <a:t>未被选中的样本（即包外样本）可用于验证基分类器的性能。</a:t>
            </a:r>
            <a:endParaRPr lang="en-CN" sz="2400" dirty="0">
              <a:latin typeface="+mn-ea"/>
            </a:endParaRPr>
          </a:p>
        </p:txBody>
      </p:sp>
      <p:sp>
        <p:nvSpPr>
          <p:cNvPr id="7" name="灯片编号占位符 6">
            <a:extLst>
              <a:ext uri="{FF2B5EF4-FFF2-40B4-BE49-F238E27FC236}">
                <a16:creationId xmlns:a16="http://schemas.microsoft.com/office/drawing/2014/main" id="{8A8E3113-6AD0-4F93-8CC5-BB6EC802970F}"/>
              </a:ext>
            </a:extLst>
          </p:cNvPr>
          <p:cNvSpPr>
            <a:spLocks noGrp="1"/>
          </p:cNvSpPr>
          <p:nvPr>
            <p:ph type="sldNum" sz="quarter" idx="14"/>
          </p:nvPr>
        </p:nvSpPr>
        <p:spPr/>
        <p:txBody>
          <a:bodyPr/>
          <a:lstStyle/>
          <a:p>
            <a:fld id="{AF69888C-E133-43D9-A638-B5C95925B91C}" type="slidenum">
              <a:rPr lang="zh-CN" altLang="en-US" smtClean="0"/>
              <a:t>19</a:t>
            </a:fld>
            <a:endParaRPr lang="zh-CN" altLang="en-US" dirty="0"/>
          </a:p>
        </p:txBody>
      </p:sp>
    </p:spTree>
    <p:extLst>
      <p:ext uri="{BB962C8B-B14F-4D97-AF65-F5344CB8AC3E}">
        <p14:creationId xmlns:p14="http://schemas.microsoft.com/office/powerpoint/2010/main" val="248739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555834" y="1412676"/>
            <a:ext cx="2669899"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集成学习是什么</a:t>
            </a:r>
          </a:p>
        </p:txBody>
      </p:sp>
      <p:sp>
        <p:nvSpPr>
          <p:cNvPr id="10" name="TextBox 9"/>
          <p:cNvSpPr txBox="1"/>
          <p:nvPr/>
        </p:nvSpPr>
        <p:spPr bwMode="auto">
          <a:xfrm>
            <a:off x="5936688" y="3717443"/>
            <a:ext cx="6058647"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Bagging</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(Bootstrap</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aggregating)</a:t>
            </a:r>
            <a:endPar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bwMode="auto">
          <a:xfrm>
            <a:off x="5374006" y="2694404"/>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集成学习的发展史</a:t>
            </a:r>
          </a:p>
        </p:txBody>
      </p:sp>
      <p:sp>
        <p:nvSpPr>
          <p:cNvPr id="14" name="TextBox 13"/>
          <p:cNvSpPr txBox="1"/>
          <p:nvPr/>
        </p:nvSpPr>
        <p:spPr bwMode="auto">
          <a:xfrm>
            <a:off x="6636867" y="5018497"/>
            <a:ext cx="1911679"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Boosting</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416398" y="2473265"/>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129806" y="362102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5681395" y="4802763"/>
            <a:ext cx="955472"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04</a:t>
            </a:r>
            <a:endParaRPr lang="zh-CN" altLang="en-US" sz="5299">
              <a:solidFill>
                <a:schemeClr val="accent1"/>
              </a:solidFill>
              <a:latin typeface="Impact" pitchFamily="34" charset="0"/>
            </a:endParaRPr>
          </a:p>
        </p:txBody>
      </p:sp>
      <p:sp>
        <p:nvSpPr>
          <p:cNvPr id="15" name="TextBox 14">
            <a:extLst>
              <a:ext uri="{FF2B5EF4-FFF2-40B4-BE49-F238E27FC236}">
                <a16:creationId xmlns:a16="http://schemas.microsoft.com/office/drawing/2014/main" id="{D7590333-A1F7-8A41-BF6E-09D453789AF1}"/>
              </a:ext>
            </a:extLst>
          </p:cNvPr>
          <p:cNvSpPr txBox="1"/>
          <p:nvPr/>
        </p:nvSpPr>
        <p:spPr bwMode="auto">
          <a:xfrm>
            <a:off x="501919" y="373301"/>
            <a:ext cx="6401690" cy="738631"/>
          </a:xfrm>
          <a:prstGeom prst="rect">
            <a:avLst/>
          </a:prstGeom>
          <a:noFill/>
        </p:spPr>
        <p:txBody>
          <a:bodyPr wrap="none" lIns="121889" tIns="60944" rIns="121889" bIns="60944">
            <a:spAutoFit/>
          </a:bodyPr>
          <a:lstStyle/>
          <a:p>
            <a:pPr>
              <a:defRPr/>
            </a:pP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第四章</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：决策树与</a:t>
            </a:r>
            <a:r>
              <a:rPr lang="zh-CN" altLang="en-US" sz="4000" b="1" kern="0" dirty="0">
                <a:solidFill>
                  <a:srgbClr val="FF0000"/>
                </a:solidFill>
                <a:latin typeface="微软雅黑" panose="020B0503020204020204" pitchFamily="34" charset="-122"/>
                <a:ea typeface="微软雅黑" panose="020B0503020204020204" pitchFamily="34" charset="-122"/>
              </a:rPr>
              <a:t>集成学习</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1000"/>
                            </p:stCondLst>
                            <p:childTnLst>
                              <p:par>
                                <p:cTn id="20" presetID="49" presetClass="entr" presetSubtype="0" decel="100000" fill="hold" grpId="0" nodeType="afterEffec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 calcmode="lin" valueType="num">
                                      <p:cBhvr>
                                        <p:cTn id="24" dur="500" fill="hold"/>
                                        <p:tgtEl>
                                          <p:spTgt spid="16"/>
                                        </p:tgtEl>
                                        <p:attrNameLst>
                                          <p:attrName>style.rotation</p:attrName>
                                        </p:attrNameLst>
                                      </p:cBhvr>
                                      <p:tavLst>
                                        <p:tav tm="0">
                                          <p:val>
                                            <p:fltVal val="360"/>
                                          </p:val>
                                        </p:tav>
                                        <p:tav tm="100000">
                                          <p:val>
                                            <p:fltVal val="0"/>
                                          </p:val>
                                        </p:tav>
                                      </p:tavLst>
                                    </p:anim>
                                    <p:animEffect transition="in" filter="fade">
                                      <p:cBhvr>
                                        <p:cTn id="25" dur="500"/>
                                        <p:tgtEl>
                                          <p:spTgt spid="16"/>
                                        </p:tgtEl>
                                      </p:cBhvr>
                                    </p:animEffect>
                                  </p:childTnLst>
                                </p:cTn>
                              </p:par>
                            </p:childTnLst>
                          </p:cTn>
                        </p:par>
                        <p:par>
                          <p:cTn id="26" fill="hold" nodeType="withGroup">
                            <p:stCondLst>
                              <p:cond delay="1500"/>
                            </p:stCondLst>
                            <p:childTnLst>
                              <p:par>
                                <p:cTn id="27" presetID="42" presetClass="entr" presetSubtype="0" fill="hold" grpId="0"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childTnLst>
                          </p:cTn>
                        </p:par>
                        <p:par>
                          <p:cTn id="32" fill="hold" nodeType="withGroup">
                            <p:stCondLst>
                              <p:cond delay="2000"/>
                            </p:stCondLst>
                            <p:childTnLst>
                              <p:par>
                                <p:cTn id="33" presetID="49" presetClass="entr" presetSubtype="0" decel="100000" fill="hold" grpId="0" nodeType="afterEffec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2" presetClass="entr" presetSubtype="0" fill="hold" grpId="0" nodeType="withEffec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childTnLst>
                          </p:cTn>
                        </p:par>
                        <p:par>
                          <p:cTn id="44" fill="hold" nodeType="withGroup">
                            <p:stCondLst>
                              <p:cond delay="2500"/>
                            </p:stCondLst>
                            <p:childTnLst>
                              <p:par>
                                <p:cTn id="45" presetID="49" presetClass="entr" presetSubtype="0" decel="100000" fill="hold" grpId="0" nodeType="afterEffec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 calcmode="lin" valueType="num">
                                      <p:cBhvr>
                                        <p:cTn id="49" dur="500" fill="hold"/>
                                        <p:tgtEl>
                                          <p:spTgt spid="18"/>
                                        </p:tgtEl>
                                        <p:attrNameLst>
                                          <p:attrName>style.rotation</p:attrName>
                                        </p:attrNameLst>
                                      </p:cBhvr>
                                      <p:tavLst>
                                        <p:tav tm="0">
                                          <p:val>
                                            <p:fltVal val="360"/>
                                          </p:val>
                                        </p:tav>
                                        <p:tav tm="100000">
                                          <p:val>
                                            <p:fltVal val="0"/>
                                          </p:val>
                                        </p:tav>
                                      </p:tavLst>
                                    </p:anim>
                                    <p:animEffect transition="in" filter="fade">
                                      <p:cBhvr>
                                        <p:cTn id="50" dur="500"/>
                                        <p:tgtEl>
                                          <p:spTgt spid="18"/>
                                        </p:tgtEl>
                                      </p:cBhvr>
                                    </p:animEffect>
                                  </p:childTnLst>
                                </p:cTn>
                              </p:par>
                              <p:par>
                                <p:cTn id="51" presetID="42" presetClass="entr" presetSubtype="0" fill="hold" grpId="0" nodeType="withEffec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anim calcmode="lin" valueType="num">
                                      <p:cBhvr>
                                        <p:cTn id="54" dur="500" fill="hold"/>
                                        <p:tgtEl>
                                          <p:spTgt spid="10"/>
                                        </p:tgtEl>
                                        <p:attrNameLst>
                                          <p:attrName>ppt_x</p:attrName>
                                        </p:attrNameLst>
                                      </p:cBhvr>
                                      <p:tavLst>
                                        <p:tav tm="0">
                                          <p:val>
                                            <p:strVal val="#ppt_x"/>
                                          </p:val>
                                        </p:tav>
                                        <p:tav tm="100000">
                                          <p:val>
                                            <p:strVal val="#ppt_x"/>
                                          </p:val>
                                        </p:tav>
                                      </p:tavLst>
                                    </p:anim>
                                    <p:anim calcmode="lin" valueType="num">
                                      <p:cBhvr>
                                        <p:cTn id="55" dur="500" fill="hold"/>
                                        <p:tgtEl>
                                          <p:spTgt spid="10"/>
                                        </p:tgtEl>
                                        <p:attrNameLst>
                                          <p:attrName>ppt_y</p:attrName>
                                        </p:attrNameLst>
                                      </p:cBhvr>
                                      <p:tavLst>
                                        <p:tav tm="0">
                                          <p:val>
                                            <p:strVal val="#ppt_y+.1"/>
                                          </p:val>
                                        </p:tav>
                                        <p:tav tm="100000">
                                          <p:val>
                                            <p:strVal val="#ppt_y"/>
                                          </p:val>
                                        </p:tav>
                                      </p:tavLst>
                                    </p:anim>
                                  </p:childTnLst>
                                </p:cTn>
                              </p:par>
                            </p:childTnLst>
                          </p:cTn>
                        </p:par>
                        <p:par>
                          <p:cTn id="56" fill="hold" nodeType="withGroup">
                            <p:stCondLst>
                              <p:cond delay="3000"/>
                            </p:stCondLst>
                            <p:childTnLst>
                              <p:par>
                                <p:cTn id="57" presetID="49" presetClass="entr" presetSubtype="0" decel="100000" fill="hold" grpId="0" nodeType="afterEffec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 calcmode="lin" valueType="num">
                                      <p:cBhvr>
                                        <p:cTn id="61" dur="500" fill="hold"/>
                                        <p:tgtEl>
                                          <p:spTgt spid="19"/>
                                        </p:tgtEl>
                                        <p:attrNameLst>
                                          <p:attrName>style.rotation</p:attrName>
                                        </p:attrNameLst>
                                      </p:cBhvr>
                                      <p:tavLst>
                                        <p:tav tm="0">
                                          <p:val>
                                            <p:fltVal val="360"/>
                                          </p:val>
                                        </p:tav>
                                        <p:tav tm="100000">
                                          <p:val>
                                            <p:fltVal val="0"/>
                                          </p:val>
                                        </p:tav>
                                      </p:tavLst>
                                    </p:anim>
                                    <p:animEffect transition="in" filter="fade">
                                      <p:cBhvr>
                                        <p:cTn id="62" dur="500"/>
                                        <p:tgtEl>
                                          <p:spTgt spid="19"/>
                                        </p:tgtEl>
                                      </p:cBhvr>
                                    </p:animEffect>
                                  </p:childTnLst>
                                </p:cTn>
                              </p:par>
                              <p:par>
                                <p:cTn id="63" presetID="42" presetClass="entr" presetSubtype="0" fill="hold" grpId="0" nodeType="withEffec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anim calcmode="lin" valueType="num">
                                      <p:cBhvr>
                                        <p:cTn id="66" dur="500" fill="hold"/>
                                        <p:tgtEl>
                                          <p:spTgt spid="14"/>
                                        </p:tgtEl>
                                        <p:attrNameLst>
                                          <p:attrName>ppt_x</p:attrName>
                                        </p:attrNameLst>
                                      </p:cBhvr>
                                      <p:tavLst>
                                        <p:tav tm="0">
                                          <p:val>
                                            <p:strVal val="#ppt_x"/>
                                          </p:val>
                                        </p:tav>
                                        <p:tav tm="100000">
                                          <p:val>
                                            <p:strVal val="#ppt_x"/>
                                          </p:val>
                                        </p:tav>
                                      </p:tavLst>
                                    </p:anim>
                                    <p:anim calcmode="lin" valueType="num">
                                      <p:cBhvr>
                                        <p:cTn id="67" dur="500" fill="hold"/>
                                        <p:tgtEl>
                                          <p:spTgt spid="14"/>
                                        </p:tgtEl>
                                        <p:attrNameLst>
                                          <p:attrName>ppt_y</p:attrName>
                                        </p:attrNameLst>
                                      </p:cBhvr>
                                      <p:tavLst>
                                        <p:tav tm="0">
                                          <p:val>
                                            <p:strVal val="#ppt_y+.1"/>
                                          </p:val>
                                        </p:tav>
                                        <p:tav tm="100000">
                                          <p:val>
                                            <p:strVal val="#ppt_y"/>
                                          </p:val>
                                        </p:tav>
                                      </p:tavLst>
                                    </p:anim>
                                  </p:childTnLst>
                                </p:cTn>
                              </p:par>
                            </p:childTnLst>
                          </p:cTn>
                        </p:par>
                        <p:par>
                          <p:cTn id="68" fill="hold">
                            <p:stCondLst>
                              <p:cond delay="3500"/>
                            </p:stCondLst>
                            <p:childTnLst>
                              <p:par>
                                <p:cTn id="69" presetID="42"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anim calcmode="lin" valueType="num">
                                      <p:cBhvr>
                                        <p:cTn id="72" dur="500" fill="hold"/>
                                        <p:tgtEl>
                                          <p:spTgt spid="15"/>
                                        </p:tgtEl>
                                        <p:attrNameLst>
                                          <p:attrName>ppt_x</p:attrName>
                                        </p:attrNameLst>
                                      </p:cBhvr>
                                      <p:tavLst>
                                        <p:tav tm="0">
                                          <p:val>
                                            <p:strVal val="#ppt_x"/>
                                          </p:val>
                                        </p:tav>
                                        <p:tav tm="100000">
                                          <p:val>
                                            <p:strVal val="#ppt_x"/>
                                          </p:val>
                                        </p:tav>
                                      </p:tavLst>
                                    </p:anim>
                                    <p:anim calcmode="lin" valueType="num">
                                      <p:cBhvr>
                                        <p:cTn id="7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10" grpId="0"/>
      <p:bldP spid="12" grpId="0"/>
      <p:bldP spid="14" grpId="0"/>
      <p:bldP spid="16" grpId="0"/>
      <p:bldP spid="17" grpId="0"/>
      <p:bldP spid="18" grpId="0"/>
      <p:bldP spid="19"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sz="3200" dirty="0"/>
              <a:t>随机森林</a:t>
            </a:r>
            <a:endParaRPr lang="zh-CN" altLang="en-US" sz="3200" dirty="0"/>
          </a:p>
        </p:txBody>
      </p:sp>
      <p:sp>
        <p:nvSpPr>
          <p:cNvPr id="3" name="TextBox 2">
            <a:extLst>
              <a:ext uri="{FF2B5EF4-FFF2-40B4-BE49-F238E27FC236}">
                <a16:creationId xmlns:a16="http://schemas.microsoft.com/office/drawing/2014/main" id="{728CA0C0-2BA3-2448-82AC-C1CD9506E742}"/>
              </a:ext>
            </a:extLst>
          </p:cNvPr>
          <p:cNvSpPr txBox="1"/>
          <p:nvPr/>
        </p:nvSpPr>
        <p:spPr>
          <a:xfrm>
            <a:off x="721806" y="1536174"/>
            <a:ext cx="10748388" cy="1938992"/>
          </a:xfrm>
          <a:prstGeom prst="rect">
            <a:avLst/>
          </a:prstGeom>
          <a:noFill/>
        </p:spPr>
        <p:txBody>
          <a:bodyPr wrap="square" rtlCol="0">
            <a:spAutoFit/>
          </a:bodyPr>
          <a:lstStyle/>
          <a:p>
            <a:pPr marL="342900" indent="-342900">
              <a:buFont typeface="Wingdings" pitchFamily="2" charset="2"/>
              <a:buChar char="Ø"/>
            </a:pPr>
            <a:r>
              <a:rPr lang="zh-CN" altLang="en-US" sz="2400" dirty="0"/>
              <a:t>随机森林</a:t>
            </a:r>
            <a:r>
              <a:rPr lang="en-US" sz="2400" dirty="0"/>
              <a:t>(Random Forest</a:t>
            </a:r>
            <a:r>
              <a:rPr lang="zh-CN" altLang="en-US" sz="2400" dirty="0"/>
              <a:t>，简称</a:t>
            </a:r>
            <a:r>
              <a:rPr lang="en-US" sz="2400" dirty="0"/>
              <a:t>RF) </a:t>
            </a:r>
            <a:r>
              <a:rPr lang="zh-CN" altLang="en-US" sz="2400" dirty="0"/>
              <a:t>是</a:t>
            </a:r>
            <a:r>
              <a:rPr lang="en-US" sz="2400" dirty="0"/>
              <a:t>Bagging </a:t>
            </a:r>
            <a:r>
              <a:rPr lang="zh-CN" altLang="en-US" sz="2400" dirty="0"/>
              <a:t>的一个扩展变体。</a:t>
            </a:r>
            <a:r>
              <a:rPr lang="en-US" sz="2400" dirty="0"/>
              <a:t>RF </a:t>
            </a:r>
            <a:r>
              <a:rPr lang="zh-CN" altLang="en-US" sz="2400" dirty="0"/>
              <a:t>是在以决策树为基学习器构建</a:t>
            </a:r>
            <a:r>
              <a:rPr lang="en-US" sz="2400" dirty="0"/>
              <a:t>Bagging </a:t>
            </a:r>
            <a:r>
              <a:rPr lang="zh-CN" altLang="en-US" sz="2400" dirty="0"/>
              <a:t>集成的基础上，</a:t>
            </a:r>
            <a:r>
              <a:rPr lang="zh-CN" altLang="en-US" sz="2400" dirty="0">
                <a:solidFill>
                  <a:srgbClr val="C00000"/>
                </a:solidFill>
              </a:rPr>
              <a:t>进一步在决策树的训练过程中引入了</a:t>
            </a:r>
            <a:r>
              <a:rPr lang="zh-CN" altLang="en-US" sz="2400" b="1" dirty="0">
                <a:solidFill>
                  <a:srgbClr val="C00000"/>
                </a:solidFill>
              </a:rPr>
              <a:t>随机属性选择</a:t>
            </a:r>
            <a:r>
              <a:rPr lang="en-US" sz="2400" dirty="0"/>
              <a:t>. </a:t>
            </a:r>
          </a:p>
          <a:p>
            <a:pPr marL="342900" indent="-342900">
              <a:buFont typeface="Wingdings" pitchFamily="2" charset="2"/>
              <a:buChar char="Ø"/>
            </a:pPr>
            <a:endParaRPr lang="en-US" sz="2400" dirty="0"/>
          </a:p>
          <a:p>
            <a:pPr algn="l"/>
            <a:endParaRPr lang="en-CN" sz="2400" dirty="0">
              <a:latin typeface="+mn-ea"/>
            </a:endParaRPr>
          </a:p>
        </p:txBody>
      </p:sp>
      <p:sp>
        <p:nvSpPr>
          <p:cNvPr id="5" name="TextBox 4">
            <a:extLst>
              <a:ext uri="{FF2B5EF4-FFF2-40B4-BE49-F238E27FC236}">
                <a16:creationId xmlns:a16="http://schemas.microsoft.com/office/drawing/2014/main" id="{10199404-6588-20E4-C093-8592C869257D}"/>
              </a:ext>
            </a:extLst>
          </p:cNvPr>
          <p:cNvSpPr txBox="1"/>
          <p:nvPr/>
        </p:nvSpPr>
        <p:spPr>
          <a:xfrm>
            <a:off x="1323667" y="3164878"/>
            <a:ext cx="9575391" cy="2308324"/>
          </a:xfrm>
          <a:prstGeom prst="rect">
            <a:avLst/>
          </a:prstGeom>
          <a:noFill/>
        </p:spPr>
        <p:txBody>
          <a:bodyPr wrap="square">
            <a:spAutoFit/>
          </a:bodyPr>
          <a:lstStyle/>
          <a:p>
            <a:pPr marL="342900" indent="-342900">
              <a:buFont typeface="Wingdings" pitchFamily="2" charset="2"/>
              <a:buChar char="ü"/>
            </a:pPr>
            <a:r>
              <a:rPr lang="zh-CN" altLang="en-US" sz="2400" dirty="0"/>
              <a:t>传统决策树在选择划分属性时是在当前结点的属性集合</a:t>
            </a:r>
            <a:r>
              <a:rPr lang="en-US" sz="2400" dirty="0"/>
              <a:t>(</a:t>
            </a:r>
            <a:r>
              <a:rPr lang="zh-CN" altLang="en-US" sz="2400" dirty="0"/>
              <a:t>假定有</a:t>
            </a:r>
            <a:r>
              <a:rPr lang="en-US" sz="2400" dirty="0"/>
              <a:t>d</a:t>
            </a:r>
            <a:r>
              <a:rPr lang="zh-CN" altLang="en-US" sz="2400" dirty="0"/>
              <a:t>个属性</a:t>
            </a:r>
            <a:r>
              <a:rPr lang="en-US" sz="2400" dirty="0"/>
              <a:t>) </a:t>
            </a:r>
            <a:r>
              <a:rPr lang="zh-CN" altLang="en-US" sz="2400" dirty="0"/>
              <a:t>中选择一个最优属性；</a:t>
            </a:r>
            <a:endParaRPr lang="en-US" altLang="zh-CN" sz="2400" dirty="0"/>
          </a:p>
          <a:p>
            <a:pPr marL="342900" indent="-342900">
              <a:buFont typeface="Wingdings" pitchFamily="2" charset="2"/>
              <a:buChar char="ü"/>
            </a:pPr>
            <a:endParaRPr lang="en-US" altLang="zh-CN" sz="2400" dirty="0"/>
          </a:p>
          <a:p>
            <a:pPr marL="342900" indent="-342900">
              <a:buFont typeface="Wingdings" pitchFamily="2" charset="2"/>
              <a:buChar char="ü"/>
            </a:pPr>
            <a:r>
              <a:rPr lang="zh-CN" altLang="en-US" sz="2400" dirty="0"/>
              <a:t>而在</a:t>
            </a:r>
            <a:r>
              <a:rPr lang="en-US" sz="2400" dirty="0"/>
              <a:t>RF </a:t>
            </a:r>
            <a:r>
              <a:rPr lang="zh-CN" altLang="en-US" sz="2400" dirty="0"/>
              <a:t>中，对基决策树的每个结点，先从该结点的属性集合中</a:t>
            </a:r>
            <a:r>
              <a:rPr lang="zh-CN" altLang="en-US" sz="2400" b="1" dirty="0">
                <a:solidFill>
                  <a:srgbClr val="C00000"/>
                </a:solidFill>
              </a:rPr>
              <a:t>随机选择一个包含</a:t>
            </a:r>
            <a:r>
              <a:rPr lang="en-US" sz="2400" b="1" i="1" dirty="0">
                <a:solidFill>
                  <a:srgbClr val="C00000"/>
                </a:solidFill>
              </a:rPr>
              <a:t>K </a:t>
            </a:r>
            <a:r>
              <a:rPr lang="zh-CN" altLang="en-US" sz="2400" b="1" dirty="0">
                <a:solidFill>
                  <a:srgbClr val="C00000"/>
                </a:solidFill>
              </a:rPr>
              <a:t>个属性的子集</a:t>
            </a:r>
            <a:r>
              <a:rPr lang="zh-CN" altLang="en-US" sz="2400" dirty="0"/>
              <a:t>，然后再从这个子集中选择一个最优属性用于划分。</a:t>
            </a:r>
            <a:endParaRPr lang="en-CN" sz="2400" dirty="0"/>
          </a:p>
        </p:txBody>
      </p:sp>
      <p:sp>
        <p:nvSpPr>
          <p:cNvPr id="2" name="灯片编号占位符 1">
            <a:extLst>
              <a:ext uri="{FF2B5EF4-FFF2-40B4-BE49-F238E27FC236}">
                <a16:creationId xmlns:a16="http://schemas.microsoft.com/office/drawing/2014/main" id="{976B11B6-8767-4189-A8EB-1F5BBB95D3F4}"/>
              </a:ext>
            </a:extLst>
          </p:cNvPr>
          <p:cNvSpPr>
            <a:spLocks noGrp="1"/>
          </p:cNvSpPr>
          <p:nvPr>
            <p:ph type="sldNum" sz="quarter" idx="14"/>
          </p:nvPr>
        </p:nvSpPr>
        <p:spPr/>
        <p:txBody>
          <a:bodyPr/>
          <a:lstStyle/>
          <a:p>
            <a:fld id="{AF69888C-E133-43D9-A638-B5C95925B91C}" type="slidenum">
              <a:rPr lang="zh-CN" altLang="en-US" smtClean="0"/>
              <a:t>20</a:t>
            </a:fld>
            <a:endParaRPr lang="zh-CN" altLang="en-US" dirty="0"/>
          </a:p>
        </p:txBody>
      </p:sp>
    </p:spTree>
    <p:extLst>
      <p:ext uri="{BB962C8B-B14F-4D97-AF65-F5344CB8AC3E}">
        <p14:creationId xmlns:p14="http://schemas.microsoft.com/office/powerpoint/2010/main" val="38035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sz="3200" dirty="0"/>
              <a:t>随机森林</a:t>
            </a:r>
            <a:endParaRPr lang="zh-CN" altLang="en-US" sz="3200" dirty="0"/>
          </a:p>
        </p:txBody>
      </p:sp>
      <p:pic>
        <p:nvPicPr>
          <p:cNvPr id="5" name="Picture 4">
            <a:extLst>
              <a:ext uri="{FF2B5EF4-FFF2-40B4-BE49-F238E27FC236}">
                <a16:creationId xmlns:a16="http://schemas.microsoft.com/office/drawing/2014/main" id="{81A443FB-BA57-6C4F-BC83-15E07CB5B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840"/>
          <a:stretch/>
        </p:blipFill>
        <p:spPr bwMode="auto">
          <a:xfrm>
            <a:off x="839371" y="827180"/>
            <a:ext cx="5038914" cy="44305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4143E11-68EB-CB42-A79B-AD7442BE8E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160"/>
          <a:stretch/>
        </p:blipFill>
        <p:spPr bwMode="auto">
          <a:xfrm>
            <a:off x="5900769" y="827180"/>
            <a:ext cx="5492417" cy="443051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4ECB54B-D978-077E-A110-6426AFA1DB85}"/>
              </a:ext>
            </a:extLst>
          </p:cNvPr>
          <p:cNvSpPr txBox="1"/>
          <p:nvPr/>
        </p:nvSpPr>
        <p:spPr>
          <a:xfrm>
            <a:off x="839370" y="5392568"/>
            <a:ext cx="10811855" cy="830997"/>
          </a:xfrm>
          <a:prstGeom prst="rect">
            <a:avLst/>
          </a:prstGeom>
          <a:noFill/>
        </p:spPr>
        <p:txBody>
          <a:bodyPr wrap="square">
            <a:spAutoFit/>
          </a:bodyPr>
          <a:lstStyle/>
          <a:p>
            <a:pPr marL="342900" indent="-342900">
              <a:buFont typeface="Wingdings" pitchFamily="2" charset="2"/>
              <a:buChar char="Ø"/>
            </a:pPr>
            <a:r>
              <a:rPr lang="zh-CN" altLang="en-US" sz="2400" kern="1200" dirty="0">
                <a:solidFill>
                  <a:schemeClr val="tx1"/>
                </a:solidFill>
                <a:effectLst/>
                <a:latin typeface="+mn-lt"/>
                <a:ea typeface="+mn-ea"/>
                <a:cs typeface="+mn-cs"/>
              </a:rPr>
              <a:t>对基决策树的每个结点，先从该结点的属性集合中随机选择一个包含</a:t>
            </a:r>
            <a:r>
              <a:rPr lang="en-US" sz="2400" b="1" kern="1200" dirty="0">
                <a:solidFill>
                  <a:srgbClr val="FF0000"/>
                </a:solidFill>
                <a:effectLst/>
                <a:latin typeface="+mn-lt"/>
                <a:ea typeface="+mn-ea"/>
                <a:cs typeface="+mn-cs"/>
              </a:rPr>
              <a:t>K </a:t>
            </a:r>
            <a:r>
              <a:rPr lang="zh-CN" altLang="en-US" sz="2400" b="1" kern="1200" dirty="0">
                <a:solidFill>
                  <a:srgbClr val="FF0000"/>
                </a:solidFill>
                <a:effectLst/>
                <a:latin typeface="+mn-lt"/>
                <a:ea typeface="+mn-ea"/>
                <a:cs typeface="+mn-cs"/>
              </a:rPr>
              <a:t>个属性的子集</a:t>
            </a:r>
            <a:r>
              <a:rPr lang="zh-CN" altLang="en-US" sz="2400" kern="1200" dirty="0">
                <a:solidFill>
                  <a:schemeClr val="tx1"/>
                </a:solidFill>
                <a:effectLst/>
                <a:latin typeface="+mn-lt"/>
                <a:ea typeface="+mn-ea"/>
                <a:cs typeface="+mn-cs"/>
              </a:rPr>
              <a:t>，然后再从这个子集中选择一个最优属性用于划分</a:t>
            </a:r>
            <a:endParaRPr lang="en-CN" sz="2400" dirty="0"/>
          </a:p>
        </p:txBody>
      </p:sp>
      <p:sp>
        <p:nvSpPr>
          <p:cNvPr id="2" name="灯片编号占位符 1">
            <a:extLst>
              <a:ext uri="{FF2B5EF4-FFF2-40B4-BE49-F238E27FC236}">
                <a16:creationId xmlns:a16="http://schemas.microsoft.com/office/drawing/2014/main" id="{C1D9FAB6-6684-4EAF-98B0-62D9AA3C8C70}"/>
              </a:ext>
            </a:extLst>
          </p:cNvPr>
          <p:cNvSpPr>
            <a:spLocks noGrp="1"/>
          </p:cNvSpPr>
          <p:nvPr>
            <p:ph type="sldNum" sz="quarter" idx="14"/>
          </p:nvPr>
        </p:nvSpPr>
        <p:spPr/>
        <p:txBody>
          <a:bodyPr/>
          <a:lstStyle/>
          <a:p>
            <a:fld id="{AF69888C-E133-43D9-A638-B5C95925B91C}" type="slidenum">
              <a:rPr lang="zh-CN" altLang="en-US" smtClean="0"/>
              <a:t>21</a:t>
            </a:fld>
            <a:endParaRPr lang="zh-CN" altLang="en-US" dirty="0"/>
          </a:p>
        </p:txBody>
      </p:sp>
    </p:spTree>
    <p:extLst>
      <p:ext uri="{BB962C8B-B14F-4D97-AF65-F5344CB8AC3E}">
        <p14:creationId xmlns:p14="http://schemas.microsoft.com/office/powerpoint/2010/main" val="1181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随机森林与</a:t>
            </a:r>
            <a:r>
              <a:rPr lang="en-US" altLang="en-US" dirty="0"/>
              <a:t>Bagging</a:t>
            </a:r>
            <a:r>
              <a:rPr lang="zh-CN" altLang="en-US" dirty="0"/>
              <a:t>的预测效果比较</a:t>
            </a:r>
            <a:r>
              <a:rPr lang="en-CN" dirty="0"/>
              <a:t> </a:t>
            </a:r>
            <a:endParaRPr lang="zh-CN" altLang="en-US" dirty="0"/>
          </a:p>
        </p:txBody>
      </p:sp>
      <p:pic>
        <p:nvPicPr>
          <p:cNvPr id="3" name="Picture 2">
            <a:extLst>
              <a:ext uri="{FF2B5EF4-FFF2-40B4-BE49-F238E27FC236}">
                <a16:creationId xmlns:a16="http://schemas.microsoft.com/office/drawing/2014/main" id="{A5660E9F-4D96-CB46-85C4-ABCB063EE551}"/>
              </a:ext>
            </a:extLst>
          </p:cNvPr>
          <p:cNvPicPr>
            <a:picLocks noChangeAspect="1"/>
          </p:cNvPicPr>
          <p:nvPr/>
        </p:nvPicPr>
        <p:blipFill>
          <a:blip r:embed="rId3"/>
          <a:stretch>
            <a:fillRect/>
          </a:stretch>
        </p:blipFill>
        <p:spPr>
          <a:xfrm>
            <a:off x="579867" y="2061921"/>
            <a:ext cx="4051319" cy="2528023"/>
          </a:xfrm>
          <a:prstGeom prst="rect">
            <a:avLst/>
          </a:prstGeom>
        </p:spPr>
      </p:pic>
      <p:sp>
        <p:nvSpPr>
          <p:cNvPr id="5" name="TextBox 4">
            <a:extLst>
              <a:ext uri="{FF2B5EF4-FFF2-40B4-BE49-F238E27FC236}">
                <a16:creationId xmlns:a16="http://schemas.microsoft.com/office/drawing/2014/main" id="{BAFF4FB0-1A7C-B147-8302-50358B818D4A}"/>
              </a:ext>
            </a:extLst>
          </p:cNvPr>
          <p:cNvSpPr txBox="1"/>
          <p:nvPr/>
        </p:nvSpPr>
        <p:spPr>
          <a:xfrm>
            <a:off x="566962" y="947586"/>
            <a:ext cx="10949604" cy="830997"/>
          </a:xfrm>
          <a:prstGeom prst="rect">
            <a:avLst/>
          </a:prstGeom>
          <a:noFill/>
        </p:spPr>
        <p:txBody>
          <a:bodyPr wrap="square" rtlCol="0">
            <a:spAutoFit/>
          </a:bodyPr>
          <a:lstStyle/>
          <a:p>
            <a:pPr marL="342900" indent="-342900">
              <a:buFont typeface="Wingdings" pitchFamily="2" charset="2"/>
              <a:buChar char="Ø"/>
            </a:pPr>
            <a:r>
              <a:rPr lang="en-US" sz="2400" dirty="0"/>
              <a:t>A comparison of Random Forest and Bagging for different numbers of trees</a:t>
            </a:r>
            <a:r>
              <a:rPr lang="zh-CN" altLang="en-US" sz="2400" dirty="0"/>
              <a:t> （</a:t>
            </a:r>
            <a:r>
              <a:rPr lang="en-US" altLang="zh-CN" sz="2400" dirty="0"/>
              <a:t>2020</a:t>
            </a:r>
            <a:r>
              <a:rPr lang="zh-CN" altLang="en-US" sz="2400" dirty="0"/>
              <a:t>）</a:t>
            </a:r>
            <a:r>
              <a:rPr lang="en-US" sz="2400" dirty="0"/>
              <a:t> </a:t>
            </a:r>
            <a:r>
              <a:rPr lang="zh-CN" altLang="en-US" sz="2400" dirty="0"/>
              <a:t>本文比较了在不同数据集上</a:t>
            </a:r>
            <a:r>
              <a:rPr lang="en-US" sz="2400" dirty="0"/>
              <a:t>Random forest </a:t>
            </a:r>
            <a:r>
              <a:rPr lang="zh-CN" altLang="en-US" sz="2400" dirty="0"/>
              <a:t>和</a:t>
            </a:r>
            <a:r>
              <a:rPr lang="en-US" sz="2400" dirty="0"/>
              <a:t>Bagging</a:t>
            </a:r>
            <a:r>
              <a:rPr lang="zh-CN" altLang="en-US" sz="2400" dirty="0"/>
              <a:t>的区别</a:t>
            </a:r>
            <a:endParaRPr lang="en-CN" sz="2400" dirty="0">
              <a:latin typeface="+mn-ea"/>
            </a:endParaRPr>
          </a:p>
        </p:txBody>
      </p:sp>
      <p:sp>
        <p:nvSpPr>
          <p:cNvPr id="7" name="TextBox 6">
            <a:extLst>
              <a:ext uri="{FF2B5EF4-FFF2-40B4-BE49-F238E27FC236}">
                <a16:creationId xmlns:a16="http://schemas.microsoft.com/office/drawing/2014/main" id="{BEA2148E-FCB1-B34D-90FF-0F8C9744506E}"/>
              </a:ext>
            </a:extLst>
          </p:cNvPr>
          <p:cNvSpPr txBox="1"/>
          <p:nvPr/>
        </p:nvSpPr>
        <p:spPr>
          <a:xfrm>
            <a:off x="5094515" y="2165787"/>
            <a:ext cx="6203878" cy="369332"/>
          </a:xfrm>
          <a:prstGeom prst="rect">
            <a:avLst/>
          </a:prstGeom>
          <a:noFill/>
        </p:spPr>
        <p:txBody>
          <a:bodyPr wrap="none" rtlCol="0">
            <a:spAutoFit/>
          </a:bodyPr>
          <a:lstStyle/>
          <a:p>
            <a:r>
              <a:rPr lang="en-US" altLang="zh-CN" dirty="0">
                <a:latin typeface="+mn-ea"/>
              </a:rPr>
              <a:t>1.</a:t>
            </a:r>
            <a:r>
              <a:rPr lang="zh-CN" altLang="en-US" dirty="0">
                <a:latin typeface="+mn-ea"/>
              </a:rPr>
              <a:t> </a:t>
            </a:r>
            <a:r>
              <a:rPr lang="en-US" altLang="zh-CN" dirty="0">
                <a:latin typeface="+mn-ea"/>
              </a:rPr>
              <a:t>Haberman</a:t>
            </a:r>
            <a:r>
              <a:rPr lang="zh-CN" altLang="en-US" dirty="0">
                <a:latin typeface="+mn-ea"/>
              </a:rPr>
              <a:t> </a:t>
            </a:r>
            <a:r>
              <a:rPr lang="en-US" altLang="zh-CN" dirty="0">
                <a:latin typeface="+mn-ea"/>
              </a:rPr>
              <a:t>Dataset</a:t>
            </a:r>
            <a:r>
              <a:rPr lang="zh-CN" altLang="en-US" dirty="0">
                <a:latin typeface="+mn-ea"/>
              </a:rPr>
              <a:t> </a:t>
            </a:r>
            <a:r>
              <a:rPr lang="en-US" altLang="zh-CN" dirty="0">
                <a:latin typeface="+mn-ea"/>
              </a:rPr>
              <a:t>(https://</a:t>
            </a:r>
            <a:r>
              <a:rPr lang="en-US" altLang="zh-CN" dirty="0" err="1">
                <a:latin typeface="+mn-ea"/>
              </a:rPr>
              <a:t>www.openml.org</a:t>
            </a:r>
            <a:r>
              <a:rPr lang="en-US" altLang="zh-CN" dirty="0">
                <a:latin typeface="+mn-ea"/>
              </a:rPr>
              <a:t>/d/43)</a:t>
            </a:r>
            <a:endParaRPr lang="en-CN" dirty="0">
              <a:latin typeface="+mn-ea"/>
            </a:endParaRPr>
          </a:p>
        </p:txBody>
      </p:sp>
      <p:sp>
        <p:nvSpPr>
          <p:cNvPr id="9" name="TextBox 8">
            <a:extLst>
              <a:ext uri="{FF2B5EF4-FFF2-40B4-BE49-F238E27FC236}">
                <a16:creationId xmlns:a16="http://schemas.microsoft.com/office/drawing/2014/main" id="{D946095F-B904-7C48-98F8-331386612151}"/>
              </a:ext>
            </a:extLst>
          </p:cNvPr>
          <p:cNvSpPr txBox="1"/>
          <p:nvPr/>
        </p:nvSpPr>
        <p:spPr>
          <a:xfrm>
            <a:off x="5066815" y="2458794"/>
            <a:ext cx="5507929" cy="646331"/>
          </a:xfrm>
          <a:prstGeom prst="rect">
            <a:avLst/>
          </a:prstGeom>
          <a:noFill/>
        </p:spPr>
        <p:txBody>
          <a:bodyPr wrap="square" rtlCol="0">
            <a:spAutoFit/>
          </a:bodyPr>
          <a:lstStyle/>
          <a:p>
            <a:r>
              <a:rPr lang="en-US" altLang="zh-CN" dirty="0">
                <a:latin typeface="+mn-ea"/>
              </a:rPr>
              <a:t>2.</a:t>
            </a:r>
            <a:r>
              <a:rPr lang="zh-CN" altLang="en-US" dirty="0">
                <a:latin typeface="+mn-ea"/>
              </a:rPr>
              <a:t> </a:t>
            </a:r>
            <a:r>
              <a:rPr lang="en-GB" dirty="0" err="1"/>
              <a:t>visualizing_environmental</a:t>
            </a:r>
            <a:r>
              <a:rPr lang="zh-CN" altLang="en-US" dirty="0"/>
              <a:t> </a:t>
            </a:r>
            <a:r>
              <a:rPr lang="en-GB" dirty="0"/>
              <a:t>dataset</a:t>
            </a:r>
            <a:r>
              <a:rPr lang="zh-CN" altLang="en-US" dirty="0"/>
              <a:t> </a:t>
            </a:r>
            <a:r>
              <a:rPr lang="en-US" altLang="zh-CN" dirty="0"/>
              <a:t>(</a:t>
            </a:r>
            <a:r>
              <a:rPr lang="en-GB" dirty="0">
                <a:latin typeface="+mn-ea"/>
              </a:rPr>
              <a:t>https://</a:t>
            </a:r>
            <a:r>
              <a:rPr lang="en-GB" dirty="0" err="1">
                <a:latin typeface="+mn-ea"/>
              </a:rPr>
              <a:t>www.openml.org</a:t>
            </a:r>
            <a:r>
              <a:rPr lang="en-GB" dirty="0">
                <a:latin typeface="+mn-ea"/>
              </a:rPr>
              <a:t>/d/678</a:t>
            </a:r>
            <a:r>
              <a:rPr lang="en-US" altLang="zh-CN" dirty="0"/>
              <a:t>)</a:t>
            </a:r>
            <a:endParaRPr lang="en-GB" dirty="0"/>
          </a:p>
        </p:txBody>
      </p:sp>
      <p:sp>
        <p:nvSpPr>
          <p:cNvPr id="10" name="TextBox 9">
            <a:extLst>
              <a:ext uri="{FF2B5EF4-FFF2-40B4-BE49-F238E27FC236}">
                <a16:creationId xmlns:a16="http://schemas.microsoft.com/office/drawing/2014/main" id="{35A18B0E-E230-6747-B352-4F04FC45396E}"/>
              </a:ext>
            </a:extLst>
          </p:cNvPr>
          <p:cNvSpPr txBox="1"/>
          <p:nvPr/>
        </p:nvSpPr>
        <p:spPr>
          <a:xfrm>
            <a:off x="5066815" y="3141267"/>
            <a:ext cx="6231578" cy="369332"/>
          </a:xfrm>
          <a:prstGeom prst="rect">
            <a:avLst/>
          </a:prstGeom>
          <a:noFill/>
        </p:spPr>
        <p:txBody>
          <a:bodyPr wrap="none" rtlCol="0">
            <a:spAutoFit/>
          </a:bodyPr>
          <a:lstStyle/>
          <a:p>
            <a:r>
              <a:rPr lang="en-US" altLang="zh-CN" dirty="0">
                <a:latin typeface="+mn-ea"/>
              </a:rPr>
              <a:t>3.</a:t>
            </a:r>
            <a:r>
              <a:rPr lang="zh-CN" altLang="en-US" dirty="0">
                <a:latin typeface="+mn-ea"/>
              </a:rPr>
              <a:t> </a:t>
            </a:r>
            <a:r>
              <a:rPr lang="en-GB" dirty="0"/>
              <a:t>fri_c3_100_5</a:t>
            </a:r>
            <a:r>
              <a:rPr lang="zh-CN" altLang="en-US" dirty="0">
                <a:latin typeface="+mn-ea"/>
              </a:rPr>
              <a:t> </a:t>
            </a:r>
            <a:r>
              <a:rPr lang="en-US" altLang="zh-CN" dirty="0">
                <a:latin typeface="+mn-ea"/>
              </a:rPr>
              <a:t>dataset</a:t>
            </a:r>
            <a:r>
              <a:rPr lang="zh-CN" altLang="en-US" dirty="0">
                <a:latin typeface="+mn-ea"/>
              </a:rPr>
              <a:t> </a:t>
            </a:r>
            <a:r>
              <a:rPr lang="en-US" altLang="zh-CN" dirty="0">
                <a:latin typeface="+mn-ea"/>
              </a:rPr>
              <a:t>(https://</a:t>
            </a:r>
            <a:r>
              <a:rPr lang="en-US" altLang="zh-CN" dirty="0" err="1">
                <a:latin typeface="+mn-ea"/>
              </a:rPr>
              <a:t>www.openml.org</a:t>
            </a:r>
            <a:r>
              <a:rPr lang="en-US" altLang="zh-CN" dirty="0">
                <a:latin typeface="+mn-ea"/>
              </a:rPr>
              <a:t>/d/611)</a:t>
            </a:r>
            <a:endParaRPr lang="en-GB" dirty="0"/>
          </a:p>
        </p:txBody>
      </p:sp>
      <p:sp>
        <p:nvSpPr>
          <p:cNvPr id="11" name="TextBox 10">
            <a:extLst>
              <a:ext uri="{FF2B5EF4-FFF2-40B4-BE49-F238E27FC236}">
                <a16:creationId xmlns:a16="http://schemas.microsoft.com/office/drawing/2014/main" id="{FDF11513-5537-3147-B359-AAB94F9EA402}"/>
              </a:ext>
            </a:extLst>
          </p:cNvPr>
          <p:cNvSpPr txBox="1"/>
          <p:nvPr/>
        </p:nvSpPr>
        <p:spPr>
          <a:xfrm>
            <a:off x="5066815" y="3534711"/>
            <a:ext cx="5137368" cy="369332"/>
          </a:xfrm>
          <a:prstGeom prst="rect">
            <a:avLst/>
          </a:prstGeom>
          <a:noFill/>
        </p:spPr>
        <p:txBody>
          <a:bodyPr wrap="none" rtlCol="0">
            <a:spAutoFit/>
          </a:bodyPr>
          <a:lstStyle/>
          <a:p>
            <a:r>
              <a:rPr lang="en-US" altLang="zh-CN" dirty="0">
                <a:latin typeface="+mn-ea"/>
              </a:rPr>
              <a:t>4.</a:t>
            </a:r>
            <a:r>
              <a:rPr lang="zh-CN" altLang="en-US" dirty="0">
                <a:latin typeface="+mn-ea"/>
              </a:rPr>
              <a:t> </a:t>
            </a:r>
            <a:r>
              <a:rPr lang="en-GB" dirty="0" err="1"/>
              <a:t>hayes-roth</a:t>
            </a:r>
            <a:r>
              <a:rPr lang="en-US" altLang="zh-CN" dirty="0">
                <a:latin typeface="+mn-ea"/>
              </a:rPr>
              <a:t>(https://</a:t>
            </a:r>
            <a:r>
              <a:rPr lang="en-US" altLang="zh-CN" dirty="0" err="1">
                <a:latin typeface="+mn-ea"/>
              </a:rPr>
              <a:t>www.openml.org</a:t>
            </a:r>
            <a:r>
              <a:rPr lang="en-US" altLang="zh-CN" dirty="0">
                <a:latin typeface="+mn-ea"/>
              </a:rPr>
              <a:t>/d/329)</a:t>
            </a:r>
            <a:endParaRPr lang="en-GB" dirty="0"/>
          </a:p>
        </p:txBody>
      </p:sp>
      <p:sp>
        <p:nvSpPr>
          <p:cNvPr id="12" name="TextBox 11">
            <a:extLst>
              <a:ext uri="{FF2B5EF4-FFF2-40B4-BE49-F238E27FC236}">
                <a16:creationId xmlns:a16="http://schemas.microsoft.com/office/drawing/2014/main" id="{DE0B28C5-A364-554E-A163-4E3C07A51484}"/>
              </a:ext>
            </a:extLst>
          </p:cNvPr>
          <p:cNvSpPr txBox="1"/>
          <p:nvPr/>
        </p:nvSpPr>
        <p:spPr>
          <a:xfrm>
            <a:off x="5066815" y="3932081"/>
            <a:ext cx="6545318" cy="369332"/>
          </a:xfrm>
          <a:prstGeom prst="rect">
            <a:avLst/>
          </a:prstGeom>
          <a:noFill/>
        </p:spPr>
        <p:txBody>
          <a:bodyPr wrap="none" rtlCol="0">
            <a:spAutoFit/>
          </a:bodyPr>
          <a:lstStyle/>
          <a:p>
            <a:r>
              <a:rPr lang="en-US" altLang="zh-CN" dirty="0">
                <a:latin typeface="+mn-ea"/>
              </a:rPr>
              <a:t>5.</a:t>
            </a:r>
            <a:r>
              <a:rPr lang="zh-CN" altLang="en-US" dirty="0">
                <a:latin typeface="+mn-ea"/>
              </a:rPr>
              <a:t> </a:t>
            </a:r>
            <a:r>
              <a:rPr lang="en-GB" dirty="0"/>
              <a:t>blood-transfusion</a:t>
            </a:r>
            <a:r>
              <a:rPr lang="zh-CN" altLang="en-US" dirty="0"/>
              <a:t> </a:t>
            </a:r>
            <a:r>
              <a:rPr lang="en-US" altLang="zh-CN" dirty="0"/>
              <a:t>dataset</a:t>
            </a:r>
            <a:r>
              <a:rPr lang="zh-CN" altLang="en-US" dirty="0"/>
              <a:t> </a:t>
            </a:r>
            <a:r>
              <a:rPr lang="en-US" altLang="zh-CN" dirty="0"/>
              <a:t>(https://</a:t>
            </a:r>
            <a:r>
              <a:rPr lang="en-US" altLang="zh-CN" dirty="0" err="1"/>
              <a:t>www.openml.org</a:t>
            </a:r>
            <a:r>
              <a:rPr lang="en-US" altLang="zh-CN" dirty="0"/>
              <a:t>/d/1464)</a:t>
            </a:r>
            <a:endParaRPr lang="en-GB" dirty="0"/>
          </a:p>
        </p:txBody>
      </p:sp>
      <p:sp>
        <p:nvSpPr>
          <p:cNvPr id="13" name="TextBox 12">
            <a:extLst>
              <a:ext uri="{FF2B5EF4-FFF2-40B4-BE49-F238E27FC236}">
                <a16:creationId xmlns:a16="http://schemas.microsoft.com/office/drawing/2014/main" id="{F83A1167-D652-8447-A8EC-E1DF183DD29F}"/>
              </a:ext>
            </a:extLst>
          </p:cNvPr>
          <p:cNvSpPr txBox="1"/>
          <p:nvPr/>
        </p:nvSpPr>
        <p:spPr>
          <a:xfrm>
            <a:off x="5094515" y="4325525"/>
            <a:ext cx="5304401" cy="646331"/>
          </a:xfrm>
          <a:prstGeom prst="rect">
            <a:avLst/>
          </a:prstGeom>
          <a:noFill/>
        </p:spPr>
        <p:txBody>
          <a:bodyPr wrap="none" rtlCol="0">
            <a:spAutoFit/>
          </a:bodyPr>
          <a:lstStyle/>
          <a:p>
            <a:r>
              <a:rPr lang="en-US" altLang="zh-CN" dirty="0">
                <a:latin typeface="+mn-ea"/>
              </a:rPr>
              <a:t>6.</a:t>
            </a:r>
            <a:r>
              <a:rPr lang="zh-CN" altLang="en-US" dirty="0">
                <a:latin typeface="+mn-ea"/>
              </a:rPr>
              <a:t> </a:t>
            </a:r>
            <a:r>
              <a:rPr lang="en-GB" dirty="0"/>
              <a:t>Diabetes</a:t>
            </a:r>
            <a:r>
              <a:rPr lang="zh-CN" altLang="en-US" dirty="0"/>
              <a:t> </a:t>
            </a:r>
            <a:r>
              <a:rPr lang="en-GB" dirty="0"/>
              <a:t>dataset</a:t>
            </a:r>
            <a:r>
              <a:rPr lang="en-US" altLang="zh-CN" dirty="0"/>
              <a:t>(https://</a:t>
            </a:r>
            <a:r>
              <a:rPr lang="en-US" altLang="zh-CN" dirty="0" err="1"/>
              <a:t>www.openml.org</a:t>
            </a:r>
            <a:r>
              <a:rPr lang="en-US" altLang="zh-CN" dirty="0"/>
              <a:t>/d/37)</a:t>
            </a:r>
            <a:endParaRPr lang="en-GB" dirty="0"/>
          </a:p>
          <a:p>
            <a:pPr algn="l"/>
            <a:r>
              <a:rPr lang="zh-CN" altLang="en-US" dirty="0">
                <a:latin typeface="+mn-ea"/>
              </a:rPr>
              <a:t> </a:t>
            </a:r>
            <a:endParaRPr lang="en-CN" dirty="0">
              <a:latin typeface="+mn-ea"/>
            </a:endParaRPr>
          </a:p>
        </p:txBody>
      </p:sp>
      <p:sp>
        <p:nvSpPr>
          <p:cNvPr id="15" name="TextBox 14">
            <a:extLst>
              <a:ext uri="{FF2B5EF4-FFF2-40B4-BE49-F238E27FC236}">
                <a16:creationId xmlns:a16="http://schemas.microsoft.com/office/drawing/2014/main" id="{76F1D732-0AE3-024A-8926-0E431605EF30}"/>
              </a:ext>
            </a:extLst>
          </p:cNvPr>
          <p:cNvSpPr txBox="1"/>
          <p:nvPr/>
        </p:nvSpPr>
        <p:spPr>
          <a:xfrm>
            <a:off x="5094515" y="4688617"/>
            <a:ext cx="6203878" cy="923330"/>
          </a:xfrm>
          <a:prstGeom prst="rect">
            <a:avLst/>
          </a:prstGeom>
          <a:noFill/>
        </p:spPr>
        <p:txBody>
          <a:bodyPr wrap="square" rtlCol="0">
            <a:spAutoFit/>
          </a:bodyPr>
          <a:lstStyle/>
          <a:p>
            <a:r>
              <a:rPr lang="en-US" altLang="zh-CN" dirty="0">
                <a:latin typeface="+mn-ea"/>
              </a:rPr>
              <a:t>7.</a:t>
            </a:r>
            <a:r>
              <a:rPr lang="zh-CN" altLang="en-US" dirty="0">
                <a:latin typeface="+mn-ea"/>
              </a:rPr>
              <a:t> </a:t>
            </a:r>
            <a:r>
              <a:rPr lang="en-GB" dirty="0"/>
              <a:t>Immunotherapy</a:t>
            </a:r>
            <a:r>
              <a:rPr lang="zh-CN" altLang="en-US" dirty="0"/>
              <a:t> </a:t>
            </a:r>
            <a:r>
              <a:rPr lang="en-GB" dirty="0"/>
              <a:t>dataset</a:t>
            </a:r>
            <a:r>
              <a:rPr lang="en-US" altLang="zh-CN" dirty="0">
                <a:latin typeface="+mn-ea"/>
              </a:rPr>
              <a:t>(https://</a:t>
            </a:r>
            <a:r>
              <a:rPr lang="en-US" altLang="zh-CN" dirty="0" err="1">
                <a:latin typeface="+mn-ea"/>
              </a:rPr>
              <a:t>archive.ics.uci.edu</a:t>
            </a:r>
            <a:r>
              <a:rPr lang="en-US" altLang="zh-CN" dirty="0">
                <a:latin typeface="+mn-ea"/>
              </a:rPr>
              <a:t>/ml/datasets/</a:t>
            </a:r>
            <a:r>
              <a:rPr lang="en-US" altLang="zh-CN" dirty="0" err="1">
                <a:latin typeface="+mn-ea"/>
              </a:rPr>
              <a:t>Immunotherapy+Dataset</a:t>
            </a:r>
            <a:r>
              <a:rPr lang="en-US" altLang="zh-CN" dirty="0">
                <a:latin typeface="+mn-ea"/>
              </a:rPr>
              <a:t>)</a:t>
            </a:r>
            <a:endParaRPr lang="en-GB" dirty="0"/>
          </a:p>
        </p:txBody>
      </p:sp>
      <p:sp>
        <p:nvSpPr>
          <p:cNvPr id="16" name="TextBox 15">
            <a:extLst>
              <a:ext uri="{FF2B5EF4-FFF2-40B4-BE49-F238E27FC236}">
                <a16:creationId xmlns:a16="http://schemas.microsoft.com/office/drawing/2014/main" id="{968C28FA-3A83-6D43-AC89-100D901416F6}"/>
              </a:ext>
            </a:extLst>
          </p:cNvPr>
          <p:cNvSpPr txBox="1"/>
          <p:nvPr/>
        </p:nvSpPr>
        <p:spPr>
          <a:xfrm>
            <a:off x="5094515" y="5605707"/>
            <a:ext cx="7193829" cy="646331"/>
          </a:xfrm>
          <a:prstGeom prst="rect">
            <a:avLst/>
          </a:prstGeom>
          <a:noFill/>
        </p:spPr>
        <p:txBody>
          <a:bodyPr wrap="none" rtlCol="0">
            <a:spAutoFit/>
          </a:bodyPr>
          <a:lstStyle/>
          <a:p>
            <a:r>
              <a:rPr lang="en-US" altLang="zh-CN" dirty="0">
                <a:latin typeface="+mn-ea"/>
              </a:rPr>
              <a:t>8. Cryotherapy Dataset</a:t>
            </a:r>
          </a:p>
          <a:p>
            <a:r>
              <a:rPr lang="en-US" altLang="zh-CN" dirty="0">
                <a:latin typeface="+mn-ea"/>
              </a:rPr>
              <a:t>(https://</a:t>
            </a:r>
            <a:r>
              <a:rPr lang="en-US" altLang="zh-CN" dirty="0" err="1">
                <a:latin typeface="+mn-ea"/>
              </a:rPr>
              <a:t>archive.ics.uci.edu</a:t>
            </a:r>
            <a:r>
              <a:rPr lang="en-US" altLang="zh-CN" dirty="0">
                <a:latin typeface="+mn-ea"/>
              </a:rPr>
              <a:t>/ml/datasets/</a:t>
            </a:r>
            <a:r>
              <a:rPr lang="en-US" altLang="zh-CN" dirty="0" err="1">
                <a:latin typeface="+mn-ea"/>
              </a:rPr>
              <a:t>Cryotherapy+Dataset</a:t>
            </a:r>
            <a:r>
              <a:rPr lang="en-US" altLang="zh-CN" dirty="0">
                <a:latin typeface="+mn-ea"/>
              </a:rPr>
              <a:t>+)</a:t>
            </a:r>
            <a:endParaRPr lang="en-CN" dirty="0">
              <a:latin typeface="+mn-ea"/>
            </a:endParaRPr>
          </a:p>
        </p:txBody>
      </p:sp>
      <p:sp>
        <p:nvSpPr>
          <p:cNvPr id="2" name="TextBox 1">
            <a:extLst>
              <a:ext uri="{FF2B5EF4-FFF2-40B4-BE49-F238E27FC236}">
                <a16:creationId xmlns:a16="http://schemas.microsoft.com/office/drawing/2014/main" id="{1EB3B67E-5CD9-3BFC-1E3D-3F7757E112A5}"/>
              </a:ext>
            </a:extLst>
          </p:cNvPr>
          <p:cNvSpPr txBox="1"/>
          <p:nvPr/>
        </p:nvSpPr>
        <p:spPr>
          <a:xfrm>
            <a:off x="980513" y="5099525"/>
            <a:ext cx="3650673" cy="830997"/>
          </a:xfrm>
          <a:prstGeom prst="rect">
            <a:avLst/>
          </a:prstGeom>
          <a:noFill/>
        </p:spPr>
        <p:txBody>
          <a:bodyPr wrap="square" rtlCol="0">
            <a:spAutoFit/>
          </a:bodyPr>
          <a:lstStyle/>
          <a:p>
            <a:pPr marL="342900" indent="-342900">
              <a:buFont typeface="Wingdings" pitchFamily="2" charset="2"/>
              <a:buChar char="ü"/>
            </a:pPr>
            <a:r>
              <a:rPr lang="en-CN" sz="2400" dirty="0"/>
              <a:t>准确率区别不大</a:t>
            </a:r>
          </a:p>
          <a:p>
            <a:pPr marL="342900" indent="-342900">
              <a:buFont typeface="Wingdings" pitchFamily="2" charset="2"/>
              <a:buChar char="ü"/>
            </a:pPr>
            <a:r>
              <a:rPr lang="en-CN" sz="2400" dirty="0">
                <a:latin typeface="+mn-ea"/>
              </a:rPr>
              <a:t>RF</a:t>
            </a:r>
            <a:r>
              <a:rPr lang="en-CN" sz="2400" dirty="0">
                <a:solidFill>
                  <a:srgbClr val="FF0000"/>
                </a:solidFill>
                <a:latin typeface="+mn-ea"/>
              </a:rPr>
              <a:t>训练效率更高</a:t>
            </a:r>
          </a:p>
        </p:txBody>
      </p:sp>
      <p:sp>
        <p:nvSpPr>
          <p:cNvPr id="6" name="灯片编号占位符 5">
            <a:extLst>
              <a:ext uri="{FF2B5EF4-FFF2-40B4-BE49-F238E27FC236}">
                <a16:creationId xmlns:a16="http://schemas.microsoft.com/office/drawing/2014/main" id="{E540349D-26D7-4BE6-9CC3-85360A14FD70}"/>
              </a:ext>
            </a:extLst>
          </p:cNvPr>
          <p:cNvSpPr>
            <a:spLocks noGrp="1"/>
          </p:cNvSpPr>
          <p:nvPr>
            <p:ph type="sldNum" sz="quarter" idx="14"/>
          </p:nvPr>
        </p:nvSpPr>
        <p:spPr/>
        <p:txBody>
          <a:bodyPr/>
          <a:lstStyle/>
          <a:p>
            <a:fld id="{AF69888C-E133-43D9-A638-B5C95925B91C}" type="slidenum">
              <a:rPr lang="zh-CN" altLang="en-US" smtClean="0"/>
              <a:t>22</a:t>
            </a:fld>
            <a:endParaRPr lang="zh-CN" altLang="en-US" dirty="0"/>
          </a:p>
        </p:txBody>
      </p:sp>
    </p:spTree>
    <p:extLst>
      <p:ext uri="{BB962C8B-B14F-4D97-AF65-F5344CB8AC3E}">
        <p14:creationId xmlns:p14="http://schemas.microsoft.com/office/powerpoint/2010/main" val="41574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5" grpId="0"/>
      <p:bldP spid="1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随机森林与</a:t>
            </a:r>
            <a:r>
              <a:rPr lang="en-US" altLang="en-US" dirty="0"/>
              <a:t>Bagging</a:t>
            </a:r>
            <a:r>
              <a:rPr lang="zh-CN" altLang="en-US" dirty="0"/>
              <a:t>的预测效果比较</a:t>
            </a:r>
            <a:r>
              <a:rPr lang="en-CN" dirty="0"/>
              <a:t> </a:t>
            </a:r>
            <a:endParaRPr lang="zh-CN" altLang="en-US" dirty="0"/>
          </a:p>
        </p:txBody>
      </p:sp>
      <p:sp>
        <p:nvSpPr>
          <p:cNvPr id="6" name="TextBox 5">
            <a:extLst>
              <a:ext uri="{FF2B5EF4-FFF2-40B4-BE49-F238E27FC236}">
                <a16:creationId xmlns:a16="http://schemas.microsoft.com/office/drawing/2014/main" id="{ACA434DF-F426-9B4C-AF52-CD8203CA34FF}"/>
              </a:ext>
            </a:extLst>
          </p:cNvPr>
          <p:cNvSpPr txBox="1"/>
          <p:nvPr/>
        </p:nvSpPr>
        <p:spPr>
          <a:xfrm>
            <a:off x="566962" y="958018"/>
            <a:ext cx="6873228" cy="461665"/>
          </a:xfrm>
          <a:prstGeom prst="rect">
            <a:avLst/>
          </a:prstGeom>
          <a:noFill/>
        </p:spPr>
        <p:txBody>
          <a:bodyPr wrap="none" rtlCol="0">
            <a:spAutoFit/>
          </a:bodyPr>
          <a:lstStyle/>
          <a:p>
            <a:pPr algn="l"/>
            <a:r>
              <a:rPr lang="en-US" sz="2400" dirty="0">
                <a:latin typeface="+mn-ea"/>
              </a:rPr>
              <a:t>五次</a:t>
            </a:r>
            <a:r>
              <a:rPr lang="en-US" altLang="zh-CN" sz="2400" dirty="0">
                <a:latin typeface="+mn-ea"/>
              </a:rPr>
              <a:t>10-fold</a:t>
            </a:r>
            <a:r>
              <a:rPr lang="zh-CN" altLang="en-US" sz="2400" dirty="0">
                <a:latin typeface="+mn-ea"/>
              </a:rPr>
              <a:t> </a:t>
            </a:r>
            <a:r>
              <a:rPr lang="en-US" altLang="zh-CN" sz="2400" dirty="0">
                <a:latin typeface="+mn-ea"/>
              </a:rPr>
              <a:t>cross</a:t>
            </a:r>
            <a:r>
              <a:rPr lang="zh-CN" altLang="en-US" sz="2400" dirty="0">
                <a:latin typeface="+mn-ea"/>
              </a:rPr>
              <a:t> </a:t>
            </a:r>
            <a:r>
              <a:rPr lang="en-US" altLang="zh-CN" sz="2400" dirty="0">
                <a:latin typeface="+mn-ea"/>
              </a:rPr>
              <a:t>validation,</a:t>
            </a:r>
            <a:r>
              <a:rPr lang="zh-CN" altLang="en-US" sz="2400" dirty="0">
                <a:latin typeface="+mn-ea"/>
              </a:rPr>
              <a:t> 对预测结果取均值</a:t>
            </a:r>
            <a:endParaRPr lang="en-CN" sz="2400" dirty="0">
              <a:latin typeface="+mn-ea"/>
            </a:endParaRPr>
          </a:p>
        </p:txBody>
      </p:sp>
      <p:pic>
        <p:nvPicPr>
          <p:cNvPr id="14" name="Picture 13">
            <a:extLst>
              <a:ext uri="{FF2B5EF4-FFF2-40B4-BE49-F238E27FC236}">
                <a16:creationId xmlns:a16="http://schemas.microsoft.com/office/drawing/2014/main" id="{487E8602-8314-B247-B752-8E3DE56230F3}"/>
              </a:ext>
            </a:extLst>
          </p:cNvPr>
          <p:cNvPicPr>
            <a:picLocks noChangeAspect="1"/>
          </p:cNvPicPr>
          <p:nvPr/>
        </p:nvPicPr>
        <p:blipFill>
          <a:blip r:embed="rId3"/>
          <a:stretch>
            <a:fillRect/>
          </a:stretch>
        </p:blipFill>
        <p:spPr>
          <a:xfrm>
            <a:off x="249575" y="1634915"/>
            <a:ext cx="6623174" cy="5101633"/>
          </a:xfrm>
          <a:prstGeom prst="rect">
            <a:avLst/>
          </a:prstGeom>
        </p:spPr>
      </p:pic>
      <p:pic>
        <p:nvPicPr>
          <p:cNvPr id="18" name="Picture 17">
            <a:extLst>
              <a:ext uri="{FF2B5EF4-FFF2-40B4-BE49-F238E27FC236}">
                <a16:creationId xmlns:a16="http://schemas.microsoft.com/office/drawing/2014/main" id="{7B32AC95-4CE4-6048-9C4E-8B9AB4882F34}"/>
              </a:ext>
            </a:extLst>
          </p:cNvPr>
          <p:cNvPicPr>
            <a:picLocks noChangeAspect="1"/>
          </p:cNvPicPr>
          <p:nvPr/>
        </p:nvPicPr>
        <p:blipFill>
          <a:blip r:embed="rId4"/>
          <a:stretch>
            <a:fillRect/>
          </a:stretch>
        </p:blipFill>
        <p:spPr>
          <a:xfrm>
            <a:off x="4251505" y="1814053"/>
            <a:ext cx="7676223" cy="4922496"/>
          </a:xfrm>
          <a:prstGeom prst="rect">
            <a:avLst/>
          </a:prstGeom>
        </p:spPr>
      </p:pic>
      <p:sp>
        <p:nvSpPr>
          <p:cNvPr id="2" name="灯片编号占位符 1">
            <a:extLst>
              <a:ext uri="{FF2B5EF4-FFF2-40B4-BE49-F238E27FC236}">
                <a16:creationId xmlns:a16="http://schemas.microsoft.com/office/drawing/2014/main" id="{1FE3FD31-FEE5-4B22-B468-DD39B9277E6B}"/>
              </a:ext>
            </a:extLst>
          </p:cNvPr>
          <p:cNvSpPr>
            <a:spLocks noGrp="1"/>
          </p:cNvSpPr>
          <p:nvPr>
            <p:ph type="sldNum" sz="quarter" idx="14"/>
          </p:nvPr>
        </p:nvSpPr>
        <p:spPr/>
        <p:txBody>
          <a:bodyPr/>
          <a:lstStyle/>
          <a:p>
            <a:fld id="{AF69888C-E133-43D9-A638-B5C95925B91C}" type="slidenum">
              <a:rPr lang="zh-CN" altLang="en-US" smtClean="0"/>
              <a:t>23</a:t>
            </a:fld>
            <a:endParaRPr lang="zh-CN" altLang="en-US" dirty="0"/>
          </a:p>
        </p:txBody>
      </p:sp>
    </p:spTree>
    <p:extLst>
      <p:ext uri="{BB962C8B-B14F-4D97-AF65-F5344CB8AC3E}">
        <p14:creationId xmlns:p14="http://schemas.microsoft.com/office/powerpoint/2010/main" val="16587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555FB-C2FF-FD47-8FDA-625D80EE3A7E}"/>
              </a:ext>
            </a:extLst>
          </p:cNvPr>
          <p:cNvSpPr>
            <a:spLocks noGrp="1"/>
          </p:cNvSpPr>
          <p:nvPr>
            <p:ph type="body" sz="quarter" idx="12"/>
          </p:nvPr>
        </p:nvSpPr>
        <p:spPr/>
        <p:txBody>
          <a:bodyPr/>
          <a:lstStyle/>
          <a:p>
            <a:pPr marL="0" indent="0">
              <a:buNone/>
            </a:pPr>
            <a:r>
              <a:rPr lang="en-CN" dirty="0"/>
              <a:t>随机森林</a:t>
            </a:r>
          </a:p>
        </p:txBody>
      </p:sp>
      <p:sp>
        <p:nvSpPr>
          <p:cNvPr id="9" name="矩形 2">
            <a:extLst>
              <a:ext uri="{FF2B5EF4-FFF2-40B4-BE49-F238E27FC236}">
                <a16:creationId xmlns:a16="http://schemas.microsoft.com/office/drawing/2014/main" id="{8D00EA94-DF8F-5645-91A0-E27FCC5CBD83}"/>
              </a:ext>
            </a:extLst>
          </p:cNvPr>
          <p:cNvSpPr/>
          <p:nvPr/>
        </p:nvSpPr>
        <p:spPr>
          <a:xfrm>
            <a:off x="1527056" y="1122263"/>
            <a:ext cx="10527507" cy="565539"/>
          </a:xfrm>
          <a:prstGeom prst="rect">
            <a:avLst/>
          </a:prstGeom>
        </p:spPr>
        <p:txBody>
          <a:bodyPr wrap="square">
            <a:spAutoFit/>
          </a:bodyPr>
          <a:lstStyle/>
          <a:p>
            <a:pPr marL="342900" indent="-342900">
              <a:lnSpc>
                <a:spcPct val="120000"/>
              </a:lnSpc>
              <a:buFont typeface="Wingdings" pitchFamily="2" charset="2"/>
              <a:buChar char="Ø"/>
            </a:pPr>
            <a:r>
              <a:rPr lang="zh-CN" altLang="en-US" sz="2800" spc="-10" dirty="0">
                <a:solidFill>
                  <a:schemeClr val="accent1">
                    <a:lumMod val="75000"/>
                  </a:schemeClr>
                </a:solidFill>
                <a:latin typeface="+mn-ea"/>
              </a:rPr>
              <a:t>测验：</a:t>
            </a:r>
            <a:endParaRPr lang="en-US" altLang="zh-CN" sz="2800" spc="-10" dirty="0">
              <a:latin typeface="+mn-ea"/>
            </a:endParaRPr>
          </a:p>
        </p:txBody>
      </p:sp>
      <p:sp>
        <p:nvSpPr>
          <p:cNvPr id="10" name="文本框 4">
            <a:extLst>
              <a:ext uri="{FF2B5EF4-FFF2-40B4-BE49-F238E27FC236}">
                <a16:creationId xmlns:a16="http://schemas.microsoft.com/office/drawing/2014/main" id="{ED66A883-10DF-5E4F-AFF7-22A54AB92A5D}"/>
              </a:ext>
            </a:extLst>
          </p:cNvPr>
          <p:cNvSpPr txBox="1"/>
          <p:nvPr/>
        </p:nvSpPr>
        <p:spPr>
          <a:xfrm>
            <a:off x="1660038" y="1755450"/>
            <a:ext cx="10214274" cy="3247812"/>
          </a:xfrm>
          <a:prstGeom prst="rect">
            <a:avLst/>
          </a:prstGeom>
          <a:noFill/>
        </p:spPr>
        <p:txBody>
          <a:bodyPr wrap="square">
            <a:spAutoFit/>
          </a:bodyPr>
          <a:lstStyle/>
          <a:p>
            <a:pPr>
              <a:lnSpc>
                <a:spcPct val="150000"/>
              </a:lnSpc>
            </a:pPr>
            <a:r>
              <a:rPr lang="zh-CN" altLang="en-CN" sz="2800" spc="-10" dirty="0">
                <a:latin typeface="+mn-ea"/>
              </a:rPr>
              <a:t>下列</a:t>
            </a:r>
            <a:r>
              <a:rPr lang="zh-CN" altLang="en-US" sz="2800" spc="-10" dirty="0">
                <a:latin typeface="+mn-ea"/>
              </a:rPr>
              <a:t>哪一项</a:t>
            </a:r>
            <a:r>
              <a:rPr lang="zh-CN" altLang="en-US" sz="2800" spc="-10" dirty="0">
                <a:solidFill>
                  <a:srgbClr val="FF0000"/>
                </a:solidFill>
                <a:latin typeface="+mn-ea"/>
              </a:rPr>
              <a:t>不是</a:t>
            </a:r>
            <a:r>
              <a:rPr lang="zh-CN" altLang="en-US" sz="2800" spc="-10" dirty="0">
                <a:latin typeface="+mn-ea"/>
              </a:rPr>
              <a:t>随机森林的特点：</a:t>
            </a:r>
            <a:endParaRPr lang="en-US" altLang="zh-CN" sz="2800" spc="-10" dirty="0">
              <a:latin typeface="+mn-ea"/>
            </a:endParaRPr>
          </a:p>
          <a:p>
            <a:pPr marL="514350" indent="-514350">
              <a:lnSpc>
                <a:spcPct val="150000"/>
              </a:lnSpc>
              <a:buAutoNum type="alphaUcPeriod"/>
            </a:pPr>
            <a:r>
              <a:rPr lang="zh-CN" altLang="en-US" sz="2800" spc="-10" dirty="0">
                <a:latin typeface="+mn-ea"/>
              </a:rPr>
              <a:t>它是基于决策树的集成学习方法</a:t>
            </a:r>
            <a:endParaRPr lang="en-US" altLang="zh-CN" sz="2800" spc="-10" dirty="0">
              <a:latin typeface="+mn-ea"/>
            </a:endParaRPr>
          </a:p>
          <a:p>
            <a:pPr marL="514350" indent="-514350">
              <a:lnSpc>
                <a:spcPct val="150000"/>
              </a:lnSpc>
              <a:buAutoNum type="alphaUcPeriod"/>
            </a:pPr>
            <a:r>
              <a:rPr lang="zh-CN" altLang="en-US" sz="2800" spc="-10" dirty="0">
                <a:latin typeface="+mn-ea"/>
              </a:rPr>
              <a:t>引入了随机特征选择</a:t>
            </a:r>
            <a:endParaRPr lang="en-US" altLang="zh-CN" sz="2800" spc="-10" dirty="0">
              <a:latin typeface="+mn-ea"/>
            </a:endParaRPr>
          </a:p>
          <a:p>
            <a:pPr marL="514350" indent="-514350">
              <a:lnSpc>
                <a:spcPct val="150000"/>
              </a:lnSpc>
              <a:buAutoNum type="alphaUcPeriod"/>
            </a:pPr>
            <a:r>
              <a:rPr lang="zh-CN" altLang="en-US" sz="2800" spc="-10" dirty="0">
                <a:latin typeface="+mn-ea"/>
              </a:rPr>
              <a:t>它是一种串行集成方法</a:t>
            </a:r>
            <a:endParaRPr lang="en-US" altLang="zh-CN" sz="2800" spc="-10" dirty="0">
              <a:latin typeface="+mn-ea"/>
            </a:endParaRPr>
          </a:p>
          <a:p>
            <a:pPr marL="514350" indent="-514350">
              <a:lnSpc>
                <a:spcPct val="150000"/>
              </a:lnSpc>
              <a:buAutoNum type="alphaUcPeriod"/>
            </a:pPr>
            <a:r>
              <a:rPr lang="zh-CN" altLang="en-US" sz="2800" spc="-10" dirty="0">
                <a:latin typeface="+mn-ea"/>
              </a:rPr>
              <a:t>样本选择时采用</a:t>
            </a:r>
            <a:r>
              <a:rPr lang="en-US" altLang="zh-CN" sz="2800" spc="-10" dirty="0">
                <a:latin typeface="+mn-ea"/>
              </a:rPr>
              <a:t>Bootstrap</a:t>
            </a:r>
            <a:r>
              <a:rPr lang="zh-CN" altLang="en-US" sz="2800" spc="-10" dirty="0">
                <a:latin typeface="+mn-ea"/>
              </a:rPr>
              <a:t>的采样方式</a:t>
            </a:r>
            <a:endParaRPr lang="en-US" altLang="zh-CN" sz="2800" spc="-10" dirty="0">
              <a:latin typeface="+mn-ea"/>
            </a:endParaRPr>
          </a:p>
        </p:txBody>
      </p:sp>
      <p:sp>
        <p:nvSpPr>
          <p:cNvPr id="2" name="Text Box 314">
            <a:extLst>
              <a:ext uri="{FF2B5EF4-FFF2-40B4-BE49-F238E27FC236}">
                <a16:creationId xmlns:a16="http://schemas.microsoft.com/office/drawing/2014/main" id="{5852C2E1-410A-AE39-7D0F-22509FE876A7}"/>
              </a:ext>
            </a:extLst>
          </p:cNvPr>
          <p:cNvSpPr txBox="1">
            <a:spLocks noChangeArrowheads="1"/>
          </p:cNvSpPr>
          <p:nvPr/>
        </p:nvSpPr>
        <p:spPr bwMode="auto">
          <a:xfrm>
            <a:off x="770174" y="3668379"/>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4" name="灯片编号占位符 3">
            <a:extLst>
              <a:ext uri="{FF2B5EF4-FFF2-40B4-BE49-F238E27FC236}">
                <a16:creationId xmlns:a16="http://schemas.microsoft.com/office/drawing/2014/main" id="{48B44327-7A0E-4DE9-82FF-9E2F47AD418E}"/>
              </a:ext>
            </a:extLst>
          </p:cNvPr>
          <p:cNvSpPr>
            <a:spLocks noGrp="1"/>
          </p:cNvSpPr>
          <p:nvPr>
            <p:ph type="sldNum" sz="quarter" idx="14"/>
          </p:nvPr>
        </p:nvSpPr>
        <p:spPr/>
        <p:txBody>
          <a:bodyPr/>
          <a:lstStyle/>
          <a:p>
            <a:fld id="{AF69888C-E133-43D9-A638-B5C95925B91C}" type="slidenum">
              <a:rPr lang="zh-CN" altLang="en-US" smtClean="0"/>
              <a:t>24</a:t>
            </a:fld>
            <a:endParaRPr lang="zh-CN" altLang="en-US" dirty="0"/>
          </a:p>
        </p:txBody>
      </p:sp>
    </p:spTree>
    <p:extLst>
      <p:ext uri="{BB962C8B-B14F-4D97-AF65-F5344CB8AC3E}">
        <p14:creationId xmlns:p14="http://schemas.microsoft.com/office/powerpoint/2010/main" val="16472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串行集成方法</a:t>
            </a:r>
          </a:p>
        </p:txBody>
      </p:sp>
      <p:graphicFrame>
        <p:nvGraphicFramePr>
          <p:cNvPr id="2" name="Diagram 1">
            <a:extLst>
              <a:ext uri="{FF2B5EF4-FFF2-40B4-BE49-F238E27FC236}">
                <a16:creationId xmlns:a16="http://schemas.microsoft.com/office/drawing/2014/main" id="{76F374E9-5557-804B-9995-92DF6D652D0C}"/>
              </a:ext>
            </a:extLst>
          </p:cNvPr>
          <p:cNvGraphicFramePr/>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A624B8-E6B6-4445-ABBE-2A794ABDA098}"/>
              </a:ext>
            </a:extLst>
          </p:cNvPr>
          <p:cNvSpPr txBox="1"/>
          <p:nvPr/>
        </p:nvSpPr>
        <p:spPr>
          <a:xfrm>
            <a:off x="3090721" y="2138278"/>
            <a:ext cx="1569660" cy="369332"/>
          </a:xfrm>
          <a:prstGeom prst="rect">
            <a:avLst/>
          </a:prstGeom>
          <a:noFill/>
        </p:spPr>
        <p:txBody>
          <a:bodyPr wrap="none" rtlCol="0">
            <a:spAutoFit/>
          </a:bodyPr>
          <a:lstStyle/>
          <a:p>
            <a:pPr algn="l"/>
            <a:r>
              <a:rPr lang="en-US" b="1" dirty="0" err="1">
                <a:latin typeface="+mn-ea"/>
              </a:rPr>
              <a:t>自动调节权重</a:t>
            </a:r>
            <a:endParaRPr lang="en-CN" b="1" dirty="0">
              <a:latin typeface="+mn-ea"/>
            </a:endParaRPr>
          </a:p>
        </p:txBody>
      </p:sp>
      <p:sp>
        <p:nvSpPr>
          <p:cNvPr id="9" name="TextBox 8">
            <a:extLst>
              <a:ext uri="{FF2B5EF4-FFF2-40B4-BE49-F238E27FC236}">
                <a16:creationId xmlns:a16="http://schemas.microsoft.com/office/drawing/2014/main" id="{A89C4EC0-3234-9941-BC09-B49229B99DB7}"/>
              </a:ext>
            </a:extLst>
          </p:cNvPr>
          <p:cNvSpPr txBox="1"/>
          <p:nvPr/>
        </p:nvSpPr>
        <p:spPr>
          <a:xfrm>
            <a:off x="4660381" y="3244334"/>
            <a:ext cx="3260829" cy="369332"/>
          </a:xfrm>
          <a:prstGeom prst="rect">
            <a:avLst/>
          </a:prstGeom>
          <a:noFill/>
        </p:spPr>
        <p:txBody>
          <a:bodyPr wrap="none" rtlCol="0">
            <a:spAutoFit/>
          </a:bodyPr>
          <a:lstStyle/>
          <a:p>
            <a:r>
              <a:rPr lang="zh-CN" altLang="en-US" b="1" dirty="0"/>
              <a:t>损失函数的负梯度去拟合残差</a:t>
            </a:r>
            <a:endParaRPr lang="en-CN" b="1" dirty="0">
              <a:latin typeface="+mn-ea"/>
            </a:endParaRPr>
          </a:p>
        </p:txBody>
      </p:sp>
      <p:sp>
        <p:nvSpPr>
          <p:cNvPr id="3" name="TextBox 2">
            <a:extLst>
              <a:ext uri="{FF2B5EF4-FFF2-40B4-BE49-F238E27FC236}">
                <a16:creationId xmlns:a16="http://schemas.microsoft.com/office/drawing/2014/main" id="{B0C6FED6-33CE-9948-BDC6-B43960901007}"/>
              </a:ext>
            </a:extLst>
          </p:cNvPr>
          <p:cNvSpPr txBox="1"/>
          <p:nvPr/>
        </p:nvSpPr>
        <p:spPr>
          <a:xfrm>
            <a:off x="6662497" y="4631016"/>
            <a:ext cx="4073236" cy="369332"/>
          </a:xfrm>
          <a:prstGeom prst="rect">
            <a:avLst/>
          </a:prstGeom>
          <a:noFill/>
        </p:spPr>
        <p:txBody>
          <a:bodyPr wrap="square" rtlCol="0">
            <a:spAutoFit/>
          </a:bodyPr>
          <a:lstStyle/>
          <a:p>
            <a:r>
              <a:rPr lang="zh-CN" altLang="en-US" b="1" dirty="0"/>
              <a:t>在代价函数里加入了正则项等</a:t>
            </a:r>
            <a:endParaRPr lang="en-CN" b="1" dirty="0">
              <a:latin typeface="+mn-ea"/>
            </a:endParaRPr>
          </a:p>
        </p:txBody>
      </p:sp>
      <p:sp>
        <p:nvSpPr>
          <p:cNvPr id="6" name="灯片编号占位符 5">
            <a:extLst>
              <a:ext uri="{FF2B5EF4-FFF2-40B4-BE49-F238E27FC236}">
                <a16:creationId xmlns:a16="http://schemas.microsoft.com/office/drawing/2014/main" id="{3900FF5E-FE86-452B-9597-4808C2502BE2}"/>
              </a:ext>
            </a:extLst>
          </p:cNvPr>
          <p:cNvSpPr>
            <a:spLocks noGrp="1"/>
          </p:cNvSpPr>
          <p:nvPr>
            <p:ph type="sldNum" sz="quarter" idx="14"/>
          </p:nvPr>
        </p:nvSpPr>
        <p:spPr/>
        <p:txBody>
          <a:bodyPr/>
          <a:lstStyle/>
          <a:p>
            <a:fld id="{AF69888C-E133-43D9-A638-B5C95925B91C}" type="slidenum">
              <a:rPr lang="zh-CN" altLang="en-US" smtClean="0"/>
              <a:t>25</a:t>
            </a:fld>
            <a:endParaRPr lang="zh-CN" altLang="en-US" dirty="0"/>
          </a:p>
        </p:txBody>
      </p:sp>
    </p:spTree>
    <p:extLst>
      <p:ext uri="{BB962C8B-B14F-4D97-AF65-F5344CB8AC3E}">
        <p14:creationId xmlns:p14="http://schemas.microsoft.com/office/powerpoint/2010/main" val="415158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10129113" cy="558704"/>
          </a:xfrm>
        </p:spPr>
        <p:txBody>
          <a:bodyPr/>
          <a:lstStyle/>
          <a:p>
            <a:pPr marL="0" indent="0">
              <a:buNone/>
            </a:pPr>
            <a:r>
              <a:rPr lang="en-US" altLang="zh-CN" sz="3200" dirty="0"/>
              <a:t>Boosting</a:t>
            </a:r>
            <a:endParaRPr lang="zh-CN" altLang="en-US" sz="3200" dirty="0"/>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F9260F1B-80EE-FD47-A38C-FCE2E775FA7B}"/>
                  </a:ext>
                </a:extLst>
              </p:cNvPr>
              <p:cNvSpPr txBox="1"/>
              <p:nvPr/>
            </p:nvSpPr>
            <p:spPr>
              <a:xfrm>
                <a:off x="2614056" y="2617738"/>
                <a:ext cx="7960488" cy="3600345"/>
              </a:xfrm>
              <a:prstGeom prst="rect">
                <a:avLst/>
              </a:prstGeom>
              <a:noFill/>
            </p:spPr>
            <p:txBody>
              <a:bodyPr wrap="square" rtlCol="0">
                <a:spAutoFit/>
              </a:bodyPr>
              <a:lstStyle/>
              <a:p>
                <a:pPr marL="342900" indent="-342900">
                  <a:lnSpc>
                    <a:spcPct val="120000"/>
                  </a:lnSpc>
                  <a:buFont typeface="Wingdings" pitchFamily="2" charset="2"/>
                  <a:buChar char="Ø"/>
                </a:pPr>
                <a:r>
                  <a:rPr lang="en-US" altLang="zh-CN" sz="2400" spc="-10" dirty="0">
                    <a:latin typeface="+mn-ea"/>
                  </a:rPr>
                  <a:t>Boosting</a:t>
                </a:r>
                <a:r>
                  <a:rPr lang="zh-CN" altLang="en-US" sz="2400" spc="-10" dirty="0">
                    <a:latin typeface="+mn-ea"/>
                  </a:rPr>
                  <a:t>的工作框架：</a:t>
                </a:r>
                <a:endParaRPr lang="en-US" altLang="zh-CN" sz="2400" spc="-10" dirty="0">
                  <a:latin typeface="+mn-ea"/>
                </a:endParaRPr>
              </a:p>
              <a:p>
                <a:pPr>
                  <a:lnSpc>
                    <a:spcPct val="120000"/>
                  </a:lnSpc>
                </a:pPr>
                <a:r>
                  <a:rPr lang="en-US" altLang="zh-CN" sz="2400" spc="-10" dirty="0">
                    <a:latin typeface="+mn-ea"/>
                  </a:rPr>
                  <a:t>    •</a:t>
                </a:r>
                <a:r>
                  <a:rPr lang="zh-CN" altLang="en-US" sz="2400" spc="-10" dirty="0">
                    <a:latin typeface="+mn-ea"/>
                  </a:rPr>
                  <a:t> 获得第一个分类器</a:t>
                </a:r>
                <a14:m>
                  <m:oMath xmlns:m="http://schemas.openxmlformats.org/officeDocument/2006/math">
                    <m:sSub>
                      <m:sSubPr>
                        <m:ctrlPr>
                          <a:rPr lang="en-US" altLang="zh-CN" sz="2400" i="1" spc="-10" dirty="0" smtClean="0">
                            <a:latin typeface="Cambria Math" panose="02040503050406030204" pitchFamily="18" charset="0"/>
                          </a:rPr>
                        </m:ctrlPr>
                      </m:sSubPr>
                      <m:e>
                        <m:r>
                          <a:rPr lang="en-US" altLang="zh-CN" sz="2400" b="0" i="1" spc="-10" dirty="0" smtClean="0">
                            <a:latin typeface="Cambria Math" panose="02040503050406030204" pitchFamily="18" charset="0"/>
                          </a:rPr>
                          <m:t>𝑓</m:t>
                        </m:r>
                      </m:e>
                      <m:sub>
                        <m:r>
                          <a:rPr lang="en-US" altLang="zh-CN" sz="2400" b="0" i="1" spc="-10" dirty="0" smtClean="0">
                            <a:latin typeface="Cambria Math" panose="02040503050406030204" pitchFamily="18" charset="0"/>
                          </a:rPr>
                          <m:t>1</m:t>
                        </m:r>
                      </m:sub>
                    </m:sSub>
                    <m:r>
                      <a:rPr lang="en-US" altLang="zh-CN" sz="2400" i="1" spc="-10" dirty="0" smtClean="0">
                        <a:latin typeface="Cambria Math" panose="02040503050406030204" pitchFamily="18" charset="0"/>
                      </a:rPr>
                      <m:t>(</m:t>
                    </m:r>
                    <m:r>
                      <a:rPr lang="en-US" altLang="zh-CN" sz="2400" i="1" spc="-10" dirty="0" smtClean="0">
                        <a:latin typeface="Cambria Math" panose="02040503050406030204" pitchFamily="18" charset="0"/>
                      </a:rPr>
                      <m:t>𝑥</m:t>
                    </m:r>
                    <m:r>
                      <a:rPr lang="en-US" altLang="zh-CN" sz="2400" i="1" spc="-10" dirty="0" smtClean="0">
                        <a:latin typeface="Cambria Math" panose="02040503050406030204" pitchFamily="18" charset="0"/>
                      </a:rPr>
                      <m:t>)</m:t>
                    </m:r>
                  </m:oMath>
                </a14:m>
                <a:endParaRPr lang="en-US" altLang="zh-CN" sz="2400" spc="-10" dirty="0">
                  <a:latin typeface="+mn-ea"/>
                </a:endParaRPr>
              </a:p>
              <a:p>
                <a:pPr>
                  <a:lnSpc>
                    <a:spcPct val="120000"/>
                  </a:lnSpc>
                </a:pPr>
                <a:r>
                  <a:rPr lang="zh-CN" altLang="en-US" sz="2400" spc="-10" dirty="0">
                    <a:latin typeface="+mn-ea"/>
                  </a:rPr>
                  <a:t>    </a:t>
                </a:r>
                <a:r>
                  <a:rPr lang="en-US" altLang="zh-CN" sz="2400" spc="-10" dirty="0">
                    <a:latin typeface="+mn-ea"/>
                  </a:rPr>
                  <a:t>•</a:t>
                </a:r>
                <a:r>
                  <a:rPr lang="zh-CN" altLang="en-US" sz="2400" spc="-10" dirty="0">
                    <a:latin typeface="+mn-ea"/>
                  </a:rPr>
                  <a:t> 寻找另一个函数</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b="0" i="1" spc="-10" dirty="0" smtClean="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spc="-10" dirty="0">
                    <a:latin typeface="+mn-ea"/>
                  </a:rPr>
                  <a:t>来</a:t>
                </a:r>
                <a:r>
                  <a:rPr lang="zh-CN" altLang="en-US" sz="2400" b="1" spc="-10" dirty="0">
                    <a:solidFill>
                      <a:srgbClr val="FF0000"/>
                    </a:solidFill>
                    <a:latin typeface="+mn-ea"/>
                  </a:rPr>
                  <a:t>帮助</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1</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endParaRPr lang="en-US" altLang="zh-CN" sz="2400" spc="-10" dirty="0">
                  <a:latin typeface="+mn-ea"/>
                </a:endParaRPr>
              </a:p>
              <a:p>
                <a:pPr>
                  <a:lnSpc>
                    <a:spcPct val="120000"/>
                  </a:lnSpc>
                </a:pPr>
                <a:r>
                  <a:rPr lang="zh-CN" altLang="en-US" sz="2400" spc="-10" dirty="0">
                    <a:latin typeface="+mn-ea"/>
                  </a:rPr>
                  <a:t>       </a:t>
                </a:r>
                <a:r>
                  <a:rPr lang="en-US" altLang="zh-CN" sz="2400" spc="-10" dirty="0">
                    <a:latin typeface="+mn-ea"/>
                  </a:rPr>
                  <a:t>•</a:t>
                </a:r>
                <a:r>
                  <a:rPr lang="zh-CN" altLang="en-US" sz="2400" spc="-10" dirty="0">
                    <a:latin typeface="+mn-ea"/>
                  </a:rPr>
                  <a:t> 然而，如果</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spc="-10" dirty="0">
                    <a:latin typeface="+mn-ea"/>
                  </a:rPr>
                  <a:t>与</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1</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r>
                      <a:rPr lang="zh-CN" altLang="en-US" sz="2400" i="1" spc="-10" dirty="0" smtClean="0">
                        <a:latin typeface="Cambria Math" panose="02040503050406030204" pitchFamily="18" charset="0"/>
                      </a:rPr>
                      <m:t>相似</m:t>
                    </m:r>
                  </m:oMath>
                </a14:m>
                <a:r>
                  <a:rPr lang="zh-CN" altLang="en-US" sz="2400" spc="-10" dirty="0">
                    <a:latin typeface="+mn-ea"/>
                  </a:rPr>
                  <a:t>，则用处不大</a:t>
                </a:r>
              </a:p>
              <a:p>
                <a:pPr>
                  <a:lnSpc>
                    <a:spcPct val="120000"/>
                  </a:lnSpc>
                </a:pPr>
                <a:r>
                  <a:rPr lang="en-US" altLang="zh-CN" sz="2400" spc="-10" dirty="0">
                    <a:latin typeface="+mn-ea"/>
                  </a:rPr>
                  <a:t>       •</a:t>
                </a:r>
                <a:r>
                  <a:rPr lang="zh-CN" altLang="en-US" sz="2400" spc="-10" dirty="0">
                    <a:latin typeface="+mn-ea"/>
                  </a:rPr>
                  <a:t> 我们希望</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spc="-10" dirty="0">
                    <a:latin typeface="+mn-ea"/>
                  </a:rPr>
                  <a:t>与</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b="0" i="1" spc="-10" dirty="0" smtClean="0">
                            <a:latin typeface="Cambria Math" panose="02040503050406030204" pitchFamily="18" charset="0"/>
                          </a:rPr>
                          <m:t>1</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b="1" spc="-10" dirty="0">
                    <a:solidFill>
                      <a:srgbClr val="FF0000"/>
                    </a:solidFill>
                    <a:latin typeface="+mn-ea"/>
                  </a:rPr>
                  <a:t>互补</a:t>
                </a:r>
                <a:r>
                  <a:rPr lang="zh-CN" altLang="en-US" sz="2400" spc="-10" dirty="0">
                    <a:latin typeface="+mn-ea"/>
                  </a:rPr>
                  <a:t>（怎么做？）</a:t>
                </a:r>
              </a:p>
              <a:p>
                <a:pPr>
                  <a:lnSpc>
                    <a:spcPct val="120000"/>
                  </a:lnSpc>
                </a:pPr>
                <a:r>
                  <a:rPr lang="en-US" altLang="zh-CN" sz="2400" spc="-10" dirty="0">
                    <a:latin typeface="+mn-ea"/>
                  </a:rPr>
                  <a:t>    •</a:t>
                </a:r>
                <a:r>
                  <a:rPr lang="zh-CN" altLang="en-US" sz="2400" spc="-10" dirty="0">
                    <a:latin typeface="+mn-ea"/>
                  </a:rPr>
                  <a:t> 获得第二个分类器</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en-US" altLang="zh-CN" sz="2400" spc="-10" dirty="0">
                    <a:latin typeface="+mn-ea"/>
                  </a:rPr>
                  <a:t> ……</a:t>
                </a:r>
              </a:p>
              <a:p>
                <a:pPr>
                  <a:lnSpc>
                    <a:spcPct val="120000"/>
                  </a:lnSpc>
                </a:pPr>
                <a:r>
                  <a:rPr lang="en-US" altLang="zh-CN" sz="2400" spc="-10" dirty="0">
                    <a:latin typeface="+mn-ea"/>
                  </a:rPr>
                  <a:t>    •</a:t>
                </a:r>
                <a:r>
                  <a:rPr lang="zh-CN" altLang="en-US" sz="2400" spc="-10" dirty="0">
                    <a:latin typeface="+mn-ea"/>
                  </a:rPr>
                  <a:t> 最后，组合所有分类器</a:t>
                </a:r>
                <a:endParaRPr lang="en-US" altLang="zh-CN" sz="2400" spc="-10" dirty="0">
                  <a:latin typeface="+mn-ea"/>
                </a:endParaRPr>
              </a:p>
              <a:p>
                <a:pPr marL="342900" indent="-342900">
                  <a:lnSpc>
                    <a:spcPct val="120000"/>
                  </a:lnSpc>
                  <a:buFont typeface="Wingdings" pitchFamily="2" charset="2"/>
                  <a:buChar char="Ø"/>
                </a:pPr>
                <a:r>
                  <a:rPr lang="zh-CN" altLang="en-US" sz="2400" spc="-10" dirty="0">
                    <a:latin typeface="+mn-ea"/>
                  </a:rPr>
                  <a:t>分类器是按顺序学习的</a:t>
                </a:r>
                <a:endParaRPr lang="en-US" altLang="zh-CN" sz="2400" spc="-10" dirty="0">
                  <a:latin typeface="+mn-ea"/>
                </a:endParaRPr>
              </a:p>
            </p:txBody>
          </p:sp>
        </mc:Choice>
        <mc:Fallback xmlns="">
          <p:sp>
            <p:nvSpPr>
              <p:cNvPr id="5" name="文本框 119">
                <a:extLst>
                  <a:ext uri="{FF2B5EF4-FFF2-40B4-BE49-F238E27FC236}">
                    <a16:creationId xmlns:a16="http://schemas.microsoft.com/office/drawing/2014/main" id="{F9260F1B-80EE-FD47-A38C-FCE2E775FA7B}"/>
                  </a:ext>
                </a:extLst>
              </p:cNvPr>
              <p:cNvSpPr txBox="1">
                <a:spLocks noRot="1" noChangeAspect="1" noMove="1" noResize="1" noEditPoints="1" noAdjustHandles="1" noChangeArrowheads="1" noChangeShapeType="1" noTextEdit="1"/>
              </p:cNvSpPr>
              <p:nvPr/>
            </p:nvSpPr>
            <p:spPr>
              <a:xfrm>
                <a:off x="2614056" y="2617738"/>
                <a:ext cx="7960488" cy="3600345"/>
              </a:xfrm>
              <a:prstGeom prst="rect">
                <a:avLst/>
              </a:prstGeom>
              <a:blipFill>
                <a:blip r:embed="rId3"/>
                <a:stretch>
                  <a:fillRect l="-955" b="-3158"/>
                </a:stretch>
              </a:blipFill>
            </p:spPr>
            <p:txBody>
              <a:bodyPr/>
              <a:lstStyle/>
              <a:p>
                <a:r>
                  <a:rPr lang="en-CN">
                    <a:noFill/>
                  </a:rPr>
                  <a:t> </a:t>
                </a:r>
              </a:p>
            </p:txBody>
          </p:sp>
        </mc:Fallback>
      </mc:AlternateContent>
      <p:sp>
        <p:nvSpPr>
          <p:cNvPr id="3" name="TextBox 2">
            <a:extLst>
              <a:ext uri="{FF2B5EF4-FFF2-40B4-BE49-F238E27FC236}">
                <a16:creationId xmlns:a16="http://schemas.microsoft.com/office/drawing/2014/main" id="{A58BD63E-D38F-41DC-D217-D29E42E39269}"/>
              </a:ext>
            </a:extLst>
          </p:cNvPr>
          <p:cNvSpPr txBox="1"/>
          <p:nvPr/>
        </p:nvSpPr>
        <p:spPr>
          <a:xfrm>
            <a:off x="677118" y="1059707"/>
            <a:ext cx="10670129" cy="941155"/>
          </a:xfrm>
          <a:prstGeom prst="rect">
            <a:avLst/>
          </a:prstGeom>
          <a:noFill/>
        </p:spPr>
        <p:txBody>
          <a:bodyPr wrap="square">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lang="en-US" sz="2400" dirty="0"/>
              <a:t>Boosting</a:t>
            </a:r>
            <a:r>
              <a:rPr lang="zh-CN" altLang="en-US" sz="2400" dirty="0"/>
              <a:t>是一类将弱学习器提升为强学习器的算法</a:t>
            </a:r>
            <a:endParaRPr kumimoji="0" lang="en-US" altLang="zh-CN" sz="2400" b="0" i="0" u="none" strike="noStrike" kern="1200" cap="none" spc="-1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solidFill>
                <a:effectLst/>
                <a:uLnTx/>
                <a:uFillTx/>
                <a:latin typeface="微软雅黑"/>
                <a:ea typeface="微软雅黑"/>
                <a:cs typeface="+mn-cs"/>
              </a:rPr>
              <a:t>    </a:t>
            </a:r>
          </a:p>
        </p:txBody>
      </p:sp>
      <p:sp>
        <p:nvSpPr>
          <p:cNvPr id="7" name="TextBox 6">
            <a:extLst>
              <a:ext uri="{FF2B5EF4-FFF2-40B4-BE49-F238E27FC236}">
                <a16:creationId xmlns:a16="http://schemas.microsoft.com/office/drawing/2014/main" id="{31EEB875-6E92-87C0-F486-6C2914C32884}"/>
              </a:ext>
            </a:extLst>
          </p:cNvPr>
          <p:cNvSpPr txBox="1"/>
          <p:nvPr/>
        </p:nvSpPr>
        <p:spPr>
          <a:xfrm>
            <a:off x="1426581" y="1589731"/>
            <a:ext cx="7960488" cy="707886"/>
          </a:xfrm>
          <a:prstGeom prst="rect">
            <a:avLst/>
          </a:prstGeom>
          <a:noFill/>
        </p:spPr>
        <p:txBody>
          <a:bodyPr wrap="square">
            <a:spAutoFit/>
          </a:bodyPr>
          <a:lstStyle/>
          <a:p>
            <a:pPr marL="285750" indent="-285750">
              <a:buFont typeface="Wingdings" pitchFamily="2" charset="2"/>
              <a:buChar char="ü"/>
            </a:pPr>
            <a:r>
              <a:rPr lang="zh-CN" altLang="en-US" sz="2000" dirty="0"/>
              <a:t>弱学习算法：在训练数据上生成错误率略小于</a:t>
            </a:r>
            <a:r>
              <a:rPr lang="en-US" altLang="zh-CN" sz="2000" dirty="0"/>
              <a:t>50%</a:t>
            </a:r>
            <a:r>
              <a:rPr lang="zh-CN" altLang="en-US" sz="2000" dirty="0"/>
              <a:t>的分类器。</a:t>
            </a:r>
          </a:p>
          <a:p>
            <a:pPr marL="285750" indent="-285750">
              <a:buFont typeface="Wingdings" pitchFamily="2" charset="2"/>
              <a:buChar char="ü"/>
            </a:pPr>
            <a:r>
              <a:rPr lang="en-US" altLang="zh-CN" sz="2000" dirty="0"/>
              <a:t>Boosting</a:t>
            </a:r>
            <a:r>
              <a:rPr lang="zh-CN" altLang="en-US" sz="2000" dirty="0"/>
              <a:t>后，可获得错误率为</a:t>
            </a:r>
            <a:r>
              <a:rPr lang="en-US" altLang="zh-CN" sz="2000" dirty="0"/>
              <a:t>0%</a:t>
            </a:r>
            <a:r>
              <a:rPr lang="zh-CN" altLang="en-US" sz="2000" dirty="0"/>
              <a:t>的分类器。</a:t>
            </a:r>
          </a:p>
        </p:txBody>
      </p:sp>
      <p:pic>
        <p:nvPicPr>
          <p:cNvPr id="8" name="Picture 7">
            <a:extLst>
              <a:ext uri="{FF2B5EF4-FFF2-40B4-BE49-F238E27FC236}">
                <a16:creationId xmlns:a16="http://schemas.microsoft.com/office/drawing/2014/main" id="{353852F6-629C-9BB0-52D1-062862441F06}"/>
              </a:ext>
            </a:extLst>
          </p:cNvPr>
          <p:cNvPicPr>
            <a:picLocks noChangeAspect="1"/>
          </p:cNvPicPr>
          <p:nvPr/>
        </p:nvPicPr>
        <p:blipFill>
          <a:blip r:embed="rId4"/>
          <a:stretch>
            <a:fillRect/>
          </a:stretch>
        </p:blipFill>
        <p:spPr>
          <a:xfrm>
            <a:off x="6200735" y="64475"/>
            <a:ext cx="4204906" cy="961360"/>
          </a:xfrm>
          <a:prstGeom prst="rect">
            <a:avLst/>
          </a:prstGeom>
        </p:spPr>
      </p:pic>
      <p:sp>
        <p:nvSpPr>
          <p:cNvPr id="2" name="灯片编号占位符 1">
            <a:extLst>
              <a:ext uri="{FF2B5EF4-FFF2-40B4-BE49-F238E27FC236}">
                <a16:creationId xmlns:a16="http://schemas.microsoft.com/office/drawing/2014/main" id="{67726E07-3511-4403-ACE2-4BA136C33B9B}"/>
              </a:ext>
            </a:extLst>
          </p:cNvPr>
          <p:cNvSpPr>
            <a:spLocks noGrp="1"/>
          </p:cNvSpPr>
          <p:nvPr>
            <p:ph type="sldNum" sz="quarter" idx="14"/>
          </p:nvPr>
        </p:nvSpPr>
        <p:spPr/>
        <p:txBody>
          <a:bodyPr/>
          <a:lstStyle/>
          <a:p>
            <a:fld id="{AF69888C-E133-43D9-A638-B5C95925B91C}" type="slidenum">
              <a:rPr lang="zh-CN" altLang="en-US" smtClean="0"/>
              <a:t>26</a:t>
            </a:fld>
            <a:endParaRPr lang="zh-CN" altLang="en-US" dirty="0"/>
          </a:p>
        </p:txBody>
      </p:sp>
    </p:spTree>
    <p:extLst>
      <p:ext uri="{BB962C8B-B14F-4D97-AF65-F5344CB8AC3E}">
        <p14:creationId xmlns:p14="http://schemas.microsoft.com/office/powerpoint/2010/main" val="427604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386250" y="960534"/>
            <a:ext cx="5810689" cy="426497"/>
          </a:xfrm>
        </p:spPr>
        <p:txBody>
          <a:bodyPr/>
          <a:lstStyle/>
          <a:p>
            <a:pPr>
              <a:buFont typeface="Wingdings" pitchFamily="2" charset="2"/>
              <a:buChar char="Ø"/>
            </a:pPr>
            <a:r>
              <a:rPr lang="zh-CN" altLang="en-US" sz="2400" b="0" dirty="0"/>
              <a:t> 怎么获得不同的分类器？</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671AAB3-5CEB-4B97-9825-1BD989459C28}"/>
                  </a:ext>
                </a:extLst>
              </p:cNvPr>
              <p:cNvSpPr/>
              <p:nvPr/>
            </p:nvSpPr>
            <p:spPr>
              <a:xfrm>
                <a:off x="7129458" y="3606101"/>
                <a:ext cx="4088080" cy="1045543"/>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dirty="0">
                          <a:solidFill>
                            <a:schemeClr val="tx1"/>
                          </a:solidFill>
                          <a:latin typeface="Cambria Math" panose="02040503050406030204" pitchFamily="18" charset="0"/>
                        </a:rPr>
                        <m:t>𝐿</m:t>
                      </m:r>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e>
                      </m:d>
                      <m:r>
                        <a:rPr lang="zh-CN" altLang="en-US" sz="2400" dirty="0">
                          <a:solidFill>
                            <a:schemeClr val="tx1"/>
                          </a:solidFill>
                          <a:latin typeface="Cambria Math" panose="02040503050406030204" pitchFamily="18" charset="0"/>
                        </a:rPr>
                        <m:t>=</m:t>
                      </m:r>
                      <m:nary>
                        <m:naryPr>
                          <m:chr m:val="∑"/>
                          <m:limLoc m:val="undOvr"/>
                          <m:grow m:val="on"/>
                          <m:supHide m:val="on"/>
                          <m:ctrlPr>
                            <a:rPr lang="zh-CN" altLang="en-US" sz="2400" i="1" dirty="0">
                              <a:solidFill>
                                <a:schemeClr val="tx1"/>
                              </a:solidFill>
                              <a:latin typeface="Cambria Math" panose="02040503050406030204" pitchFamily="18" charset="0"/>
                            </a:rPr>
                          </m:ctrlPr>
                        </m:naryPr>
                        <m:sub>
                          <m:r>
                            <a:rPr lang="zh-CN" altLang="en-US" sz="2400" i="1" dirty="0">
                              <a:solidFill>
                                <a:schemeClr val="tx1"/>
                              </a:solidFill>
                              <a:latin typeface="Cambria Math" panose="02040503050406030204" pitchFamily="18" charset="0"/>
                            </a:rPr>
                            <m:t>𝑛</m:t>
                          </m:r>
                        </m:sub>
                        <m:sup/>
                        <m:e>
                          <m:r>
                            <a:rPr lang="zh-CN" altLang="en-US" sz="2400" i="1" dirty="0">
                              <a:solidFill>
                                <a:schemeClr val="tx1"/>
                              </a:solidFill>
                              <a:latin typeface="Cambria Math" panose="02040503050406030204" pitchFamily="18" charset="0"/>
                            </a:rPr>
                            <m:t>𝑙</m:t>
                          </m:r>
                        </m:e>
                      </m:nary>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zh-CN" altLang="en-US" sz="2400" dirty="0">
                              <a:solidFill>
                                <a:schemeClr val="tx1"/>
                              </a:solidFill>
                              <a:latin typeface="Cambria Math" panose="02040503050406030204" pitchFamily="18" charset="0"/>
                            </a:rPr>
                            <m:t>,</m:t>
                          </m:r>
                          <m:sSup>
                            <m:sSupPr>
                              <m:ctrlPr>
                                <a:rPr lang="zh-CN" altLang="en-US" sz="2400" i="1" dirty="0">
                                  <a:solidFill>
                                    <a:schemeClr val="tx1"/>
                                  </a:solidFill>
                                  <a:latin typeface="Cambria Math" panose="02040503050406030204" pitchFamily="18" charset="0"/>
                                </a:rPr>
                              </m:ctrlPr>
                            </m:sSup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p>
                              <m:r>
                                <a:rPr lang="zh-CN" altLang="en-US" sz="2400" i="1" dirty="0">
                                  <a:solidFill>
                                    <a:schemeClr val="tx1"/>
                                  </a:solidFill>
                                  <a:latin typeface="Cambria Math" panose="02040503050406030204" pitchFamily="18" charset="0"/>
                                </a:rPr>
                                <m:t>𝑛</m:t>
                              </m:r>
                            </m:sup>
                          </m:sSup>
                        </m:e>
                      </m:d>
                    </m:oMath>
                  </m:oMathPara>
                </a14:m>
                <a:endParaRPr lang="zh-CN" altLang="en-US" dirty="0">
                  <a:latin typeface="+mn-ea"/>
                </a:endParaRPr>
              </a:p>
            </p:txBody>
          </p:sp>
        </mc:Choice>
        <mc:Fallback xmlns="">
          <p:sp>
            <p:nvSpPr>
              <p:cNvPr id="7" name="矩形 6">
                <a:extLst>
                  <a:ext uri="{FF2B5EF4-FFF2-40B4-BE49-F238E27FC236}">
                    <a16:creationId xmlns:a16="http://schemas.microsoft.com/office/drawing/2014/main" id="{6671AAB3-5CEB-4B97-9825-1BD989459C28}"/>
                  </a:ext>
                </a:extLst>
              </p:cNvPr>
              <p:cNvSpPr>
                <a:spLocks noRot="1" noChangeAspect="1" noMove="1" noResize="1" noEditPoints="1" noAdjustHandles="1" noChangeArrowheads="1" noChangeShapeType="1" noTextEdit="1"/>
              </p:cNvSpPr>
              <p:nvPr/>
            </p:nvSpPr>
            <p:spPr>
              <a:xfrm>
                <a:off x="7129458" y="3606101"/>
                <a:ext cx="4088080" cy="1045543"/>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C9FD205-C5E3-4A19-9FBC-CF5C55099BDD}"/>
                  </a:ext>
                </a:extLst>
              </p:cNvPr>
              <p:cNvSpPr/>
              <p:nvPr/>
            </p:nvSpPr>
            <p:spPr>
              <a:xfrm>
                <a:off x="7129458" y="5018976"/>
                <a:ext cx="4374725" cy="11579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dirty="0">
                          <a:solidFill>
                            <a:schemeClr val="tx1"/>
                          </a:solidFill>
                          <a:latin typeface="Cambria Math" panose="02040503050406030204" pitchFamily="18" charset="0"/>
                        </a:rPr>
                        <m:t>𝐿</m:t>
                      </m:r>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e>
                      </m:d>
                      <m:r>
                        <a:rPr lang="zh-CN" altLang="en-US" sz="2400" dirty="0">
                          <a:solidFill>
                            <a:schemeClr val="tx1"/>
                          </a:solidFill>
                          <a:latin typeface="Cambria Math" panose="02040503050406030204" pitchFamily="18" charset="0"/>
                        </a:rPr>
                        <m:t>=</m:t>
                      </m:r>
                      <m:nary>
                        <m:naryPr>
                          <m:chr m:val="∑"/>
                          <m:limLoc m:val="undOvr"/>
                          <m:grow m:val="on"/>
                          <m:supHide m:val="on"/>
                          <m:ctrlPr>
                            <a:rPr lang="zh-CN" altLang="en-US" sz="2400" i="1" dirty="0">
                              <a:solidFill>
                                <a:schemeClr val="tx1"/>
                              </a:solidFill>
                              <a:latin typeface="Cambria Math" panose="02040503050406030204" pitchFamily="18" charset="0"/>
                            </a:rPr>
                          </m:ctrlPr>
                        </m:naryPr>
                        <m:sub>
                          <m:r>
                            <a:rPr lang="zh-CN" altLang="en-US" sz="2400" i="1" dirty="0">
                              <a:solidFill>
                                <a:schemeClr val="tx1"/>
                              </a:solidFill>
                              <a:latin typeface="Cambria Math" panose="02040503050406030204" pitchFamily="18" charset="0"/>
                            </a:rPr>
                            <m:t>𝑛</m:t>
                          </m:r>
                        </m:sub>
                        <m:sup/>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𝑢</m:t>
                              </m:r>
                            </m:e>
                            <m:sup>
                              <m:r>
                                <a:rPr lang="zh-CN" altLang="en-US" sz="2400" i="1" dirty="0">
                                  <a:solidFill>
                                    <a:schemeClr val="tx1"/>
                                  </a:solidFill>
                                  <a:latin typeface="Cambria Math" panose="02040503050406030204" pitchFamily="18" charset="0"/>
                                </a:rPr>
                                <m:t>𝑛</m:t>
                              </m:r>
                            </m:sup>
                          </m:sSup>
                        </m:e>
                      </m:nary>
                      <m:r>
                        <a:rPr lang="zh-CN" altLang="en-US" sz="2400" dirty="0">
                          <a:solidFill>
                            <a:schemeClr val="tx1"/>
                          </a:solidFill>
                          <a:latin typeface="Cambria Math" panose="02040503050406030204" pitchFamily="18" charset="0"/>
                        </a:rPr>
                        <m:t>⋅</m:t>
                      </m:r>
                      <m:r>
                        <a:rPr lang="zh-CN" altLang="en-US" sz="2400" i="1" dirty="0">
                          <a:solidFill>
                            <a:schemeClr val="tx1"/>
                          </a:solidFill>
                          <a:latin typeface="Cambria Math" panose="02040503050406030204" pitchFamily="18" charset="0"/>
                        </a:rPr>
                        <m:t>𝑙</m:t>
                      </m:r>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zh-CN" altLang="en-US" sz="2400" dirty="0">
                              <a:solidFill>
                                <a:schemeClr val="tx1"/>
                              </a:solidFill>
                              <a:latin typeface="Cambria Math" panose="02040503050406030204" pitchFamily="18" charset="0"/>
                            </a:rPr>
                            <m:t>,</m:t>
                          </m:r>
                          <m:sSup>
                            <m:sSupPr>
                              <m:ctrlPr>
                                <a:rPr lang="zh-CN" altLang="en-US" sz="2400" i="1" dirty="0">
                                  <a:solidFill>
                                    <a:schemeClr val="tx1"/>
                                  </a:solidFill>
                                  <a:latin typeface="Cambria Math" panose="02040503050406030204" pitchFamily="18" charset="0"/>
                                </a:rPr>
                              </m:ctrlPr>
                            </m:sSup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p>
                              <m:r>
                                <a:rPr lang="zh-CN" altLang="en-US" sz="2400" i="1" dirty="0">
                                  <a:solidFill>
                                    <a:schemeClr val="tx1"/>
                                  </a:solidFill>
                                  <a:latin typeface="Cambria Math" panose="02040503050406030204" pitchFamily="18" charset="0"/>
                                </a:rPr>
                                <m:t>𝑛</m:t>
                              </m:r>
                            </m:sup>
                          </m:sSup>
                        </m:e>
                      </m:d>
                    </m:oMath>
                  </m:oMathPara>
                </a14:m>
                <a:endParaRPr lang="zh-CN" altLang="en-US" sz="2400" dirty="0">
                  <a:solidFill>
                    <a:schemeClr val="tx1"/>
                  </a:solidFill>
                  <a:latin typeface="+mn-ea"/>
                </a:endParaRPr>
              </a:p>
            </p:txBody>
          </p:sp>
        </mc:Choice>
        <mc:Fallback xmlns="">
          <p:sp>
            <p:nvSpPr>
              <p:cNvPr id="9" name="矩形 8">
                <a:extLst>
                  <a:ext uri="{FF2B5EF4-FFF2-40B4-BE49-F238E27FC236}">
                    <a16:creationId xmlns:a16="http://schemas.microsoft.com/office/drawing/2014/main" id="{7C9FD205-C5E3-4A19-9FBC-CF5C55099BDD}"/>
                  </a:ext>
                </a:extLst>
              </p:cNvPr>
              <p:cNvSpPr>
                <a:spLocks noRot="1" noChangeAspect="1" noMove="1" noResize="1" noEditPoints="1" noAdjustHandles="1" noChangeArrowheads="1" noChangeShapeType="1" noTextEdit="1"/>
              </p:cNvSpPr>
              <p:nvPr/>
            </p:nvSpPr>
            <p:spPr>
              <a:xfrm>
                <a:off x="7129458" y="5018976"/>
                <a:ext cx="4374725" cy="1157942"/>
              </a:xfrm>
              <a:prstGeom prst="rect">
                <a:avLst/>
              </a:prstGeom>
              <a:blipFill>
                <a:blip r:embed="rId4"/>
                <a:stretch>
                  <a:fillRect/>
                </a:stretch>
              </a:blipFill>
              <a:ln/>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D28C0655-1F3F-598E-5158-789FC688A712}"/>
              </a:ext>
            </a:extLst>
          </p:cNvPr>
          <p:cNvSpPr/>
          <p:nvPr/>
        </p:nvSpPr>
        <p:spPr>
          <a:xfrm rot="5400000">
            <a:off x="5949463" y="4337285"/>
            <a:ext cx="1314447" cy="1045543"/>
          </a:xfrm>
          <a:prstGeom prst="rightArrow">
            <a:avLst/>
          </a:prstGeom>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pic>
        <p:nvPicPr>
          <p:cNvPr id="8" name="图片 7" descr="文本&#10;&#10;中度可信度描述已自动生成">
            <a:extLst>
              <a:ext uri="{FF2B5EF4-FFF2-40B4-BE49-F238E27FC236}">
                <a16:creationId xmlns:a16="http://schemas.microsoft.com/office/drawing/2014/main" id="{71EFFBF1-61D3-D831-3F9A-66AEF61F3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268" y="4049129"/>
            <a:ext cx="3729698" cy="2127789"/>
          </a:xfrm>
          <a:prstGeom prst="rect">
            <a:avLst/>
          </a:prstGeom>
        </p:spPr>
      </p:pic>
      <p:sp>
        <p:nvSpPr>
          <p:cNvPr id="2" name="文本占位符 3">
            <a:extLst>
              <a:ext uri="{FF2B5EF4-FFF2-40B4-BE49-F238E27FC236}">
                <a16:creationId xmlns:a16="http://schemas.microsoft.com/office/drawing/2014/main" id="{9F1DBCB3-ADC0-8107-B2FC-2E1F232AE1C5}"/>
              </a:ext>
            </a:extLst>
          </p:cNvPr>
          <p:cNvSpPr txBox="1">
            <a:spLocks/>
          </p:cNvSpPr>
          <p:nvPr/>
        </p:nvSpPr>
        <p:spPr>
          <a:xfrm>
            <a:off x="566961" y="265803"/>
            <a:ext cx="10129113" cy="5587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dirty="0"/>
              <a:t>Boosting</a:t>
            </a:r>
            <a:endParaRPr lang="en-US" sz="3200" dirty="0"/>
          </a:p>
        </p:txBody>
      </p:sp>
      <p:sp>
        <p:nvSpPr>
          <p:cNvPr id="3" name="文本占位符 3">
            <a:extLst>
              <a:ext uri="{FF2B5EF4-FFF2-40B4-BE49-F238E27FC236}">
                <a16:creationId xmlns:a16="http://schemas.microsoft.com/office/drawing/2014/main" id="{C7613810-D645-35CD-9FDE-D885044D0034}"/>
              </a:ext>
            </a:extLst>
          </p:cNvPr>
          <p:cNvSpPr txBox="1">
            <a:spLocks/>
          </p:cNvSpPr>
          <p:nvPr/>
        </p:nvSpPr>
        <p:spPr>
          <a:xfrm>
            <a:off x="1243268" y="1445291"/>
            <a:ext cx="5810689"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zh-CN" altLang="en-US" sz="2200" b="0" dirty="0"/>
              <a:t> 使用不同的训练数据集来进行训练</a:t>
            </a:r>
          </a:p>
        </p:txBody>
      </p:sp>
      <p:sp>
        <p:nvSpPr>
          <p:cNvPr id="10" name="文本占位符 3">
            <a:extLst>
              <a:ext uri="{FF2B5EF4-FFF2-40B4-BE49-F238E27FC236}">
                <a16:creationId xmlns:a16="http://schemas.microsoft.com/office/drawing/2014/main" id="{ADFE2CA8-0EEB-9FE9-CA74-6FB8134BB3E3}"/>
              </a:ext>
            </a:extLst>
          </p:cNvPr>
          <p:cNvSpPr txBox="1">
            <a:spLocks/>
          </p:cNvSpPr>
          <p:nvPr/>
        </p:nvSpPr>
        <p:spPr>
          <a:xfrm>
            <a:off x="386250" y="1983471"/>
            <a:ext cx="5810689"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b="0" dirty="0"/>
              <a:t> 怎么获得</a:t>
            </a:r>
            <a:r>
              <a:rPr lang="zh-CN" altLang="en-US" sz="2400" dirty="0">
                <a:solidFill>
                  <a:srgbClr val="C00000"/>
                </a:solidFill>
              </a:rPr>
              <a:t>不同的训练集</a:t>
            </a:r>
            <a:r>
              <a:rPr lang="zh-CN" altLang="en-US" sz="2400" b="0" dirty="0"/>
              <a:t>？</a:t>
            </a:r>
          </a:p>
        </p:txBody>
      </p:sp>
      <p:sp>
        <p:nvSpPr>
          <p:cNvPr id="11" name="文本占位符 3">
            <a:extLst>
              <a:ext uri="{FF2B5EF4-FFF2-40B4-BE49-F238E27FC236}">
                <a16:creationId xmlns:a16="http://schemas.microsoft.com/office/drawing/2014/main" id="{17CBEC5A-7E53-FD50-3BBD-D4790816F0D8}"/>
              </a:ext>
            </a:extLst>
          </p:cNvPr>
          <p:cNvSpPr txBox="1">
            <a:spLocks/>
          </p:cNvSpPr>
          <p:nvPr/>
        </p:nvSpPr>
        <p:spPr>
          <a:xfrm>
            <a:off x="1219614" y="2217693"/>
            <a:ext cx="8366837" cy="19111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zh-CN" altLang="en-US" sz="2200" b="0" dirty="0"/>
              <a:t> </a:t>
            </a:r>
            <a:r>
              <a:rPr lang="zh-CN" altLang="en-US" sz="2200" b="0" dirty="0">
                <a:solidFill>
                  <a:schemeClr val="accent1"/>
                </a:solidFill>
              </a:rPr>
              <a:t>重新采样</a:t>
            </a:r>
            <a:r>
              <a:rPr lang="zh-CN" altLang="en-US" sz="2200" b="0" dirty="0"/>
              <a:t>训练数据以形成新的集合</a:t>
            </a:r>
          </a:p>
          <a:p>
            <a:pPr>
              <a:buFont typeface="Wingdings" pitchFamily="2" charset="2"/>
              <a:buChar char="ü"/>
            </a:pPr>
            <a:r>
              <a:rPr lang="zh-CN" altLang="en-US" sz="2200" b="0" dirty="0"/>
              <a:t> </a:t>
            </a:r>
            <a:r>
              <a:rPr lang="zh-CN" altLang="en-US" sz="2200" dirty="0">
                <a:solidFill>
                  <a:srgbClr val="FF0000"/>
                </a:solidFill>
              </a:rPr>
              <a:t>重新赋权</a:t>
            </a:r>
            <a:r>
              <a:rPr lang="zh-CN" altLang="en-US" sz="2200" b="0" dirty="0"/>
              <a:t>训练数据，改变样本分布，形成新的训练数据集</a:t>
            </a:r>
          </a:p>
          <a:p>
            <a:pPr>
              <a:buFont typeface="Wingdings" pitchFamily="2" charset="2"/>
              <a:buChar char="ü"/>
            </a:pPr>
            <a:r>
              <a:rPr lang="zh-CN" altLang="en-US" sz="2200" b="0" dirty="0"/>
              <a:t> 在实际操作中，只</a:t>
            </a:r>
            <a:r>
              <a:rPr lang="zh-CN" altLang="en-US" sz="2200" b="0" dirty="0">
                <a:solidFill>
                  <a:schemeClr val="accent1"/>
                </a:solidFill>
              </a:rPr>
              <a:t>更改代价</a:t>
            </a:r>
            <a:r>
              <a:rPr lang="en-US" altLang="zh-CN" sz="2200" b="0" dirty="0">
                <a:solidFill>
                  <a:schemeClr val="accent1"/>
                </a:solidFill>
              </a:rPr>
              <a:t>/</a:t>
            </a:r>
            <a:r>
              <a:rPr lang="zh-CN" altLang="en-US" sz="2200" b="0" dirty="0">
                <a:solidFill>
                  <a:schemeClr val="accent1"/>
                </a:solidFill>
              </a:rPr>
              <a:t>目标函数</a:t>
            </a:r>
          </a:p>
        </p:txBody>
      </p:sp>
      <p:sp>
        <p:nvSpPr>
          <p:cNvPr id="5" name="灯片编号占位符 4">
            <a:extLst>
              <a:ext uri="{FF2B5EF4-FFF2-40B4-BE49-F238E27FC236}">
                <a16:creationId xmlns:a16="http://schemas.microsoft.com/office/drawing/2014/main" id="{7B20DC6D-B56E-4FF0-BFAC-502E3975D3A3}"/>
              </a:ext>
            </a:extLst>
          </p:cNvPr>
          <p:cNvSpPr>
            <a:spLocks noGrp="1"/>
          </p:cNvSpPr>
          <p:nvPr>
            <p:ph type="sldNum" sz="quarter" idx="14"/>
          </p:nvPr>
        </p:nvSpPr>
        <p:spPr/>
        <p:txBody>
          <a:bodyPr/>
          <a:lstStyle/>
          <a:p>
            <a:fld id="{AF69888C-E133-43D9-A638-B5C95925B91C}" type="slidenum">
              <a:rPr lang="zh-CN" altLang="en-US" smtClean="0"/>
              <a:t>27</a:t>
            </a:fld>
            <a:endParaRPr lang="zh-CN" altLang="en-US" dirty="0"/>
          </a:p>
        </p:txBody>
      </p:sp>
    </p:spTree>
    <p:extLst>
      <p:ext uri="{BB962C8B-B14F-4D97-AF65-F5344CB8AC3E}">
        <p14:creationId xmlns:p14="http://schemas.microsoft.com/office/powerpoint/2010/main" val="11501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6" grpId="0" animBg="1"/>
      <p:bldP spid="3"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D34538-0379-05DD-02D6-C1C29982D75F}"/>
              </a:ext>
            </a:extLst>
          </p:cNvPr>
          <p:cNvSpPr>
            <a:spLocks noGrp="1"/>
          </p:cNvSpPr>
          <p:nvPr>
            <p:ph type="body" sz="quarter" idx="12"/>
          </p:nvPr>
        </p:nvSpPr>
        <p:spPr/>
        <p:txBody>
          <a:bodyPr/>
          <a:lstStyle/>
          <a:p>
            <a:pPr marL="0" indent="0">
              <a:buNone/>
            </a:pPr>
            <a:r>
              <a:rPr lang="en-US" altLang="zh-CN" sz="3200" dirty="0" err="1"/>
              <a:t>Adaboost</a:t>
            </a:r>
            <a:endParaRPr lang="zh-CN" altLang="en-US" sz="3200" dirty="0"/>
          </a:p>
        </p:txBody>
      </p:sp>
      <p:sp>
        <p:nvSpPr>
          <p:cNvPr id="3" name="文本框 2">
            <a:extLst>
              <a:ext uri="{FF2B5EF4-FFF2-40B4-BE49-F238E27FC236}">
                <a16:creationId xmlns:a16="http://schemas.microsoft.com/office/drawing/2014/main" id="{C4C93D33-970E-3514-F31C-FBB284FB53A8}"/>
              </a:ext>
            </a:extLst>
          </p:cNvPr>
          <p:cNvSpPr txBox="1"/>
          <p:nvPr/>
        </p:nvSpPr>
        <p:spPr>
          <a:xfrm>
            <a:off x="566962" y="943667"/>
            <a:ext cx="7217040" cy="830997"/>
          </a:xfrm>
          <a:prstGeom prst="rect">
            <a:avLst/>
          </a:prstGeom>
          <a:noFill/>
        </p:spPr>
        <p:txBody>
          <a:bodyPr wrap="none" rtlCol="0">
            <a:spAutoFit/>
          </a:bodyPr>
          <a:lstStyle/>
          <a:p>
            <a:pPr marL="342900" indent="-342900" algn="l">
              <a:buFont typeface="Wingdings" pitchFamily="2" charset="2"/>
              <a:buChar char="Ø"/>
            </a:pPr>
            <a:r>
              <a:rPr lang="zh-CN" altLang="en-US" sz="2400" dirty="0">
                <a:latin typeface="+mn-ea"/>
              </a:rPr>
              <a:t>核心思想：在使得</a:t>
            </a:r>
            <a:r>
              <a:rPr lang="en-US" altLang="zh-CN" sz="2400" dirty="0">
                <a:latin typeface="+mn-ea"/>
              </a:rPr>
              <a:t>f1</a:t>
            </a:r>
            <a:r>
              <a:rPr lang="zh-CN" altLang="en-US" sz="2400" dirty="0">
                <a:latin typeface="+mn-ea"/>
              </a:rPr>
              <a:t>训练失败的训练集上训练</a:t>
            </a:r>
            <a:r>
              <a:rPr lang="en-US" altLang="zh-CN" sz="2400" dirty="0">
                <a:latin typeface="+mn-ea"/>
              </a:rPr>
              <a:t>f2</a:t>
            </a:r>
          </a:p>
          <a:p>
            <a:pPr marL="342900" indent="-342900" algn="l">
              <a:buFont typeface="Wingdings" pitchFamily="2" charset="2"/>
              <a:buChar char="Ø"/>
            </a:pPr>
            <a:r>
              <a:rPr lang="zh-CN" altLang="en-US" sz="2400" dirty="0">
                <a:latin typeface="+mn-ea"/>
              </a:rPr>
              <a:t>如何找到使</a:t>
            </a:r>
            <a:r>
              <a:rPr lang="en-US" altLang="zh-CN" sz="2400" dirty="0">
                <a:latin typeface="+mn-ea"/>
              </a:rPr>
              <a:t>f1</a:t>
            </a:r>
            <a:r>
              <a:rPr lang="zh-CN" altLang="en-US" sz="2400" dirty="0">
                <a:latin typeface="+mn-ea"/>
              </a:rPr>
              <a:t>训练失败的训练集？</a:t>
            </a:r>
            <a:endParaRPr lang="en-US" altLang="zh-CN" sz="2400" dirty="0">
              <a:latin typeface="+mn-ea"/>
            </a:endParaRPr>
          </a:p>
        </p:txBody>
      </p:sp>
      <p:sp>
        <p:nvSpPr>
          <p:cNvPr id="17" name="矩形 16">
            <a:extLst>
              <a:ext uri="{FF2B5EF4-FFF2-40B4-BE49-F238E27FC236}">
                <a16:creationId xmlns:a16="http://schemas.microsoft.com/office/drawing/2014/main" id="{97B3F64F-ACA3-4DE0-AD4D-D8DF739EC990}"/>
              </a:ext>
            </a:extLst>
          </p:cNvPr>
          <p:cNvSpPr/>
          <p:nvPr/>
        </p:nvSpPr>
        <p:spPr>
          <a:xfrm>
            <a:off x="5862432" y="4605240"/>
            <a:ext cx="4772111" cy="78744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400" dirty="0">
                <a:latin typeface="+mn-ea"/>
              </a:rPr>
              <a:t>对于新的权重，</a:t>
            </a:r>
            <a:r>
              <a:rPr lang="en-US" altLang="zh-CN" sz="2400" dirty="0">
                <a:latin typeface="+mn-ea"/>
              </a:rPr>
              <a:t>f1</a:t>
            </a:r>
            <a:r>
              <a:rPr lang="zh-CN" altLang="en-US" sz="2400" dirty="0">
                <a:latin typeface="+mn-ea"/>
              </a:rPr>
              <a:t>的性能是随机的</a:t>
            </a:r>
          </a:p>
        </p:txBody>
      </p:sp>
      <p:sp>
        <p:nvSpPr>
          <p:cNvPr id="6" name="文本框 5">
            <a:extLst>
              <a:ext uri="{FF2B5EF4-FFF2-40B4-BE49-F238E27FC236}">
                <a16:creationId xmlns:a16="http://schemas.microsoft.com/office/drawing/2014/main" id="{D4F6BB3F-1952-0A5E-6519-BAF859D6E688}"/>
              </a:ext>
            </a:extLst>
          </p:cNvPr>
          <p:cNvSpPr txBox="1"/>
          <p:nvPr/>
        </p:nvSpPr>
        <p:spPr>
          <a:xfrm>
            <a:off x="497409" y="3901044"/>
            <a:ext cx="4493691" cy="461665"/>
          </a:xfrm>
          <a:prstGeom prst="rect">
            <a:avLst/>
          </a:prstGeom>
          <a:noFill/>
        </p:spPr>
        <p:txBody>
          <a:bodyPr wrap="square" rtlCol="0">
            <a:spAutoFit/>
          </a:bodyPr>
          <a:lstStyle/>
          <a:p>
            <a:pPr algn="l"/>
            <a:r>
              <a:rPr lang="zh-CN" altLang="en-US" sz="2400" dirty="0">
                <a:latin typeface="+mn-ea"/>
              </a:rPr>
              <a:t>更新</a:t>
            </a:r>
            <a:r>
              <a:rPr lang="en-US" altLang="zh-CN" sz="2400" dirty="0">
                <a:latin typeface="+mn-ea"/>
              </a:rPr>
              <a:t>u</a:t>
            </a:r>
            <a:r>
              <a:rPr lang="en-US" altLang="zh-CN" sz="2400" baseline="-25000" dirty="0">
                <a:latin typeface="+mn-ea"/>
              </a:rPr>
              <a:t>1</a:t>
            </a:r>
            <a:r>
              <a:rPr lang="en-US" altLang="zh-CN" sz="2400" baseline="30000" dirty="0">
                <a:latin typeface="+mn-ea"/>
              </a:rPr>
              <a:t>n</a:t>
            </a:r>
            <a:r>
              <a:rPr lang="zh-CN" altLang="en-US" sz="2400" dirty="0">
                <a:latin typeface="+mn-ea"/>
              </a:rPr>
              <a:t>到</a:t>
            </a:r>
            <a:r>
              <a:rPr lang="en-US" altLang="zh-CN" sz="2400" dirty="0">
                <a:latin typeface="+mn-ea"/>
              </a:rPr>
              <a:t>u</a:t>
            </a:r>
            <a:r>
              <a:rPr lang="en-US" altLang="zh-CN" sz="2400" baseline="-25000" dirty="0">
                <a:latin typeface="+mn-ea"/>
              </a:rPr>
              <a:t>2</a:t>
            </a:r>
            <a:r>
              <a:rPr lang="en-US" altLang="zh-CN" sz="2400" baseline="30000" dirty="0">
                <a:latin typeface="+mn-ea"/>
              </a:rPr>
              <a:t>n</a:t>
            </a:r>
            <a:r>
              <a:rPr lang="zh-CN" altLang="en-US" sz="2400" dirty="0">
                <a:latin typeface="+mn-ea"/>
              </a:rPr>
              <a:t>样本的权重，使</a:t>
            </a:r>
          </a:p>
        </p:txBody>
      </p:sp>
      <p:sp>
        <p:nvSpPr>
          <p:cNvPr id="10" name="文本框 9">
            <a:extLst>
              <a:ext uri="{FF2B5EF4-FFF2-40B4-BE49-F238E27FC236}">
                <a16:creationId xmlns:a16="http://schemas.microsoft.com/office/drawing/2014/main" id="{0AFFC948-3004-4AB2-BC22-CFB42FC3E153}"/>
              </a:ext>
            </a:extLst>
          </p:cNvPr>
          <p:cNvSpPr txBox="1"/>
          <p:nvPr/>
        </p:nvSpPr>
        <p:spPr>
          <a:xfrm flipH="1">
            <a:off x="428728" y="5554145"/>
            <a:ext cx="4708421" cy="830997"/>
          </a:xfrm>
          <a:prstGeom prst="rect">
            <a:avLst/>
          </a:prstGeom>
          <a:noFill/>
        </p:spPr>
        <p:txBody>
          <a:bodyPr wrap="square" rtlCol="0">
            <a:spAutoFit/>
          </a:bodyPr>
          <a:lstStyle/>
          <a:p>
            <a:pPr algn="l"/>
            <a:r>
              <a:rPr lang="zh-CN" altLang="en-US" sz="2400" dirty="0">
                <a:latin typeface="+mn-ea"/>
              </a:rPr>
              <a:t>基于新权重</a:t>
            </a:r>
            <a:r>
              <a:rPr lang="en-US" altLang="zh-CN" sz="2400" dirty="0">
                <a:latin typeface="+mn-ea"/>
              </a:rPr>
              <a:t>u</a:t>
            </a:r>
            <a:r>
              <a:rPr lang="en-US" altLang="zh-CN" sz="2400" baseline="-25000" dirty="0">
                <a:latin typeface="+mn-ea"/>
              </a:rPr>
              <a:t>2</a:t>
            </a:r>
            <a:r>
              <a:rPr lang="en-US" altLang="zh-CN" sz="2400" baseline="30000" dirty="0">
                <a:latin typeface="+mn-ea"/>
              </a:rPr>
              <a:t>n </a:t>
            </a:r>
            <a:r>
              <a:rPr lang="zh-CN" altLang="en-US" sz="2400" dirty="0">
                <a:latin typeface="+mn-ea"/>
              </a:rPr>
              <a:t>，训练</a:t>
            </a:r>
            <a:r>
              <a:rPr lang="en-US" altLang="zh-CN" sz="2400" dirty="0">
                <a:latin typeface="+mn-ea"/>
              </a:rPr>
              <a:t>f2</a:t>
            </a:r>
          </a:p>
          <a:p>
            <a:pPr algn="l"/>
            <a:endParaRPr lang="zh-CN" altLang="en-US" sz="2400" dirty="0">
              <a:latin typeface="+mn-ea"/>
            </a:endParaRPr>
          </a:p>
        </p:txBody>
      </p:sp>
      <p:pic>
        <p:nvPicPr>
          <p:cNvPr id="7" name="图片 6">
            <a:extLst>
              <a:ext uri="{FF2B5EF4-FFF2-40B4-BE49-F238E27FC236}">
                <a16:creationId xmlns:a16="http://schemas.microsoft.com/office/drawing/2014/main" id="{C27B611F-6EFD-4E25-8247-974D119F4863}"/>
              </a:ext>
            </a:extLst>
          </p:cNvPr>
          <p:cNvPicPr>
            <a:picLocks noChangeAspect="1"/>
          </p:cNvPicPr>
          <p:nvPr/>
        </p:nvPicPr>
        <p:blipFill>
          <a:blip r:embed="rId2"/>
          <a:stretch>
            <a:fillRect/>
          </a:stretch>
        </p:blipFill>
        <p:spPr>
          <a:xfrm>
            <a:off x="622036" y="2245792"/>
            <a:ext cx="4972306" cy="1435174"/>
          </a:xfrm>
          <a:prstGeom prst="rect">
            <a:avLst/>
          </a:prstGeom>
        </p:spPr>
      </p:pic>
      <p:pic>
        <p:nvPicPr>
          <p:cNvPr id="12" name="图片 11">
            <a:extLst>
              <a:ext uri="{FF2B5EF4-FFF2-40B4-BE49-F238E27FC236}">
                <a16:creationId xmlns:a16="http://schemas.microsoft.com/office/drawing/2014/main" id="{985D0458-6425-47AD-BD9F-DF5DEA55F9EC}"/>
              </a:ext>
            </a:extLst>
          </p:cNvPr>
          <p:cNvPicPr>
            <a:picLocks noChangeAspect="1"/>
          </p:cNvPicPr>
          <p:nvPr/>
        </p:nvPicPr>
        <p:blipFill>
          <a:blip r:embed="rId3"/>
          <a:stretch>
            <a:fillRect/>
          </a:stretch>
        </p:blipFill>
        <p:spPr>
          <a:xfrm>
            <a:off x="5994122" y="2366448"/>
            <a:ext cx="2254366" cy="1314518"/>
          </a:xfrm>
          <a:prstGeom prst="rect">
            <a:avLst/>
          </a:prstGeom>
        </p:spPr>
      </p:pic>
      <p:pic>
        <p:nvPicPr>
          <p:cNvPr id="14" name="图片 13">
            <a:extLst>
              <a:ext uri="{FF2B5EF4-FFF2-40B4-BE49-F238E27FC236}">
                <a16:creationId xmlns:a16="http://schemas.microsoft.com/office/drawing/2014/main" id="{6793F386-067B-483B-9EE2-1E8D72D14CA8}"/>
              </a:ext>
            </a:extLst>
          </p:cNvPr>
          <p:cNvPicPr>
            <a:picLocks noChangeAspect="1"/>
          </p:cNvPicPr>
          <p:nvPr/>
        </p:nvPicPr>
        <p:blipFill>
          <a:blip r:embed="rId4"/>
          <a:stretch>
            <a:fillRect/>
          </a:stretch>
        </p:blipFill>
        <p:spPr>
          <a:xfrm>
            <a:off x="8648268" y="2848193"/>
            <a:ext cx="1790792" cy="787440"/>
          </a:xfrm>
          <a:prstGeom prst="rect">
            <a:avLst/>
          </a:prstGeom>
        </p:spPr>
      </p:pic>
      <p:pic>
        <p:nvPicPr>
          <p:cNvPr id="16" name="图片 15">
            <a:extLst>
              <a:ext uri="{FF2B5EF4-FFF2-40B4-BE49-F238E27FC236}">
                <a16:creationId xmlns:a16="http://schemas.microsoft.com/office/drawing/2014/main" id="{D3833BFC-5C0A-420A-8671-B2DED605E781}"/>
              </a:ext>
            </a:extLst>
          </p:cNvPr>
          <p:cNvPicPr>
            <a:picLocks noChangeAspect="1"/>
          </p:cNvPicPr>
          <p:nvPr/>
        </p:nvPicPr>
        <p:blipFill>
          <a:blip r:embed="rId5"/>
          <a:stretch>
            <a:fillRect/>
          </a:stretch>
        </p:blipFill>
        <p:spPr>
          <a:xfrm>
            <a:off x="551512" y="4298479"/>
            <a:ext cx="4836888" cy="1295809"/>
          </a:xfrm>
          <a:prstGeom prst="rect">
            <a:avLst/>
          </a:prstGeom>
        </p:spPr>
      </p:pic>
      <p:sp>
        <p:nvSpPr>
          <p:cNvPr id="18" name="矩形: 圆角 17">
            <a:extLst>
              <a:ext uri="{FF2B5EF4-FFF2-40B4-BE49-F238E27FC236}">
                <a16:creationId xmlns:a16="http://schemas.microsoft.com/office/drawing/2014/main" id="{2D2EC718-4FB7-471F-85E0-4C030B37EA87}"/>
              </a:ext>
            </a:extLst>
          </p:cNvPr>
          <p:cNvSpPr/>
          <p:nvPr/>
        </p:nvSpPr>
        <p:spPr>
          <a:xfrm>
            <a:off x="6561629" y="1558584"/>
            <a:ext cx="3701376" cy="52165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l"/>
            <a:r>
              <a:rPr lang="zh-CN" altLang="en-US" sz="2000" dirty="0">
                <a:latin typeface="+mn-ea"/>
              </a:rPr>
              <a:t>𝜀</a:t>
            </a:r>
            <a:r>
              <a:rPr lang="en-US" altLang="zh-CN" sz="2000" dirty="0">
                <a:latin typeface="+mn-ea"/>
              </a:rPr>
              <a:t>1</a:t>
            </a:r>
            <a:r>
              <a:rPr lang="zh-CN" altLang="en-US" sz="2000" dirty="0">
                <a:latin typeface="+mn-ea"/>
              </a:rPr>
              <a:t>：</a:t>
            </a:r>
            <a:r>
              <a:rPr lang="en-US" altLang="zh-CN" sz="2000" dirty="0">
                <a:latin typeface="+mn-ea"/>
              </a:rPr>
              <a:t>f1</a:t>
            </a:r>
            <a:r>
              <a:rPr lang="zh-CN" altLang="en-US" sz="2000" dirty="0">
                <a:latin typeface="+mn-ea"/>
              </a:rPr>
              <a:t>在训练集上的错误率</a:t>
            </a:r>
            <a:endParaRPr lang="en-US" altLang="zh-CN" sz="2000" dirty="0">
              <a:latin typeface="+mn-ea"/>
            </a:endParaRPr>
          </a:p>
        </p:txBody>
      </p:sp>
      <p:sp>
        <p:nvSpPr>
          <p:cNvPr id="20" name="流程图: 接点 19">
            <a:extLst>
              <a:ext uri="{FF2B5EF4-FFF2-40B4-BE49-F238E27FC236}">
                <a16:creationId xmlns:a16="http://schemas.microsoft.com/office/drawing/2014/main" id="{552828FC-1CBB-4C04-8B11-D53834108E16}"/>
              </a:ext>
            </a:extLst>
          </p:cNvPr>
          <p:cNvSpPr/>
          <p:nvPr/>
        </p:nvSpPr>
        <p:spPr>
          <a:xfrm>
            <a:off x="428729" y="2568321"/>
            <a:ext cx="714271" cy="860679"/>
          </a:xfrm>
          <a:prstGeom prst="flowChartConnector">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曲线 21">
            <a:extLst>
              <a:ext uri="{FF2B5EF4-FFF2-40B4-BE49-F238E27FC236}">
                <a16:creationId xmlns:a16="http://schemas.microsoft.com/office/drawing/2014/main" id="{5D1D9525-133A-421B-ABBB-DCDE2A19916C}"/>
              </a:ext>
            </a:extLst>
          </p:cNvPr>
          <p:cNvCxnSpPr>
            <a:stCxn id="20" idx="0"/>
            <a:endCxn id="18" idx="1"/>
          </p:cNvCxnSpPr>
          <p:nvPr/>
        </p:nvCxnSpPr>
        <p:spPr>
          <a:xfrm rot="5400000" flipH="1" flipV="1">
            <a:off x="3299292" y="-694016"/>
            <a:ext cx="748911" cy="57757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48EE9820-5705-4569-A555-813F68AE41BB}"/>
              </a:ext>
            </a:extLst>
          </p:cNvPr>
          <p:cNvCxnSpPr>
            <a:cxnSpLocks/>
          </p:cNvCxnSpPr>
          <p:nvPr/>
        </p:nvCxnSpPr>
        <p:spPr>
          <a:xfrm flipV="1">
            <a:off x="3822700" y="2940050"/>
            <a:ext cx="2122657" cy="32956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4" name="灯片编号占位符 3">
            <a:extLst>
              <a:ext uri="{FF2B5EF4-FFF2-40B4-BE49-F238E27FC236}">
                <a16:creationId xmlns:a16="http://schemas.microsoft.com/office/drawing/2014/main" id="{062E032F-3A50-4329-B71E-DFA0AB24A93F}"/>
              </a:ext>
            </a:extLst>
          </p:cNvPr>
          <p:cNvSpPr>
            <a:spLocks noGrp="1"/>
          </p:cNvSpPr>
          <p:nvPr>
            <p:ph type="sldNum" sz="quarter" idx="14"/>
          </p:nvPr>
        </p:nvSpPr>
        <p:spPr/>
        <p:txBody>
          <a:bodyPr/>
          <a:lstStyle/>
          <a:p>
            <a:fld id="{AF69888C-E133-43D9-A638-B5C95925B91C}" type="slidenum">
              <a:rPr lang="zh-CN" altLang="en-US" smtClean="0"/>
              <a:t>28</a:t>
            </a:fld>
            <a:endParaRPr lang="zh-CN" altLang="en-US" dirty="0"/>
          </a:p>
        </p:txBody>
      </p:sp>
    </p:spTree>
    <p:extLst>
      <p:ext uri="{BB962C8B-B14F-4D97-AF65-F5344CB8AC3E}">
        <p14:creationId xmlns:p14="http://schemas.microsoft.com/office/powerpoint/2010/main" val="68514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10" grpId="0"/>
      <p:bldP spid="18"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8AD014C-B466-DF0C-E4AB-E76CAE64A093}"/>
              </a:ext>
            </a:extLst>
          </p:cNvPr>
          <p:cNvSpPr txBox="1"/>
          <p:nvPr/>
        </p:nvSpPr>
        <p:spPr>
          <a:xfrm>
            <a:off x="1168544" y="910436"/>
            <a:ext cx="5378395" cy="1200329"/>
          </a:xfrm>
          <a:prstGeom prst="rect">
            <a:avLst/>
          </a:prstGeom>
          <a:noFill/>
        </p:spPr>
        <p:txBody>
          <a:bodyPr wrap="none" rtlCol="0">
            <a:spAutoFit/>
          </a:bodyPr>
          <a:lstStyle/>
          <a:p>
            <a:pPr algn="l"/>
            <a:r>
              <a:rPr lang="zh-CN" altLang="en-US" sz="2400" dirty="0">
                <a:latin typeface="+mn-ea"/>
              </a:rPr>
              <a:t>想法：在</a:t>
            </a:r>
            <a:r>
              <a:rPr lang="en-US" altLang="zh-CN" sz="2400" dirty="0">
                <a:latin typeface="+mn-ea"/>
              </a:rPr>
              <a:t>f1</a:t>
            </a:r>
            <a:r>
              <a:rPr lang="zh-CN" altLang="en-US" sz="2400" dirty="0">
                <a:latin typeface="+mn-ea"/>
              </a:rPr>
              <a:t>训练失败的训练集上训练</a:t>
            </a:r>
            <a:r>
              <a:rPr lang="en-US" altLang="zh-CN" sz="2400" dirty="0">
                <a:latin typeface="+mn-ea"/>
              </a:rPr>
              <a:t>f2</a:t>
            </a:r>
          </a:p>
          <a:p>
            <a:pPr algn="l"/>
            <a:r>
              <a:rPr lang="zh-CN" altLang="en-US" sz="2400" dirty="0">
                <a:latin typeface="+mn-ea"/>
              </a:rPr>
              <a:t> </a:t>
            </a:r>
            <a:endParaRPr lang="en-US" altLang="zh-CN" sz="2400" dirty="0">
              <a:latin typeface="+mn-ea"/>
            </a:endParaRPr>
          </a:p>
          <a:p>
            <a:pPr algn="l"/>
            <a:r>
              <a:rPr lang="zh-CN" altLang="en-US" sz="2400" dirty="0">
                <a:solidFill>
                  <a:schemeClr val="accent1">
                    <a:lumMod val="60000"/>
                    <a:lumOff val="40000"/>
                  </a:schemeClr>
                </a:solidFill>
                <a:latin typeface="+mn-ea"/>
              </a:rPr>
              <a:t>如何找到</a:t>
            </a:r>
            <a:r>
              <a:rPr lang="en-US" altLang="zh-CN" sz="2400" dirty="0">
                <a:solidFill>
                  <a:schemeClr val="accent1">
                    <a:lumMod val="60000"/>
                    <a:lumOff val="40000"/>
                  </a:schemeClr>
                </a:solidFill>
                <a:latin typeface="+mn-ea"/>
              </a:rPr>
              <a:t>f1</a:t>
            </a:r>
            <a:r>
              <a:rPr lang="zh-CN" altLang="en-US" sz="2400" dirty="0">
                <a:solidFill>
                  <a:schemeClr val="accent1">
                    <a:lumMod val="60000"/>
                    <a:lumOff val="40000"/>
                  </a:schemeClr>
                </a:solidFill>
                <a:latin typeface="+mn-ea"/>
              </a:rPr>
              <a:t>训练失败的训练集？</a:t>
            </a:r>
          </a:p>
        </p:txBody>
      </p:sp>
      <p:grpSp>
        <p:nvGrpSpPr>
          <p:cNvPr id="21" name="组合 20">
            <a:extLst>
              <a:ext uri="{FF2B5EF4-FFF2-40B4-BE49-F238E27FC236}">
                <a16:creationId xmlns:a16="http://schemas.microsoft.com/office/drawing/2014/main" id="{7E88A4F2-11C4-4139-978E-9C7AAA4E5088}"/>
              </a:ext>
            </a:extLst>
          </p:cNvPr>
          <p:cNvGrpSpPr/>
          <p:nvPr/>
        </p:nvGrpSpPr>
        <p:grpSpPr>
          <a:xfrm>
            <a:off x="566962" y="2192754"/>
            <a:ext cx="3168813" cy="2676796"/>
            <a:chOff x="566962" y="2192754"/>
            <a:chExt cx="3168813" cy="2676796"/>
          </a:xfrm>
        </p:grpSpPr>
        <p:pic>
          <p:nvPicPr>
            <p:cNvPr id="6" name="图片 5">
              <a:extLst>
                <a:ext uri="{FF2B5EF4-FFF2-40B4-BE49-F238E27FC236}">
                  <a16:creationId xmlns:a16="http://schemas.microsoft.com/office/drawing/2014/main" id="{80702F70-7E18-45C4-83F8-BE72306C5A54}"/>
                </a:ext>
              </a:extLst>
            </p:cNvPr>
            <p:cNvPicPr>
              <a:picLocks noChangeAspect="1"/>
            </p:cNvPicPr>
            <p:nvPr/>
          </p:nvPicPr>
          <p:blipFill rotWithShape="1">
            <a:blip r:embed="rId2"/>
            <a:srcRect l="-1969" r="1969" b="7154"/>
            <a:stretch/>
          </p:blipFill>
          <p:spPr>
            <a:xfrm>
              <a:off x="566962" y="2192754"/>
              <a:ext cx="1962251" cy="2676796"/>
            </a:xfrm>
            <a:prstGeom prst="rect">
              <a:avLst/>
            </a:prstGeom>
          </p:spPr>
        </p:pic>
        <p:pic>
          <p:nvPicPr>
            <p:cNvPr id="10" name="图片 9">
              <a:extLst>
                <a:ext uri="{FF2B5EF4-FFF2-40B4-BE49-F238E27FC236}">
                  <a16:creationId xmlns:a16="http://schemas.microsoft.com/office/drawing/2014/main" id="{975CD604-ED35-451F-8422-2FF1ABAA34CC}"/>
                </a:ext>
              </a:extLst>
            </p:cNvPr>
            <p:cNvPicPr>
              <a:picLocks noChangeAspect="1"/>
            </p:cNvPicPr>
            <p:nvPr/>
          </p:nvPicPr>
          <p:blipFill>
            <a:blip r:embed="rId3"/>
            <a:stretch>
              <a:fillRect/>
            </a:stretch>
          </p:blipFill>
          <p:spPr>
            <a:xfrm>
              <a:off x="2529213" y="2197583"/>
              <a:ext cx="1206562" cy="2667137"/>
            </a:xfrm>
            <a:prstGeom prst="rect">
              <a:avLst/>
            </a:prstGeom>
          </p:spPr>
        </p:pic>
      </p:grpSp>
      <p:cxnSp>
        <p:nvCxnSpPr>
          <p:cNvPr id="12" name="直接箭头连接符 11">
            <a:extLst>
              <a:ext uri="{FF2B5EF4-FFF2-40B4-BE49-F238E27FC236}">
                <a16:creationId xmlns:a16="http://schemas.microsoft.com/office/drawing/2014/main" id="{314EA01D-317F-473F-A424-FD351093EAC9}"/>
              </a:ext>
            </a:extLst>
          </p:cNvPr>
          <p:cNvCxnSpPr>
            <a:cxnSpLocks/>
          </p:cNvCxnSpPr>
          <p:nvPr/>
        </p:nvCxnSpPr>
        <p:spPr>
          <a:xfrm>
            <a:off x="2202288" y="4875466"/>
            <a:ext cx="930206" cy="6560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图片 15">
            <a:extLst>
              <a:ext uri="{FF2B5EF4-FFF2-40B4-BE49-F238E27FC236}">
                <a16:creationId xmlns:a16="http://schemas.microsoft.com/office/drawing/2014/main" id="{0469AC1B-7B11-4B41-BA64-01BA8E261D80}"/>
              </a:ext>
            </a:extLst>
          </p:cNvPr>
          <p:cNvPicPr>
            <a:picLocks noChangeAspect="1"/>
          </p:cNvPicPr>
          <p:nvPr/>
        </p:nvPicPr>
        <p:blipFill rotWithShape="1">
          <a:blip r:embed="rId4"/>
          <a:srcRect t="6165"/>
          <a:stretch/>
        </p:blipFill>
        <p:spPr>
          <a:xfrm>
            <a:off x="3254913" y="5325232"/>
            <a:ext cx="1047804" cy="572052"/>
          </a:xfrm>
          <a:prstGeom prst="rect">
            <a:avLst/>
          </a:prstGeom>
        </p:spPr>
      </p:pic>
      <p:pic>
        <p:nvPicPr>
          <p:cNvPr id="20" name="图片 19">
            <a:extLst>
              <a:ext uri="{FF2B5EF4-FFF2-40B4-BE49-F238E27FC236}">
                <a16:creationId xmlns:a16="http://schemas.microsoft.com/office/drawing/2014/main" id="{C8021A4A-DF6C-44A2-BF19-186348C28801}"/>
              </a:ext>
            </a:extLst>
          </p:cNvPr>
          <p:cNvPicPr>
            <a:picLocks noChangeAspect="1"/>
          </p:cNvPicPr>
          <p:nvPr/>
        </p:nvPicPr>
        <p:blipFill>
          <a:blip r:embed="rId5"/>
          <a:stretch>
            <a:fillRect/>
          </a:stretch>
        </p:blipFill>
        <p:spPr>
          <a:xfrm>
            <a:off x="3735775" y="2192754"/>
            <a:ext cx="958899" cy="2667137"/>
          </a:xfrm>
          <a:prstGeom prst="rect">
            <a:avLst/>
          </a:prstGeom>
        </p:spPr>
      </p:pic>
      <p:pic>
        <p:nvPicPr>
          <p:cNvPr id="23" name="图片 22">
            <a:extLst>
              <a:ext uri="{FF2B5EF4-FFF2-40B4-BE49-F238E27FC236}">
                <a16:creationId xmlns:a16="http://schemas.microsoft.com/office/drawing/2014/main" id="{017002DA-D74B-46CE-AEDA-286E7FCAD9D3}"/>
              </a:ext>
            </a:extLst>
          </p:cNvPr>
          <p:cNvPicPr>
            <a:picLocks noChangeAspect="1"/>
          </p:cNvPicPr>
          <p:nvPr/>
        </p:nvPicPr>
        <p:blipFill>
          <a:blip r:embed="rId6"/>
          <a:stretch>
            <a:fillRect/>
          </a:stretch>
        </p:blipFill>
        <p:spPr>
          <a:xfrm>
            <a:off x="5449233" y="2202414"/>
            <a:ext cx="1809843" cy="2667136"/>
          </a:xfrm>
          <a:prstGeom prst="rect">
            <a:avLst/>
          </a:prstGeom>
        </p:spPr>
      </p:pic>
      <p:pic>
        <p:nvPicPr>
          <p:cNvPr id="25" name="图片 24">
            <a:extLst>
              <a:ext uri="{FF2B5EF4-FFF2-40B4-BE49-F238E27FC236}">
                <a16:creationId xmlns:a16="http://schemas.microsoft.com/office/drawing/2014/main" id="{EFD51882-81FF-4E9D-818E-B4C5DAC83151}"/>
              </a:ext>
            </a:extLst>
          </p:cNvPr>
          <p:cNvPicPr>
            <a:picLocks noChangeAspect="1"/>
          </p:cNvPicPr>
          <p:nvPr/>
        </p:nvPicPr>
        <p:blipFill>
          <a:blip r:embed="rId7"/>
          <a:stretch>
            <a:fillRect/>
          </a:stretch>
        </p:blipFill>
        <p:spPr>
          <a:xfrm>
            <a:off x="7259076" y="2215114"/>
            <a:ext cx="977950" cy="2654436"/>
          </a:xfrm>
          <a:prstGeom prst="rect">
            <a:avLst/>
          </a:prstGeom>
        </p:spPr>
      </p:pic>
      <p:cxnSp>
        <p:nvCxnSpPr>
          <p:cNvPr id="26" name="直接箭头连接符 25">
            <a:extLst>
              <a:ext uri="{FF2B5EF4-FFF2-40B4-BE49-F238E27FC236}">
                <a16:creationId xmlns:a16="http://schemas.microsoft.com/office/drawing/2014/main" id="{F00623BB-92D2-4ECB-8E1B-D61F1CFDC292}"/>
              </a:ext>
            </a:extLst>
          </p:cNvPr>
          <p:cNvCxnSpPr>
            <a:cxnSpLocks/>
          </p:cNvCxnSpPr>
          <p:nvPr/>
        </p:nvCxnSpPr>
        <p:spPr>
          <a:xfrm flipV="1">
            <a:off x="4349712" y="4935847"/>
            <a:ext cx="2212424" cy="682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8D719877-C7AF-4510-92A3-2D413CC71C21}"/>
                  </a:ext>
                </a:extLst>
              </p:cNvPr>
              <p:cNvSpPr/>
              <p:nvPr/>
            </p:nvSpPr>
            <p:spPr>
              <a:xfrm>
                <a:off x="1581748" y="5156009"/>
                <a:ext cx="1219407" cy="48082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𝜀</m:t>
                          </m:r>
                        </m:e>
                        <m:sub>
                          <m:r>
                            <a:rPr lang="zh-CN" altLang="en-US" i="1" smtClean="0">
                              <a:latin typeface="Cambria Math" panose="02040503050406030204" pitchFamily="18" charset="0"/>
                            </a:rPr>
                            <m:t>1</m:t>
                          </m:r>
                        </m:sub>
                      </m:sSub>
                      <m:r>
                        <a:rPr lang="zh-CN" altLang="en-US" i="1" smtClean="0">
                          <a:latin typeface="Cambria Math" panose="02040503050406030204" pitchFamily="18" charset="0"/>
                        </a:rPr>
                        <m:t>=0.</m:t>
                      </m:r>
                      <m:r>
                        <a:rPr lang="en-US" altLang="zh-CN" b="0" i="1" smtClean="0">
                          <a:latin typeface="Cambria Math" panose="02040503050406030204" pitchFamily="18" charset="0"/>
                        </a:rPr>
                        <m:t>2</m:t>
                      </m:r>
                      <m:r>
                        <a:rPr lang="zh-CN" altLang="en-US" i="1" smtClean="0">
                          <a:latin typeface="Cambria Math" panose="02040503050406030204" pitchFamily="18" charset="0"/>
                        </a:rPr>
                        <m:t>5</m:t>
                      </m:r>
                    </m:oMath>
                  </m:oMathPara>
                </a14:m>
                <a:endParaRPr lang="zh-CN" altLang="en-US" dirty="0"/>
              </a:p>
            </p:txBody>
          </p:sp>
        </mc:Choice>
        <mc:Fallback xmlns="">
          <p:sp>
            <p:nvSpPr>
              <p:cNvPr id="31" name="矩形 30">
                <a:extLst>
                  <a:ext uri="{FF2B5EF4-FFF2-40B4-BE49-F238E27FC236}">
                    <a16:creationId xmlns:a16="http://schemas.microsoft.com/office/drawing/2014/main" id="{8D719877-C7AF-4510-92A3-2D413CC71C21}"/>
                  </a:ext>
                </a:extLst>
              </p:cNvPr>
              <p:cNvSpPr>
                <a:spLocks noRot="1" noChangeAspect="1" noMove="1" noResize="1" noEditPoints="1" noAdjustHandles="1" noChangeArrowheads="1" noChangeShapeType="1" noTextEdit="1"/>
              </p:cNvSpPr>
              <p:nvPr/>
            </p:nvSpPr>
            <p:spPr>
              <a:xfrm>
                <a:off x="1581748" y="5156009"/>
                <a:ext cx="1219407" cy="480825"/>
              </a:xfrm>
              <a:prstGeom prst="rect">
                <a:avLst/>
              </a:prstGeom>
              <a:blipFill>
                <a:blip r:embed="rId8"/>
                <a:stretch>
                  <a:fillRect/>
                </a:stretch>
              </a:blip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5E97DB23-FD87-4AAF-A0CE-1F14A6FA98D3}"/>
                  </a:ext>
                </a:extLst>
              </p:cNvPr>
              <p:cNvSpPr/>
              <p:nvPr/>
            </p:nvSpPr>
            <p:spPr>
              <a:xfrm>
                <a:off x="5120384" y="5277336"/>
                <a:ext cx="1047804" cy="41744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0.5</m:t>
                      </m:r>
                    </m:oMath>
                  </m:oMathPara>
                </a14:m>
                <a:endParaRPr lang="zh-CN" altLang="en-US" dirty="0"/>
              </a:p>
            </p:txBody>
          </p:sp>
        </mc:Choice>
        <mc:Fallback xmlns="">
          <p:sp>
            <p:nvSpPr>
              <p:cNvPr id="32" name="矩形 31">
                <a:extLst>
                  <a:ext uri="{FF2B5EF4-FFF2-40B4-BE49-F238E27FC236}">
                    <a16:creationId xmlns:a16="http://schemas.microsoft.com/office/drawing/2014/main" id="{5E97DB23-FD87-4AAF-A0CE-1F14A6FA98D3}"/>
                  </a:ext>
                </a:extLst>
              </p:cNvPr>
              <p:cNvSpPr>
                <a:spLocks noRot="1" noChangeAspect="1" noMove="1" noResize="1" noEditPoints="1" noAdjustHandles="1" noChangeArrowheads="1" noChangeShapeType="1" noTextEdit="1"/>
              </p:cNvSpPr>
              <p:nvPr/>
            </p:nvSpPr>
            <p:spPr>
              <a:xfrm>
                <a:off x="5120384" y="5277336"/>
                <a:ext cx="1047804" cy="417445"/>
              </a:xfrm>
              <a:prstGeom prst="rect">
                <a:avLst/>
              </a:prstGeom>
              <a:blipFill>
                <a:blip r:embed="rId9"/>
                <a:stretch>
                  <a:fillRect/>
                </a:stretch>
              </a:blip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AE80D934-9B54-4C3C-9E02-FEA43A5CBB24}"/>
              </a:ext>
            </a:extLst>
          </p:cNvPr>
          <p:cNvCxnSpPr>
            <a:cxnSpLocks/>
            <a:endCxn id="38" idx="1"/>
          </p:cNvCxnSpPr>
          <p:nvPr/>
        </p:nvCxnSpPr>
        <p:spPr>
          <a:xfrm>
            <a:off x="7011413" y="4935848"/>
            <a:ext cx="2745020" cy="7450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8" name="图片 37">
            <a:extLst>
              <a:ext uri="{FF2B5EF4-FFF2-40B4-BE49-F238E27FC236}">
                <a16:creationId xmlns:a16="http://schemas.microsoft.com/office/drawing/2014/main" id="{AE12D738-3177-4B98-8637-57A34E2655BA}"/>
              </a:ext>
            </a:extLst>
          </p:cNvPr>
          <p:cNvPicPr>
            <a:picLocks noChangeAspect="1"/>
          </p:cNvPicPr>
          <p:nvPr/>
        </p:nvPicPr>
        <p:blipFill>
          <a:blip r:embed="rId10"/>
          <a:stretch>
            <a:fillRect/>
          </a:stretch>
        </p:blipFill>
        <p:spPr>
          <a:xfrm>
            <a:off x="9756433" y="5325232"/>
            <a:ext cx="1143059" cy="711237"/>
          </a:xfrm>
          <a:prstGeom prst="rect">
            <a:avLst/>
          </a:prstGeom>
        </p:spPr>
      </p:pic>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6E293925-572D-43D3-B674-FFD54290BE8B}"/>
                  </a:ext>
                </a:extLst>
              </p:cNvPr>
              <p:cNvSpPr/>
              <p:nvPr/>
            </p:nvSpPr>
            <p:spPr>
              <a:xfrm>
                <a:off x="8056208" y="4658502"/>
                <a:ext cx="1260190" cy="5546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&lt;</m:t>
                      </m:r>
                      <m:r>
                        <a:rPr lang="zh-CN" altLang="en-US" i="1" smtClean="0">
                          <a:latin typeface="Cambria Math" panose="02040503050406030204" pitchFamily="18" charset="0"/>
                        </a:rPr>
                        <m:t>0.5</m:t>
                      </m:r>
                    </m:oMath>
                  </m:oMathPara>
                </a14:m>
                <a:endParaRPr lang="zh-CN" altLang="en-US" dirty="0"/>
              </a:p>
            </p:txBody>
          </p:sp>
        </mc:Choice>
        <mc:Fallback xmlns="">
          <p:sp>
            <p:nvSpPr>
              <p:cNvPr id="33" name="矩形 32">
                <a:extLst>
                  <a:ext uri="{FF2B5EF4-FFF2-40B4-BE49-F238E27FC236}">
                    <a16:creationId xmlns:a16="http://schemas.microsoft.com/office/drawing/2014/main" id="{6E293925-572D-43D3-B674-FFD54290BE8B}"/>
                  </a:ext>
                </a:extLst>
              </p:cNvPr>
              <p:cNvSpPr>
                <a:spLocks noRot="1" noChangeAspect="1" noMove="1" noResize="1" noEditPoints="1" noAdjustHandles="1" noChangeArrowheads="1" noChangeShapeType="1" noTextEdit="1"/>
              </p:cNvSpPr>
              <p:nvPr/>
            </p:nvSpPr>
            <p:spPr>
              <a:xfrm>
                <a:off x="8056208" y="4658502"/>
                <a:ext cx="1260190" cy="554690"/>
              </a:xfrm>
              <a:prstGeom prst="rect">
                <a:avLst/>
              </a:prstGeom>
              <a:blipFill>
                <a:blip r:embed="rId11"/>
                <a:stretch>
                  <a:fillRect/>
                </a:stretch>
              </a:blipFill>
              <a:ln/>
            </p:spPr>
            <p:txBody>
              <a:bodyPr/>
              <a:lstStyle/>
              <a:p>
                <a:r>
                  <a:rPr lang="zh-CN" altLang="en-US">
                    <a:noFill/>
                  </a:rPr>
                  <a:t> </a:t>
                </a:r>
              </a:p>
            </p:txBody>
          </p:sp>
        </mc:Fallback>
      </mc:AlternateContent>
      <p:sp>
        <p:nvSpPr>
          <p:cNvPr id="4" name="文本占位符 1">
            <a:extLst>
              <a:ext uri="{FF2B5EF4-FFF2-40B4-BE49-F238E27FC236}">
                <a16:creationId xmlns:a16="http://schemas.microsoft.com/office/drawing/2014/main" id="{10F3099A-C661-5DE1-1DC9-E0F7714CA3F3}"/>
              </a:ext>
            </a:extLst>
          </p:cNvPr>
          <p:cNvSpPr txBox="1">
            <a:spLocks/>
          </p:cNvSpPr>
          <p:nvPr/>
        </p:nvSpPr>
        <p:spPr>
          <a:xfrm>
            <a:off x="566962" y="265803"/>
            <a:ext cx="4836888"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a:t>Adaboost</a:t>
            </a:r>
            <a:endParaRPr lang="en-US" sz="3200"/>
          </a:p>
        </p:txBody>
      </p:sp>
      <p:sp>
        <p:nvSpPr>
          <p:cNvPr id="2" name="灯片编号占位符 1">
            <a:extLst>
              <a:ext uri="{FF2B5EF4-FFF2-40B4-BE49-F238E27FC236}">
                <a16:creationId xmlns:a16="http://schemas.microsoft.com/office/drawing/2014/main" id="{3CB453CB-E246-4F10-A8CF-C1F61AA1A9D7}"/>
              </a:ext>
            </a:extLst>
          </p:cNvPr>
          <p:cNvSpPr>
            <a:spLocks noGrp="1"/>
          </p:cNvSpPr>
          <p:nvPr>
            <p:ph type="sldNum" sz="quarter" idx="14"/>
          </p:nvPr>
        </p:nvSpPr>
        <p:spPr/>
        <p:txBody>
          <a:bodyPr/>
          <a:lstStyle/>
          <a:p>
            <a:fld id="{AF69888C-E133-43D9-A638-B5C95925B91C}" type="slidenum">
              <a:rPr lang="zh-CN" altLang="en-US" smtClean="0"/>
              <a:t>29</a:t>
            </a:fld>
            <a:endParaRPr lang="zh-CN" altLang="en-US" dirty="0"/>
          </a:p>
        </p:txBody>
      </p:sp>
    </p:spTree>
    <p:extLst>
      <p:ext uri="{BB962C8B-B14F-4D97-AF65-F5344CB8AC3E}">
        <p14:creationId xmlns:p14="http://schemas.microsoft.com/office/powerpoint/2010/main" val="4789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生活中</a:t>
            </a:r>
            <a:r>
              <a:rPr lang="zh-CN" altLang="en-US" dirty="0"/>
              <a:t>的集成学习</a:t>
            </a:r>
          </a:p>
        </p:txBody>
      </p:sp>
      <p:pic>
        <p:nvPicPr>
          <p:cNvPr id="7" name="Picture 6">
            <a:extLst>
              <a:ext uri="{FF2B5EF4-FFF2-40B4-BE49-F238E27FC236}">
                <a16:creationId xmlns:a16="http://schemas.microsoft.com/office/drawing/2014/main" id="{CCF85ABA-D848-7449-ADEB-373FF219D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091" y="1311730"/>
            <a:ext cx="2704864" cy="1820581"/>
          </a:xfrm>
          <a:prstGeom prst="rect">
            <a:avLst/>
          </a:prstGeom>
        </p:spPr>
      </p:pic>
      <p:pic>
        <p:nvPicPr>
          <p:cNvPr id="9" name="Picture 8">
            <a:extLst>
              <a:ext uri="{FF2B5EF4-FFF2-40B4-BE49-F238E27FC236}">
                <a16:creationId xmlns:a16="http://schemas.microsoft.com/office/drawing/2014/main" id="{0FB2B67C-11EB-9D41-A9D1-AA32F7355FE2}"/>
              </a:ext>
            </a:extLst>
          </p:cNvPr>
          <p:cNvPicPr>
            <a:picLocks noChangeAspect="1"/>
          </p:cNvPicPr>
          <p:nvPr/>
        </p:nvPicPr>
        <p:blipFill>
          <a:blip r:embed="rId4"/>
          <a:stretch>
            <a:fillRect/>
          </a:stretch>
        </p:blipFill>
        <p:spPr>
          <a:xfrm>
            <a:off x="823978" y="4856853"/>
            <a:ext cx="3084934" cy="1709435"/>
          </a:xfrm>
          <a:prstGeom prst="rect">
            <a:avLst/>
          </a:prstGeom>
        </p:spPr>
      </p:pic>
      <p:pic>
        <p:nvPicPr>
          <p:cNvPr id="10" name="Picture 9">
            <a:extLst>
              <a:ext uri="{FF2B5EF4-FFF2-40B4-BE49-F238E27FC236}">
                <a16:creationId xmlns:a16="http://schemas.microsoft.com/office/drawing/2014/main" id="{654DEA59-BD64-4248-8BD0-1B08CC713B24}"/>
              </a:ext>
            </a:extLst>
          </p:cNvPr>
          <p:cNvPicPr>
            <a:picLocks noChangeAspect="1"/>
          </p:cNvPicPr>
          <p:nvPr/>
        </p:nvPicPr>
        <p:blipFill>
          <a:blip r:embed="rId5"/>
          <a:stretch>
            <a:fillRect/>
          </a:stretch>
        </p:blipFill>
        <p:spPr>
          <a:xfrm>
            <a:off x="795373" y="3157990"/>
            <a:ext cx="3142145" cy="1698863"/>
          </a:xfrm>
          <a:prstGeom prst="rect">
            <a:avLst/>
          </a:prstGeom>
        </p:spPr>
      </p:pic>
      <p:pic>
        <p:nvPicPr>
          <p:cNvPr id="12" name="Picture 11">
            <a:extLst>
              <a:ext uri="{FF2B5EF4-FFF2-40B4-BE49-F238E27FC236}">
                <a16:creationId xmlns:a16="http://schemas.microsoft.com/office/drawing/2014/main" id="{06757CDF-1B83-FC42-9B46-4FE0E6918B6A}"/>
              </a:ext>
            </a:extLst>
          </p:cNvPr>
          <p:cNvPicPr>
            <a:picLocks noChangeAspect="1"/>
          </p:cNvPicPr>
          <p:nvPr/>
        </p:nvPicPr>
        <p:blipFill>
          <a:blip r:embed="rId6"/>
          <a:stretch>
            <a:fillRect/>
          </a:stretch>
        </p:blipFill>
        <p:spPr>
          <a:xfrm>
            <a:off x="4615573" y="1311730"/>
            <a:ext cx="3637615" cy="2136729"/>
          </a:xfrm>
          <a:prstGeom prst="rect">
            <a:avLst/>
          </a:prstGeom>
        </p:spPr>
      </p:pic>
      <p:pic>
        <p:nvPicPr>
          <p:cNvPr id="13" name="Picture 12">
            <a:extLst>
              <a:ext uri="{FF2B5EF4-FFF2-40B4-BE49-F238E27FC236}">
                <a16:creationId xmlns:a16="http://schemas.microsoft.com/office/drawing/2014/main" id="{3E14A749-150F-E64E-9863-A285DEC6C2D1}"/>
              </a:ext>
            </a:extLst>
          </p:cNvPr>
          <p:cNvPicPr>
            <a:picLocks noChangeAspect="1"/>
          </p:cNvPicPr>
          <p:nvPr/>
        </p:nvPicPr>
        <p:blipFill>
          <a:blip r:embed="rId7"/>
          <a:stretch>
            <a:fillRect/>
          </a:stretch>
        </p:blipFill>
        <p:spPr>
          <a:xfrm>
            <a:off x="4615573" y="3255526"/>
            <a:ext cx="3640206" cy="1956186"/>
          </a:xfrm>
          <a:prstGeom prst="rect">
            <a:avLst/>
          </a:prstGeom>
        </p:spPr>
      </p:pic>
      <p:pic>
        <p:nvPicPr>
          <p:cNvPr id="16" name="Picture 15">
            <a:extLst>
              <a:ext uri="{FF2B5EF4-FFF2-40B4-BE49-F238E27FC236}">
                <a16:creationId xmlns:a16="http://schemas.microsoft.com/office/drawing/2014/main" id="{5DB05DBC-D2E8-784B-BB96-188D98F1B6C1}"/>
              </a:ext>
            </a:extLst>
          </p:cNvPr>
          <p:cNvPicPr>
            <a:picLocks noChangeAspect="1"/>
          </p:cNvPicPr>
          <p:nvPr/>
        </p:nvPicPr>
        <p:blipFill>
          <a:blip r:embed="rId8"/>
          <a:stretch>
            <a:fillRect/>
          </a:stretch>
        </p:blipFill>
        <p:spPr>
          <a:xfrm>
            <a:off x="8800274" y="1829396"/>
            <a:ext cx="3098201" cy="3382316"/>
          </a:xfrm>
          <a:prstGeom prst="rect">
            <a:avLst/>
          </a:prstGeom>
        </p:spPr>
      </p:pic>
      <p:sp>
        <p:nvSpPr>
          <p:cNvPr id="2" name="灯片编号占位符 1">
            <a:extLst>
              <a:ext uri="{FF2B5EF4-FFF2-40B4-BE49-F238E27FC236}">
                <a16:creationId xmlns:a16="http://schemas.microsoft.com/office/drawing/2014/main" id="{DDC8D2AA-F259-4C63-9718-69972DD8690E}"/>
              </a:ext>
            </a:extLst>
          </p:cNvPr>
          <p:cNvSpPr>
            <a:spLocks noGrp="1"/>
          </p:cNvSpPr>
          <p:nvPr>
            <p:ph type="sldNum" sz="quarter" idx="14"/>
          </p:nvPr>
        </p:nvSpPr>
        <p:spPr/>
        <p:txBody>
          <a:bodyPr/>
          <a:lstStyle/>
          <a:p>
            <a:fld id="{AF69888C-E133-43D9-A638-B5C95925B91C}" type="slidenum">
              <a:rPr lang="zh-CN" altLang="en-US" smtClean="0"/>
              <a:t>3</a:t>
            </a:fld>
            <a:endParaRPr lang="zh-CN" altLang="en-US" dirty="0"/>
          </a:p>
        </p:txBody>
      </p:sp>
    </p:spTree>
    <p:extLst>
      <p:ext uri="{BB962C8B-B14F-4D97-AF65-F5344CB8AC3E}">
        <p14:creationId xmlns:p14="http://schemas.microsoft.com/office/powerpoint/2010/main" val="52144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37CF800-5A67-01AF-0E1E-65FA1D0BCB3C}"/>
              </a:ext>
            </a:extLst>
          </p:cNvPr>
          <p:cNvSpPr>
            <a:spLocks noGrp="1"/>
          </p:cNvSpPr>
          <p:nvPr>
            <p:ph type="body" sz="quarter" idx="12"/>
          </p:nvPr>
        </p:nvSpPr>
        <p:spPr>
          <a:xfrm>
            <a:off x="566961" y="265803"/>
            <a:ext cx="5063817" cy="877197"/>
          </a:xfrm>
        </p:spPr>
        <p:txBody>
          <a:bodyPr/>
          <a:lstStyle/>
          <a:p>
            <a:pPr marL="0" indent="0">
              <a:buNone/>
            </a:pPr>
            <a:r>
              <a:rPr lang="zh-CN" altLang="en-US" dirty="0"/>
              <a:t>新权重下的训练数据</a:t>
            </a:r>
          </a:p>
          <a:p>
            <a:endParaRPr lang="zh-CN" altLang="en-US" dirty="0"/>
          </a:p>
        </p:txBody>
      </p:sp>
      <p:sp>
        <p:nvSpPr>
          <p:cNvPr id="3" name="文本框 2">
            <a:extLst>
              <a:ext uri="{FF2B5EF4-FFF2-40B4-BE49-F238E27FC236}">
                <a16:creationId xmlns:a16="http://schemas.microsoft.com/office/drawing/2014/main" id="{22F6C8F5-9456-97CD-28EE-A7F457D0E060}"/>
              </a:ext>
            </a:extLst>
          </p:cNvPr>
          <p:cNvSpPr txBox="1"/>
          <p:nvPr/>
        </p:nvSpPr>
        <p:spPr>
          <a:xfrm>
            <a:off x="1082842" y="1109733"/>
            <a:ext cx="5378395" cy="1200329"/>
          </a:xfrm>
          <a:prstGeom prst="rect">
            <a:avLst/>
          </a:prstGeom>
          <a:noFill/>
        </p:spPr>
        <p:txBody>
          <a:bodyPr wrap="none" rtlCol="0">
            <a:spAutoFit/>
          </a:bodyPr>
          <a:lstStyle/>
          <a:p>
            <a:pPr algn="l"/>
            <a:r>
              <a:rPr lang="zh-CN" altLang="en-US" sz="2400" dirty="0">
                <a:latin typeface="+mn-ea"/>
              </a:rPr>
              <a:t>想法：在</a:t>
            </a:r>
            <a:r>
              <a:rPr lang="en-US" altLang="zh-CN" sz="2400" dirty="0">
                <a:latin typeface="+mn-ea"/>
              </a:rPr>
              <a:t>f1</a:t>
            </a:r>
            <a:r>
              <a:rPr lang="zh-CN" altLang="en-US" sz="2400" dirty="0">
                <a:latin typeface="+mn-ea"/>
              </a:rPr>
              <a:t>训练失败的训练集上训练</a:t>
            </a:r>
            <a:r>
              <a:rPr lang="en-US" altLang="zh-CN" sz="2400" dirty="0">
                <a:latin typeface="+mn-ea"/>
              </a:rPr>
              <a:t>f2</a:t>
            </a:r>
          </a:p>
          <a:p>
            <a:pPr algn="l"/>
            <a:r>
              <a:rPr lang="zh-CN" altLang="en-US" sz="2400" dirty="0">
                <a:latin typeface="+mn-ea"/>
              </a:rPr>
              <a:t> </a:t>
            </a:r>
            <a:endParaRPr lang="en-US" altLang="zh-CN" sz="2400" dirty="0">
              <a:latin typeface="+mn-ea"/>
            </a:endParaRPr>
          </a:p>
          <a:p>
            <a:pPr algn="l"/>
            <a:r>
              <a:rPr lang="zh-CN" altLang="en-US" sz="2400" dirty="0">
                <a:solidFill>
                  <a:schemeClr val="accent1">
                    <a:lumMod val="60000"/>
                    <a:lumOff val="40000"/>
                  </a:schemeClr>
                </a:solidFill>
                <a:latin typeface="+mn-ea"/>
              </a:rPr>
              <a:t>如何找到</a:t>
            </a:r>
            <a:r>
              <a:rPr lang="en-US" altLang="zh-CN" sz="2400" dirty="0">
                <a:solidFill>
                  <a:schemeClr val="accent1">
                    <a:lumMod val="60000"/>
                    <a:lumOff val="40000"/>
                  </a:schemeClr>
                </a:solidFill>
                <a:latin typeface="+mn-ea"/>
              </a:rPr>
              <a:t>f1</a:t>
            </a:r>
            <a:r>
              <a:rPr lang="zh-CN" altLang="en-US" sz="2400" dirty="0">
                <a:solidFill>
                  <a:schemeClr val="accent1">
                    <a:lumMod val="60000"/>
                    <a:lumOff val="40000"/>
                  </a:schemeClr>
                </a:solidFill>
                <a:latin typeface="+mn-ea"/>
              </a:rPr>
              <a:t>训练失败的训练集？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05E8BEF-2470-E806-A73C-41DF83A70F0E}"/>
                  </a:ext>
                </a:extLst>
              </p:cNvPr>
              <p:cNvSpPr txBox="1"/>
              <p:nvPr/>
            </p:nvSpPr>
            <p:spPr>
              <a:xfrm>
                <a:off x="1082842" y="2828835"/>
                <a:ext cx="6357831" cy="1200329"/>
              </a:xfrm>
              <a:prstGeom prst="rect">
                <a:avLst/>
              </a:prstGeom>
              <a:noFill/>
            </p:spPr>
            <p:txBody>
              <a:bodyPr wrap="none" rtlCol="0">
                <a:spAutoFit/>
              </a:bodyPr>
              <a:lstStyle/>
              <a:p>
                <a:r>
                  <a:rPr lang="zh-CN" altLang="en-US" sz="2400" dirty="0">
                    <a:latin typeface="+mn-ea"/>
                  </a:rPr>
                  <a:t>如果</a:t>
                </a:r>
                <a:r>
                  <a:rPr lang="en-US" altLang="zh-CN" sz="2400" dirty="0" err="1">
                    <a:latin typeface="+mn-ea"/>
                  </a:rPr>
                  <a:t>x</a:t>
                </a:r>
                <a:r>
                  <a:rPr lang="en-US" altLang="zh-CN" sz="2400" baseline="30000" dirty="0" err="1">
                    <a:latin typeface="+mn-ea"/>
                  </a:rPr>
                  <a:t>n</a:t>
                </a:r>
                <a:r>
                  <a:rPr lang="zh-CN" altLang="en-US" sz="2400" dirty="0">
                    <a:latin typeface="+mn-ea"/>
                  </a:rPr>
                  <a:t>被</a:t>
                </a:r>
                <a:r>
                  <a:rPr lang="en-US" altLang="zh-CN" sz="2400" dirty="0">
                    <a:latin typeface="+mn-ea"/>
                  </a:rPr>
                  <a:t>f1</a:t>
                </a:r>
                <a:r>
                  <a:rPr lang="zh-CN" altLang="en-US" sz="2400" dirty="0">
                    <a:latin typeface="+mn-ea"/>
                  </a:rPr>
                  <a:t>错误分类：</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a:t>
                </a: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sSubSup>
                  </m:oMath>
                </a14:m>
                <a:r>
                  <a:rPr lang="en-US" altLang="zh-CN" sz="2400" baseline="30000" dirty="0">
                    <a:latin typeface="+mn-ea"/>
                  </a:rPr>
                  <a:t> </a:t>
                </a:r>
                <a:r>
                  <a:rPr lang="en-US" altLang="zh-CN" sz="2400" dirty="0">
                    <a:latin typeface="+mn-ea"/>
                  </a:rPr>
                  <a:t>*</a:t>
                </a:r>
                <a:r>
                  <a:rPr lang="en-US" altLang="zh-CN" sz="2400" baseline="30000" dirty="0">
                    <a:latin typeface="+mn-ea"/>
                  </a:rPr>
                  <a:t> </a:t>
                </a:r>
                <a:r>
                  <a:rPr lang="en-US" altLang="zh-CN" sz="2400" dirty="0">
                    <a:latin typeface="+mn-ea"/>
                  </a:rPr>
                  <a:t>d</a:t>
                </a:r>
                <a:r>
                  <a:rPr lang="en-US" altLang="zh-CN" sz="2400" baseline="-25000" dirty="0">
                    <a:latin typeface="+mn-ea"/>
                  </a:rPr>
                  <a:t>1</a:t>
                </a:r>
                <a:r>
                  <a:rPr lang="zh-CN" altLang="en-US" sz="2400" dirty="0">
                    <a:latin typeface="+mn-ea"/>
                  </a:rPr>
                  <a:t>（增强）</a:t>
                </a:r>
                <a:endParaRPr lang="en-US" altLang="zh-CN" sz="2400" dirty="0">
                  <a:latin typeface="+mn-ea"/>
                </a:endParaRPr>
              </a:p>
              <a:p>
                <a:pPr algn="l"/>
                <a:endParaRPr lang="en-US" altLang="zh-CN" sz="2400" dirty="0">
                  <a:latin typeface="+mn-ea"/>
                </a:endParaRPr>
              </a:p>
              <a:p>
                <a:r>
                  <a:rPr lang="zh-CN" altLang="en-US" sz="2400" dirty="0">
                    <a:latin typeface="+mn-ea"/>
                  </a:rPr>
                  <a:t>如果</a:t>
                </a:r>
                <a:r>
                  <a:rPr lang="en-US" altLang="zh-CN" sz="2400" dirty="0" err="1">
                    <a:latin typeface="+mn-ea"/>
                  </a:rPr>
                  <a:t>x</a:t>
                </a:r>
                <a:r>
                  <a:rPr lang="en-US" altLang="zh-CN" sz="2400" baseline="30000" dirty="0" err="1">
                    <a:latin typeface="+mn-ea"/>
                  </a:rPr>
                  <a:t>n</a:t>
                </a:r>
                <a:r>
                  <a:rPr lang="zh-CN" altLang="en-US" sz="2400" dirty="0">
                    <a:latin typeface="+mn-ea"/>
                  </a:rPr>
                  <a:t>被</a:t>
                </a:r>
                <a:r>
                  <a:rPr lang="en-US" altLang="zh-CN" sz="2400" dirty="0">
                    <a:latin typeface="+mn-ea"/>
                  </a:rPr>
                  <a:t>f1</a:t>
                </a:r>
                <a:r>
                  <a:rPr lang="zh-CN" altLang="en-US" sz="2400" dirty="0">
                    <a:latin typeface="+mn-ea"/>
                  </a:rPr>
                  <a:t>正确分类：</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a:t>
                </a: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sSubSup>
                    <m:r>
                      <a:rPr lang="en-US" altLang="zh-CN" sz="2400" b="0" i="1" smtClean="0">
                        <a:latin typeface="Cambria Math" panose="02040503050406030204" pitchFamily="18" charset="0"/>
                      </a:rPr>
                      <m:t> </m:t>
                    </m:r>
                  </m:oMath>
                </a14:m>
                <a:r>
                  <a:rPr lang="en-US" altLang="zh-CN" sz="2400" dirty="0">
                    <a:latin typeface="+mn-ea"/>
                  </a:rPr>
                  <a:t>/d</a:t>
                </a:r>
                <a:r>
                  <a:rPr lang="en-US" altLang="zh-CN" sz="2400" baseline="-25000" dirty="0">
                    <a:latin typeface="+mn-ea"/>
                  </a:rPr>
                  <a:t>1</a:t>
                </a:r>
                <a:r>
                  <a:rPr lang="zh-CN" altLang="en-US" sz="2400" dirty="0">
                    <a:latin typeface="+mn-ea"/>
                  </a:rPr>
                  <a:t>（减小）</a:t>
                </a:r>
                <a:endParaRPr lang="en-US" altLang="zh-CN" dirty="0">
                  <a:latin typeface="+mn-ea"/>
                </a:endParaRPr>
              </a:p>
            </p:txBody>
          </p:sp>
        </mc:Choice>
        <mc:Fallback xmlns="">
          <p:sp>
            <p:nvSpPr>
              <p:cNvPr id="5" name="文本框 4">
                <a:extLst>
                  <a:ext uri="{FF2B5EF4-FFF2-40B4-BE49-F238E27FC236}">
                    <a16:creationId xmlns:a16="http://schemas.microsoft.com/office/drawing/2014/main" id="{305E8BEF-2470-E806-A73C-41DF83A70F0E}"/>
                  </a:ext>
                </a:extLst>
              </p:cNvPr>
              <p:cNvSpPr txBox="1">
                <a:spLocks noRot="1" noChangeAspect="1" noMove="1" noResize="1" noEditPoints="1" noAdjustHandles="1" noChangeArrowheads="1" noChangeShapeType="1" noTextEdit="1"/>
              </p:cNvSpPr>
              <p:nvPr/>
            </p:nvSpPr>
            <p:spPr>
              <a:xfrm>
                <a:off x="1082842" y="2828835"/>
                <a:ext cx="6357831" cy="1200329"/>
              </a:xfrm>
              <a:prstGeom prst="rect">
                <a:avLst/>
              </a:prstGeom>
              <a:blipFill>
                <a:blip r:embed="rId2"/>
                <a:stretch>
                  <a:fillRect l="-1534" t="-4061"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06D66B-80F0-9612-2C26-40C697DB42AE}"/>
                  </a:ext>
                </a:extLst>
              </p:cNvPr>
              <p:cNvSpPr txBox="1"/>
              <p:nvPr/>
            </p:nvSpPr>
            <p:spPr>
              <a:xfrm>
                <a:off x="1082842" y="4511842"/>
                <a:ext cx="4663456" cy="1200329"/>
              </a:xfrm>
              <a:prstGeom prst="rect">
                <a:avLst/>
              </a:prstGeom>
              <a:noFill/>
            </p:spPr>
            <p:txBody>
              <a:bodyPr wrap="none" rtlCol="0">
                <a:spAutoFit/>
              </a:bodyPr>
              <a:lstStyle/>
              <a:p>
                <a:pPr algn="l"/>
                <a:r>
                  <a:rPr lang="zh-CN" altLang="en-US" sz="2400" dirty="0">
                    <a:latin typeface="+mn-ea"/>
                  </a:rPr>
                  <a:t>基于样本权重</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zh-CN" altLang="en-US" sz="2400" dirty="0">
                    <a:latin typeface="+mn-ea"/>
                  </a:rPr>
                  <a:t>，训练</a:t>
                </a:r>
                <a:r>
                  <a:rPr lang="en-US" altLang="zh-CN" sz="2400" dirty="0">
                    <a:latin typeface="+mn-ea"/>
                  </a:rPr>
                  <a:t>f2</a:t>
                </a:r>
                <a:r>
                  <a:rPr lang="zh-CN" altLang="en-US" sz="2400" dirty="0">
                    <a:latin typeface="+mn-ea"/>
                  </a:rPr>
                  <a:t>分类器</a:t>
                </a:r>
                <a:endParaRPr lang="en-US" altLang="zh-CN" sz="2400" dirty="0">
                  <a:latin typeface="+mn-ea"/>
                </a:endParaRPr>
              </a:p>
              <a:p>
                <a:pPr algn="l"/>
                <a:endParaRPr lang="en-US" altLang="zh-CN" sz="2400" dirty="0">
                  <a:latin typeface="+mn-ea"/>
                </a:endParaRPr>
              </a:p>
              <a:p>
                <a:pPr algn="l"/>
                <a:r>
                  <a:rPr lang="en-US" altLang="zh-CN" sz="2400" dirty="0">
                    <a:latin typeface="+mn-ea"/>
                  </a:rPr>
                  <a:t>d</a:t>
                </a:r>
                <a:r>
                  <a:rPr lang="en-US" altLang="zh-CN" sz="2400" baseline="-25000" dirty="0">
                    <a:latin typeface="+mn-ea"/>
                  </a:rPr>
                  <a:t>1</a:t>
                </a:r>
                <a:r>
                  <a:rPr lang="zh-CN" altLang="en-US" sz="2400" dirty="0">
                    <a:latin typeface="+mn-ea"/>
                  </a:rPr>
                  <a:t>的值是什么？</a:t>
                </a:r>
                <a:endParaRPr lang="en-US" altLang="zh-CN" sz="2400" dirty="0">
                  <a:latin typeface="+mn-ea"/>
                </a:endParaRPr>
              </a:p>
            </p:txBody>
          </p:sp>
        </mc:Choice>
        <mc:Fallback xmlns="">
          <p:sp>
            <p:nvSpPr>
              <p:cNvPr id="6" name="文本框 5">
                <a:extLst>
                  <a:ext uri="{FF2B5EF4-FFF2-40B4-BE49-F238E27FC236}">
                    <a16:creationId xmlns:a16="http://schemas.microsoft.com/office/drawing/2014/main" id="{8506D66B-80F0-9612-2C26-40C697DB42AE}"/>
                  </a:ext>
                </a:extLst>
              </p:cNvPr>
              <p:cNvSpPr txBox="1">
                <a:spLocks noRot="1" noChangeAspect="1" noMove="1" noResize="1" noEditPoints="1" noAdjustHandles="1" noChangeArrowheads="1" noChangeShapeType="1" noTextEdit="1"/>
              </p:cNvSpPr>
              <p:nvPr/>
            </p:nvSpPr>
            <p:spPr>
              <a:xfrm>
                <a:off x="1082842" y="4511842"/>
                <a:ext cx="4663456" cy="1200329"/>
              </a:xfrm>
              <a:prstGeom prst="rect">
                <a:avLst/>
              </a:prstGeom>
              <a:blipFill>
                <a:blip r:embed="rId3"/>
                <a:stretch>
                  <a:fillRect l="-2092" t="-4061" b="-10660"/>
                </a:stretch>
              </a:blipFill>
            </p:spPr>
            <p:txBody>
              <a:bodyPr/>
              <a:lstStyle/>
              <a:p>
                <a:r>
                  <a:rPr lang="zh-CN" altLang="en-US">
                    <a:noFill/>
                  </a:rPr>
                  <a:t> </a:t>
                </a:r>
              </a:p>
            </p:txBody>
          </p:sp>
        </mc:Fallback>
      </mc:AlternateContent>
      <p:sp>
        <p:nvSpPr>
          <p:cNvPr id="4" name="左大括号 3">
            <a:extLst>
              <a:ext uri="{FF2B5EF4-FFF2-40B4-BE49-F238E27FC236}">
                <a16:creationId xmlns:a16="http://schemas.microsoft.com/office/drawing/2014/main" id="{6C3E957E-ADC2-E677-7E30-D11E1B7D90E2}"/>
              </a:ext>
            </a:extLst>
          </p:cNvPr>
          <p:cNvSpPr/>
          <p:nvPr/>
        </p:nvSpPr>
        <p:spPr>
          <a:xfrm>
            <a:off x="735496" y="2994991"/>
            <a:ext cx="404191" cy="877197"/>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灯片编号占位符 6">
            <a:extLst>
              <a:ext uri="{FF2B5EF4-FFF2-40B4-BE49-F238E27FC236}">
                <a16:creationId xmlns:a16="http://schemas.microsoft.com/office/drawing/2014/main" id="{D260C241-F925-4D62-9094-4FE2B8D00122}"/>
              </a:ext>
            </a:extLst>
          </p:cNvPr>
          <p:cNvSpPr>
            <a:spLocks noGrp="1"/>
          </p:cNvSpPr>
          <p:nvPr>
            <p:ph type="sldNum" sz="quarter" idx="14"/>
          </p:nvPr>
        </p:nvSpPr>
        <p:spPr/>
        <p:txBody>
          <a:bodyPr/>
          <a:lstStyle/>
          <a:p>
            <a:fld id="{AF69888C-E133-43D9-A638-B5C95925B91C}" type="slidenum">
              <a:rPr lang="zh-CN" altLang="en-US" smtClean="0"/>
              <a:t>30</a:t>
            </a:fld>
            <a:endParaRPr lang="zh-CN" altLang="en-US" dirty="0"/>
          </a:p>
        </p:txBody>
      </p:sp>
    </p:spTree>
    <p:extLst>
      <p:ext uri="{BB962C8B-B14F-4D97-AF65-F5344CB8AC3E}">
        <p14:creationId xmlns:p14="http://schemas.microsoft.com/office/powerpoint/2010/main" val="428168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CB9AF5-0E84-46B4-9556-AC9BFE68A35A}"/>
              </a:ext>
            </a:extLst>
          </p:cNvPr>
          <p:cNvSpPr>
            <a:spLocks noGrp="1"/>
          </p:cNvSpPr>
          <p:nvPr>
            <p:ph type="body" sz="quarter" idx="12"/>
          </p:nvPr>
        </p:nvSpPr>
        <p:spPr/>
        <p:txBody>
          <a:bodyPr/>
          <a:lstStyle/>
          <a:p>
            <a:pPr marL="0" indent="0">
              <a:buNone/>
            </a:pPr>
            <a:r>
              <a:rPr lang="zh-CN" altLang="en-US" dirty="0"/>
              <a:t>新权重下的训练数据</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1F7B86-57BA-43EC-9B64-70ABE8C16197}"/>
                  </a:ext>
                </a:extLst>
              </p:cNvPr>
              <p:cNvSpPr txBox="1"/>
              <p:nvPr/>
            </p:nvSpPr>
            <p:spPr>
              <a:xfrm>
                <a:off x="746974" y="1287378"/>
                <a:ext cx="4558951" cy="98950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𝜀</m:t>
                          </m:r>
                        </m:e>
                        <m:sub>
                          <m:r>
                            <a:rPr lang="zh-CN" altLang="en-US" sz="2800" i="0" dirty="0" smtClean="0">
                              <a:solidFill>
                                <a:schemeClr val="tx1"/>
                              </a:solidFill>
                              <a:latin typeface="Cambria Math" panose="02040503050406030204" pitchFamily="18" charset="0"/>
                            </a:rPr>
                            <m:t>1</m:t>
                          </m:r>
                        </m:sub>
                      </m:sSub>
                      <m:r>
                        <a:rPr lang="zh-CN" altLang="en-US" sz="2800" i="0" dirty="0" smtClean="0">
                          <a:solidFill>
                            <a:schemeClr val="tx1"/>
                          </a:solidFill>
                          <a:latin typeface="Cambria Math" panose="02040503050406030204" pitchFamily="18" charset="0"/>
                        </a:rPr>
                        <m:t>=</m:t>
                      </m:r>
                      <m:f>
                        <m:fPr>
                          <m:ctrlPr>
                            <a:rPr lang="zh-CN" altLang="en-US" sz="2800" i="1" dirty="0" smtClean="0">
                              <a:solidFill>
                                <a:schemeClr val="tx1"/>
                              </a:solidFill>
                              <a:latin typeface="Cambria Math" panose="02040503050406030204" pitchFamily="18" charset="0"/>
                            </a:rPr>
                          </m:ctrlPr>
                        </m:fPr>
                        <m:num>
                          <m:nary>
                            <m:naryPr>
                              <m:chr m:val="∑"/>
                              <m:limLoc m:val="undOvr"/>
                              <m:grow m:val="on"/>
                              <m:supHide m:val="on"/>
                              <m:ctrlPr>
                                <a:rPr lang="zh-CN" altLang="en-US" sz="2800" i="1" dirty="0" smtClean="0">
                                  <a:solidFill>
                                    <a:schemeClr val="tx1"/>
                                  </a:solidFill>
                                  <a:latin typeface="Cambria Math" panose="02040503050406030204" pitchFamily="18" charset="0"/>
                                </a:rPr>
                              </m:ctrlPr>
                            </m:naryPr>
                            <m:sub>
                              <m:r>
                                <a:rPr lang="zh-CN" altLang="en-US" sz="2800" i="1" dirty="0" smtClean="0">
                                  <a:solidFill>
                                    <a:schemeClr val="tx1"/>
                                  </a:solidFill>
                                  <a:latin typeface="Cambria Math" panose="02040503050406030204" pitchFamily="18" charset="0"/>
                                </a:rPr>
                                <m:t>𝑛</m:t>
                              </m:r>
                            </m:sub>
                            <m:sup/>
                            <m:e>
                              <m:sSubSup>
                                <m:sSubSupPr>
                                  <m:ctrlPr>
                                    <a:rPr lang="zh-CN" altLang="en-US" sz="2800" i="1" dirty="0" smtClean="0">
                                      <a:solidFill>
                                        <a:schemeClr val="tx1"/>
                                      </a:solidFill>
                                      <a:latin typeface="Cambria Math" panose="02040503050406030204" pitchFamily="18" charset="0"/>
                                    </a:rPr>
                                  </m:ctrlPr>
                                </m:sSubSupPr>
                                <m:e>
                                  <m:r>
                                    <a:rPr lang="zh-CN" altLang="en-US" sz="2800" i="1" dirty="0" smtClean="0">
                                      <a:solidFill>
                                        <a:schemeClr val="tx1"/>
                                      </a:solidFill>
                                      <a:latin typeface="Cambria Math" panose="02040503050406030204" pitchFamily="18" charset="0"/>
                                    </a:rPr>
                                    <m:t>𝑢</m:t>
                                  </m:r>
                                </m:e>
                                <m:sub>
                                  <m:r>
                                    <a:rPr lang="zh-CN" altLang="en-US" sz="2800" i="0" dirty="0" smtClean="0">
                                      <a:solidFill>
                                        <a:schemeClr val="tx1"/>
                                      </a:solidFill>
                                      <a:latin typeface="Cambria Math" panose="02040503050406030204" pitchFamily="18" charset="0"/>
                                    </a:rPr>
                                    <m:t>1</m:t>
                                  </m:r>
                                </m:sub>
                                <m:sup>
                                  <m:r>
                                    <a:rPr lang="zh-CN" altLang="en-US" sz="2800" i="1" dirty="0" smtClean="0">
                                      <a:solidFill>
                                        <a:schemeClr val="tx1"/>
                                      </a:solidFill>
                                      <a:latin typeface="Cambria Math" panose="02040503050406030204" pitchFamily="18" charset="0"/>
                                    </a:rPr>
                                    <m:t>𝑛</m:t>
                                  </m:r>
                                </m:sup>
                              </m:sSubSup>
                              <m:r>
                                <a:rPr lang="zh-CN" altLang="en-US" sz="2800" i="1" dirty="0" smtClean="0">
                                  <a:solidFill>
                                    <a:schemeClr val="tx1"/>
                                  </a:solidFill>
                                  <a:latin typeface="Cambria Math" panose="02040503050406030204" pitchFamily="18" charset="0"/>
                                </a:rPr>
                                <m:t>𝛿</m:t>
                              </m:r>
                              <m:d>
                                <m:dPr>
                                  <m:ctrlPr>
                                    <a:rPr lang="zh-CN" altLang="en-US" sz="2800" i="1" dirty="0" smtClean="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𝑓</m:t>
                                      </m:r>
                                    </m:e>
                                    <m:sub>
                                      <m:r>
                                        <a:rPr lang="zh-CN" altLang="en-US" sz="2800" i="0" dirty="0" smtClean="0">
                                          <a:solidFill>
                                            <a:schemeClr val="tx1"/>
                                          </a:solidFill>
                                          <a:latin typeface="Cambria Math" panose="02040503050406030204" pitchFamily="18" charset="0"/>
                                        </a:rPr>
                                        <m:t>1</m:t>
                                      </m:r>
                                    </m:sub>
                                  </m:sSub>
                                  <m:d>
                                    <m:dPr>
                                      <m:ctrlPr>
                                        <a:rPr lang="zh-CN" altLang="en-US" sz="2800" i="1" dirty="0" smtClean="0">
                                          <a:solidFill>
                                            <a:schemeClr val="tx1"/>
                                          </a:solidFill>
                                          <a:latin typeface="Cambria Math" panose="02040503050406030204" pitchFamily="18" charset="0"/>
                                        </a:rPr>
                                      </m:ctrlPr>
                                    </m:dPr>
                                    <m:e>
                                      <m:sSup>
                                        <m:sSupPr>
                                          <m:ctrlPr>
                                            <a:rPr lang="zh-CN" altLang="en-US" sz="2800" i="1" dirty="0" smtClean="0">
                                              <a:solidFill>
                                                <a:schemeClr val="tx1"/>
                                              </a:solidFill>
                                              <a:latin typeface="Cambria Math" panose="02040503050406030204" pitchFamily="18" charset="0"/>
                                            </a:rPr>
                                          </m:ctrlPr>
                                        </m:sSupPr>
                                        <m:e>
                                          <m:r>
                                            <a:rPr lang="zh-CN" altLang="en-US" sz="2800" i="1" dirty="0" smtClean="0">
                                              <a:solidFill>
                                                <a:schemeClr val="tx1"/>
                                              </a:solidFill>
                                              <a:latin typeface="Cambria Math" panose="02040503050406030204" pitchFamily="18" charset="0"/>
                                            </a:rPr>
                                            <m:t>𝑥</m:t>
                                          </m:r>
                                        </m:e>
                                        <m:sup>
                                          <m:r>
                                            <a:rPr lang="zh-CN" altLang="en-US" sz="2800" i="1" dirty="0" smtClean="0">
                                              <a:solidFill>
                                                <a:schemeClr val="tx1"/>
                                              </a:solidFill>
                                              <a:latin typeface="Cambria Math" panose="02040503050406030204" pitchFamily="18" charset="0"/>
                                            </a:rPr>
                                            <m:t>𝑛</m:t>
                                          </m:r>
                                        </m:sup>
                                      </m:sSup>
                                    </m:e>
                                  </m:d>
                                  <m:r>
                                    <a:rPr lang="zh-CN" altLang="en-US" sz="2800" i="0" dirty="0" smtClean="0">
                                      <a:solidFill>
                                        <a:schemeClr val="tx1"/>
                                      </a:solidFill>
                                      <a:latin typeface="Cambria Math" panose="02040503050406030204" pitchFamily="18" charset="0"/>
                                    </a:rPr>
                                    <m:t>≠</m:t>
                                  </m:r>
                                  <m:sSup>
                                    <m:sSupPr>
                                      <m:ctrlPr>
                                        <a:rPr lang="zh-CN" altLang="en-US" sz="2800" i="1" dirty="0" smtClean="0">
                                          <a:solidFill>
                                            <a:schemeClr val="tx1"/>
                                          </a:solidFill>
                                          <a:latin typeface="Cambria Math" panose="02040503050406030204" pitchFamily="18" charset="0"/>
                                        </a:rPr>
                                      </m:ctrlPr>
                                    </m:sSupPr>
                                    <m:e>
                                      <m:acc>
                                        <m:accPr>
                                          <m:chr m:val="̂"/>
                                          <m:ctrlPr>
                                            <a:rPr lang="zh-CN" altLang="en-US" sz="2800" i="1" dirty="0" smtClean="0">
                                              <a:solidFill>
                                                <a:schemeClr val="tx1"/>
                                              </a:solidFill>
                                              <a:latin typeface="Cambria Math" panose="02040503050406030204" pitchFamily="18" charset="0"/>
                                            </a:rPr>
                                          </m:ctrlPr>
                                        </m:accPr>
                                        <m:e>
                                          <m:r>
                                            <a:rPr lang="zh-CN" altLang="en-US" sz="2800" i="1" dirty="0" smtClean="0">
                                              <a:solidFill>
                                                <a:schemeClr val="tx1"/>
                                              </a:solidFill>
                                              <a:latin typeface="Cambria Math" panose="02040503050406030204" pitchFamily="18" charset="0"/>
                                            </a:rPr>
                                            <m:t>𝑦</m:t>
                                          </m:r>
                                        </m:e>
                                      </m:acc>
                                    </m:e>
                                    <m:sup>
                                      <m:r>
                                        <a:rPr lang="zh-CN" altLang="en-US" sz="2800" i="1" dirty="0" smtClean="0">
                                          <a:solidFill>
                                            <a:schemeClr val="tx1"/>
                                          </a:solidFill>
                                          <a:latin typeface="Cambria Math" panose="02040503050406030204" pitchFamily="18" charset="0"/>
                                        </a:rPr>
                                        <m:t>𝑛</m:t>
                                      </m:r>
                                    </m:sup>
                                  </m:sSup>
                                </m:e>
                              </m:d>
                            </m:e>
                          </m:nary>
                        </m:num>
                        <m:den>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𝑍</m:t>
                              </m:r>
                            </m:e>
                            <m:sub>
                              <m:r>
                                <a:rPr lang="zh-CN" altLang="en-US" sz="2800" i="0" dirty="0" smtClean="0">
                                  <a:solidFill>
                                    <a:schemeClr val="tx1"/>
                                  </a:solidFill>
                                  <a:latin typeface="Cambria Math" panose="02040503050406030204" pitchFamily="18" charset="0"/>
                                </a:rPr>
                                <m:t>1</m:t>
                              </m:r>
                            </m:sub>
                          </m:sSub>
                        </m:den>
                      </m:f>
                    </m:oMath>
                  </m:oMathPara>
                </a14:m>
                <a:endParaRPr lang="zh-CN" altLang="en-US" sz="2800" dirty="0">
                  <a:solidFill>
                    <a:schemeClr val="tx1"/>
                  </a:solidFill>
                </a:endParaRPr>
              </a:p>
            </p:txBody>
          </p:sp>
        </mc:Choice>
        <mc:Fallback xmlns="">
          <p:sp>
            <p:nvSpPr>
              <p:cNvPr id="4" name="文本框 3">
                <a:extLst>
                  <a:ext uri="{FF2B5EF4-FFF2-40B4-BE49-F238E27FC236}">
                    <a16:creationId xmlns:a16="http://schemas.microsoft.com/office/drawing/2014/main" id="{B51F7B86-57BA-43EC-9B64-70ABE8C16197}"/>
                  </a:ext>
                </a:extLst>
              </p:cNvPr>
              <p:cNvSpPr txBox="1">
                <a:spLocks noRot="1" noChangeAspect="1" noMove="1" noResize="1" noEditPoints="1" noAdjustHandles="1" noChangeArrowheads="1" noChangeShapeType="1" noTextEdit="1"/>
              </p:cNvSpPr>
              <p:nvPr/>
            </p:nvSpPr>
            <p:spPr>
              <a:xfrm>
                <a:off x="746974" y="1287378"/>
                <a:ext cx="4558951" cy="9895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3DD97A9F-BCB0-4C44-94A1-BD3E3530FA64}"/>
                  </a:ext>
                </a:extLst>
              </p:cNvPr>
              <p:cNvSpPr/>
              <p:nvPr/>
            </p:nvSpPr>
            <p:spPr>
              <a:xfrm>
                <a:off x="5510186" y="-15841"/>
                <a:ext cx="2201518" cy="20723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zh-CN" altLang="en-US" sz="2400" dirty="0">
                              <a:latin typeface="Cambria Math" panose="02040503050406030204" pitchFamily="18" charset="0"/>
                            </a:rPr>
                            <m:t>1</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zh-CN" altLang="en-US" sz="2400" i="0" dirty="0" smtClean="0">
                                  <a:latin typeface="Cambria Math" panose="02040503050406030204" pitchFamily="18" charset="0"/>
                                </a:rPr>
                                <m:t>1</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en-US" altLang="zh-CN" sz="2400" b="0" i="1" dirty="0" smtClean="0">
                              <a:latin typeface="Cambria Math" panose="02040503050406030204" pitchFamily="18" charset="0"/>
                            </a:rPr>
                            <m:t>2</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en-US" altLang="zh-CN" sz="2400" b="0" i="0" dirty="0" smtClean="0">
                                  <a:latin typeface="Cambria Math" panose="02040503050406030204" pitchFamily="18" charset="0"/>
                                </a:rPr>
                                <m:t>2</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p:txBody>
          </p:sp>
        </mc:Choice>
        <mc:Fallback xmlns="">
          <p:sp>
            <p:nvSpPr>
              <p:cNvPr id="12" name="矩形: 圆角 11">
                <a:extLst>
                  <a:ext uri="{FF2B5EF4-FFF2-40B4-BE49-F238E27FC236}">
                    <a16:creationId xmlns:a16="http://schemas.microsoft.com/office/drawing/2014/main" id="{3DD97A9F-BCB0-4C44-94A1-BD3E3530FA64}"/>
                  </a:ext>
                </a:extLst>
              </p:cNvPr>
              <p:cNvSpPr>
                <a:spLocks noRot="1" noChangeAspect="1" noMove="1" noResize="1" noEditPoints="1" noAdjustHandles="1" noChangeArrowheads="1" noChangeShapeType="1" noTextEdit="1"/>
              </p:cNvSpPr>
              <p:nvPr/>
            </p:nvSpPr>
            <p:spPr>
              <a:xfrm>
                <a:off x="5510186" y="-15841"/>
                <a:ext cx="2201518" cy="2072354"/>
              </a:xfrm>
              <a:prstGeom prst="round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7869FE6-D90F-4165-BF22-A6921D5CBD92}"/>
                  </a:ext>
                </a:extLst>
              </p:cNvPr>
              <p:cNvSpPr txBox="1"/>
              <p:nvPr/>
            </p:nvSpPr>
            <p:spPr>
              <a:xfrm>
                <a:off x="888365" y="2509494"/>
                <a:ext cx="4621821" cy="1073499"/>
              </a:xfrm>
              <a:prstGeom prst="rect">
                <a:avLst/>
              </a:prstGeom>
              <a:noFill/>
            </p:spPr>
            <p:txBody>
              <a:bodyPr wrap="square">
                <a:spAutoFit/>
              </a:bodyPr>
              <a:lstStyle/>
              <a:p>
                <a14:m>
                  <m:oMath xmlns:m="http://schemas.openxmlformats.org/officeDocument/2006/math">
                    <m:f>
                      <m:fPr>
                        <m:ctrlPr>
                          <a:rPr lang="zh-CN" altLang="en-US" sz="3600" i="1" dirty="0" smtClean="0">
                            <a:solidFill>
                              <a:schemeClr val="tx1"/>
                            </a:solidFill>
                            <a:latin typeface="Cambria Math" panose="02040503050406030204" pitchFamily="18" charset="0"/>
                          </a:rPr>
                        </m:ctrlPr>
                      </m:fPr>
                      <m:num>
                        <m:nary>
                          <m:naryPr>
                            <m:chr m:val="∑"/>
                            <m:limLoc m:val="undOvr"/>
                            <m:grow m:val="on"/>
                            <m:supHide m:val="on"/>
                            <m:ctrlPr>
                              <a:rPr lang="zh-CN" altLang="en-US" sz="3600" i="1" dirty="0" smtClean="0">
                                <a:solidFill>
                                  <a:schemeClr val="tx1"/>
                                </a:solidFill>
                                <a:latin typeface="Cambria Math" panose="02040503050406030204" pitchFamily="18" charset="0"/>
                              </a:rPr>
                            </m:ctrlPr>
                          </m:naryPr>
                          <m:sub>
                            <m:r>
                              <a:rPr lang="zh-CN" altLang="en-US" sz="3600" i="1" dirty="0" smtClean="0">
                                <a:solidFill>
                                  <a:schemeClr val="tx1"/>
                                </a:solidFill>
                                <a:latin typeface="Cambria Math" panose="02040503050406030204" pitchFamily="18" charset="0"/>
                              </a:rPr>
                              <m:t>𝑛</m:t>
                            </m:r>
                          </m:sub>
                          <m:sup/>
                          <m:e>
                            <m:sSubSup>
                              <m:sSubSupPr>
                                <m:ctrlPr>
                                  <a:rPr lang="zh-CN" altLang="en-US" sz="3600" i="1" dirty="0" smtClean="0">
                                    <a:solidFill>
                                      <a:schemeClr val="tx1"/>
                                    </a:solidFill>
                                    <a:latin typeface="Cambria Math" panose="02040503050406030204" pitchFamily="18" charset="0"/>
                                  </a:rPr>
                                </m:ctrlPr>
                              </m:sSubSupPr>
                              <m:e>
                                <m:r>
                                  <a:rPr lang="zh-CN" altLang="en-US" sz="3600" i="1" dirty="0" smtClean="0">
                                    <a:solidFill>
                                      <a:schemeClr val="tx1"/>
                                    </a:solidFill>
                                    <a:latin typeface="Cambria Math" panose="02040503050406030204" pitchFamily="18" charset="0"/>
                                  </a:rPr>
                                  <m:t>𝑢</m:t>
                                </m:r>
                              </m:e>
                              <m:sub>
                                <m:r>
                                  <a:rPr lang="en-US" altLang="zh-CN" sz="3600" b="0" i="0" dirty="0" smtClean="0">
                                    <a:solidFill>
                                      <a:schemeClr val="tx1"/>
                                    </a:solidFill>
                                    <a:latin typeface="Cambria Math" panose="02040503050406030204" pitchFamily="18" charset="0"/>
                                  </a:rPr>
                                  <m:t>2</m:t>
                                </m:r>
                              </m:sub>
                              <m:sup>
                                <m:r>
                                  <a:rPr lang="zh-CN" altLang="en-US" sz="3600" i="1" dirty="0" smtClean="0">
                                    <a:solidFill>
                                      <a:schemeClr val="tx1"/>
                                    </a:solidFill>
                                    <a:latin typeface="Cambria Math" panose="02040503050406030204" pitchFamily="18" charset="0"/>
                                  </a:rPr>
                                  <m:t>𝑛</m:t>
                                </m:r>
                              </m:sup>
                            </m:sSubSup>
                            <m:r>
                              <a:rPr lang="zh-CN" altLang="en-US" sz="3600" i="1" dirty="0" smtClean="0">
                                <a:solidFill>
                                  <a:schemeClr val="tx1"/>
                                </a:solidFill>
                                <a:latin typeface="Cambria Math" panose="02040503050406030204" pitchFamily="18" charset="0"/>
                              </a:rPr>
                              <m:t>𝛿</m:t>
                            </m:r>
                            <m:d>
                              <m:dPr>
                                <m:ctrlPr>
                                  <a:rPr lang="zh-CN" altLang="en-US" sz="3600" i="1" dirty="0" smtClean="0">
                                    <a:solidFill>
                                      <a:schemeClr val="tx1"/>
                                    </a:solidFill>
                                    <a:latin typeface="Cambria Math" panose="02040503050406030204" pitchFamily="18" charset="0"/>
                                  </a:rPr>
                                </m:ctrlPr>
                              </m:dPr>
                              <m:e>
                                <m:sSub>
                                  <m:sSubPr>
                                    <m:ctrlPr>
                                      <a:rPr lang="zh-CN" altLang="en-US" sz="3600" i="1" dirty="0" smtClean="0">
                                        <a:solidFill>
                                          <a:schemeClr val="tx1"/>
                                        </a:solidFill>
                                        <a:latin typeface="Cambria Math" panose="02040503050406030204" pitchFamily="18" charset="0"/>
                                      </a:rPr>
                                    </m:ctrlPr>
                                  </m:sSubPr>
                                  <m:e>
                                    <m:r>
                                      <a:rPr lang="zh-CN" altLang="en-US" sz="3600" i="1" dirty="0" smtClean="0">
                                        <a:solidFill>
                                          <a:schemeClr val="tx1"/>
                                        </a:solidFill>
                                        <a:latin typeface="Cambria Math" panose="02040503050406030204" pitchFamily="18" charset="0"/>
                                      </a:rPr>
                                      <m:t>𝑓</m:t>
                                    </m:r>
                                  </m:e>
                                  <m:sub>
                                    <m:r>
                                      <a:rPr lang="zh-CN" altLang="en-US" sz="3600" i="0" dirty="0" smtClean="0">
                                        <a:solidFill>
                                          <a:schemeClr val="tx1"/>
                                        </a:solidFill>
                                        <a:latin typeface="Cambria Math" panose="02040503050406030204" pitchFamily="18" charset="0"/>
                                      </a:rPr>
                                      <m:t>1</m:t>
                                    </m:r>
                                  </m:sub>
                                </m:sSub>
                                <m:d>
                                  <m:dPr>
                                    <m:ctrlPr>
                                      <a:rPr lang="zh-CN" altLang="en-US" sz="3600" i="1" dirty="0" smtClean="0">
                                        <a:solidFill>
                                          <a:schemeClr val="tx1"/>
                                        </a:solidFill>
                                        <a:latin typeface="Cambria Math" panose="02040503050406030204" pitchFamily="18" charset="0"/>
                                      </a:rPr>
                                    </m:ctrlPr>
                                  </m:dPr>
                                  <m:e>
                                    <m:sSup>
                                      <m:sSupPr>
                                        <m:ctrlPr>
                                          <a:rPr lang="zh-CN" altLang="en-US" sz="3600" i="1" dirty="0" smtClean="0">
                                            <a:solidFill>
                                              <a:schemeClr val="tx1"/>
                                            </a:solidFill>
                                            <a:latin typeface="Cambria Math" panose="02040503050406030204" pitchFamily="18" charset="0"/>
                                          </a:rPr>
                                        </m:ctrlPr>
                                      </m:sSupPr>
                                      <m:e>
                                        <m:r>
                                          <a:rPr lang="zh-CN" altLang="en-US" sz="3600" i="1" dirty="0" smtClean="0">
                                            <a:solidFill>
                                              <a:schemeClr val="tx1"/>
                                            </a:solidFill>
                                            <a:latin typeface="Cambria Math" panose="02040503050406030204" pitchFamily="18" charset="0"/>
                                          </a:rPr>
                                          <m:t>𝑥</m:t>
                                        </m:r>
                                      </m:e>
                                      <m:sup>
                                        <m:r>
                                          <a:rPr lang="zh-CN" altLang="en-US" sz="3600" i="1" dirty="0" smtClean="0">
                                            <a:solidFill>
                                              <a:schemeClr val="tx1"/>
                                            </a:solidFill>
                                            <a:latin typeface="Cambria Math" panose="02040503050406030204" pitchFamily="18" charset="0"/>
                                          </a:rPr>
                                          <m:t>𝑛</m:t>
                                        </m:r>
                                      </m:sup>
                                    </m:sSup>
                                  </m:e>
                                </m:d>
                                <m:r>
                                  <a:rPr lang="zh-CN" altLang="en-US" sz="3600" i="0" dirty="0" smtClean="0">
                                    <a:solidFill>
                                      <a:schemeClr val="tx1"/>
                                    </a:solidFill>
                                    <a:latin typeface="Cambria Math" panose="02040503050406030204" pitchFamily="18" charset="0"/>
                                  </a:rPr>
                                  <m:t>≠</m:t>
                                </m:r>
                                <m:sSup>
                                  <m:sSupPr>
                                    <m:ctrlPr>
                                      <a:rPr lang="zh-CN" altLang="en-US" sz="3600" i="1" dirty="0" smtClean="0">
                                        <a:solidFill>
                                          <a:schemeClr val="tx1"/>
                                        </a:solidFill>
                                        <a:latin typeface="Cambria Math" panose="02040503050406030204" pitchFamily="18" charset="0"/>
                                      </a:rPr>
                                    </m:ctrlPr>
                                  </m:sSupPr>
                                  <m:e>
                                    <m:acc>
                                      <m:accPr>
                                        <m:chr m:val="̂"/>
                                        <m:ctrlPr>
                                          <a:rPr lang="zh-CN" altLang="en-US" sz="3600" i="1" dirty="0" smtClean="0">
                                            <a:solidFill>
                                              <a:schemeClr val="tx1"/>
                                            </a:solidFill>
                                            <a:latin typeface="Cambria Math" panose="02040503050406030204" pitchFamily="18" charset="0"/>
                                          </a:rPr>
                                        </m:ctrlPr>
                                      </m:accPr>
                                      <m:e>
                                        <m:r>
                                          <a:rPr lang="zh-CN" altLang="en-US" sz="3600" i="1" dirty="0" smtClean="0">
                                            <a:solidFill>
                                              <a:schemeClr val="tx1"/>
                                            </a:solidFill>
                                            <a:latin typeface="Cambria Math" panose="02040503050406030204" pitchFamily="18" charset="0"/>
                                          </a:rPr>
                                          <m:t>𝑦</m:t>
                                        </m:r>
                                      </m:e>
                                    </m:acc>
                                  </m:e>
                                  <m:sup>
                                    <m:r>
                                      <a:rPr lang="zh-CN" altLang="en-US" sz="3600" i="1" dirty="0" smtClean="0">
                                        <a:solidFill>
                                          <a:schemeClr val="tx1"/>
                                        </a:solidFill>
                                        <a:latin typeface="Cambria Math" panose="02040503050406030204" pitchFamily="18" charset="0"/>
                                      </a:rPr>
                                      <m:t>𝑛</m:t>
                                    </m:r>
                                  </m:sup>
                                </m:sSup>
                              </m:e>
                            </m:d>
                          </m:e>
                        </m:nary>
                      </m:num>
                      <m:den>
                        <m:sSub>
                          <m:sSubPr>
                            <m:ctrlPr>
                              <a:rPr lang="zh-CN" altLang="en-US" sz="3600" i="1" dirty="0" smtClean="0">
                                <a:solidFill>
                                  <a:schemeClr val="tx1"/>
                                </a:solidFill>
                                <a:latin typeface="Cambria Math" panose="02040503050406030204" pitchFamily="18" charset="0"/>
                              </a:rPr>
                            </m:ctrlPr>
                          </m:sSubPr>
                          <m:e>
                            <m:r>
                              <a:rPr lang="en-US" altLang="zh-CN" sz="3600" b="0" i="1" dirty="0" smtClean="0">
                                <a:solidFill>
                                  <a:schemeClr val="tx1"/>
                                </a:solidFill>
                                <a:latin typeface="Cambria Math" panose="02040503050406030204" pitchFamily="18" charset="0"/>
                              </a:rPr>
                              <m:t>𝑍</m:t>
                            </m:r>
                          </m:e>
                          <m:sub>
                            <m:r>
                              <a:rPr lang="en-US" altLang="zh-CN" sz="3600" b="0" i="0" dirty="0" smtClean="0">
                                <a:solidFill>
                                  <a:schemeClr val="tx1"/>
                                </a:solidFill>
                                <a:latin typeface="Cambria Math" panose="02040503050406030204" pitchFamily="18" charset="0"/>
                              </a:rPr>
                              <m:t>2</m:t>
                            </m:r>
                          </m:sub>
                        </m:sSub>
                      </m:den>
                    </m:f>
                  </m:oMath>
                </a14:m>
                <a:r>
                  <a:rPr lang="en-US" altLang="zh-CN" sz="3600" dirty="0">
                    <a:latin typeface="Bodoni MT" panose="02070603080606020203" pitchFamily="18" charset="0"/>
                    <a:cs typeface="Arial" panose="020B0604020202020204" pitchFamily="34" charset="0"/>
                  </a:rPr>
                  <a:t>=0.5</a:t>
                </a:r>
                <a:endParaRPr lang="zh-CN" altLang="en-US" sz="3600" dirty="0">
                  <a:latin typeface="Bodoni MT" panose="02070603080606020203" pitchFamily="18"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57869FE6-D90F-4165-BF22-A6921D5CBD92}"/>
                  </a:ext>
                </a:extLst>
              </p:cNvPr>
              <p:cNvSpPr txBox="1">
                <a:spLocks noRot="1" noChangeAspect="1" noMove="1" noResize="1" noEditPoints="1" noAdjustHandles="1" noChangeArrowheads="1" noChangeShapeType="1" noTextEdit="1"/>
              </p:cNvSpPr>
              <p:nvPr/>
            </p:nvSpPr>
            <p:spPr>
              <a:xfrm>
                <a:off x="888365" y="2509494"/>
                <a:ext cx="4621821" cy="1073499"/>
              </a:xfrm>
              <a:prstGeom prst="rect">
                <a:avLst/>
              </a:prstGeom>
              <a:blipFill>
                <a:blip r:embed="rId4"/>
                <a:stretch>
                  <a:fillRect l="-14286" t="-73256" b="-6395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D79AC33-1129-42A5-8587-948BBBDBD273}"/>
                  </a:ext>
                </a:extLst>
              </p:cNvPr>
              <p:cNvSpPr txBox="1"/>
              <p:nvPr/>
            </p:nvSpPr>
            <p:spPr>
              <a:xfrm>
                <a:off x="166092" y="4602044"/>
                <a:ext cx="12390719" cy="661784"/>
              </a:xfrm>
              <a:prstGeom prst="rect">
                <a:avLst/>
              </a:prstGeom>
              <a:noFill/>
            </p:spPr>
            <p:txBody>
              <a:bodyPr wrap="square">
                <a:spAutoFit/>
              </a:bodyPr>
              <a:lstStyle/>
              <a:p>
                <a14:m>
                  <m:oMath xmlns:m="http://schemas.openxmlformats.org/officeDocument/2006/math">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𝑍</m:t>
                        </m:r>
                      </m:e>
                      <m:sub>
                        <m:r>
                          <a:rPr lang="en-US" altLang="zh-CN" sz="2800" dirty="0">
                            <a:latin typeface="Cambria Math" panose="02040503050406030204" pitchFamily="18" charset="0"/>
                          </a:rPr>
                          <m:t>2</m:t>
                        </m:r>
                      </m:sub>
                    </m:sSub>
                    <m:r>
                      <a:rPr lang="en-US" altLang="zh-CN" sz="2800" i="1" dirty="0">
                        <a:latin typeface="Cambria Math" panose="02040503050406030204" pitchFamily="18" charset="0"/>
                      </a:rPr>
                      <m:t> </m:t>
                    </m:r>
                  </m:oMath>
                </a14:m>
                <a:r>
                  <a:rPr lang="en-US" altLang="zh-CN" sz="2800" dirty="0">
                    <a:solidFill>
                      <a:schemeClr val="tx1"/>
                    </a:solidFill>
                  </a:rPr>
                  <a:t>= </a:t>
                </a:r>
                <a14:m>
                  <m:oMath xmlns:m="http://schemas.openxmlformats.org/officeDocument/2006/math">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smtClean="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𝑓</m:t>
                            </m:r>
                          </m:e>
                          <m:sub>
                            <m:r>
                              <a:rPr lang="zh-CN" altLang="en-US" sz="2800" dirty="0">
                                <a:solidFill>
                                  <a:srgbClr val="FF0000"/>
                                </a:solidFill>
                                <a:latin typeface="Cambria Math" panose="02040503050406030204" pitchFamily="18" charset="0"/>
                              </a:rPr>
                              <m:t>1</m:t>
                            </m:r>
                          </m:sub>
                        </m:sSub>
                        <m:d>
                          <m:dPr>
                            <m:ctrlPr>
                              <a:rPr lang="zh-CN" altLang="en-US" sz="2800" i="1" dirty="0">
                                <a:solidFill>
                                  <a:srgbClr val="FF0000"/>
                                </a:solidFill>
                                <a:latin typeface="Cambria Math" panose="02040503050406030204" pitchFamily="18" charset="0"/>
                              </a:rPr>
                            </m:ctrlPr>
                          </m:dPr>
                          <m:e>
                            <m:sSup>
                              <m:sSupPr>
                                <m:ctrlPr>
                                  <a:rPr lang="zh-CN" altLang="en-US" sz="2800" i="1" dirty="0">
                                    <a:solidFill>
                                      <a:srgbClr val="FF0000"/>
                                    </a:solidFill>
                                    <a:latin typeface="Cambria Math" panose="02040503050406030204" pitchFamily="18" charset="0"/>
                                  </a:rPr>
                                </m:ctrlPr>
                              </m:sSupPr>
                              <m:e>
                                <m:r>
                                  <a:rPr lang="zh-CN" altLang="en-US" sz="2800" i="1" dirty="0">
                                    <a:solidFill>
                                      <a:srgbClr val="FF0000"/>
                                    </a:solidFill>
                                    <a:latin typeface="Cambria Math" panose="02040503050406030204" pitchFamily="18" charset="0"/>
                                  </a:rPr>
                                  <m:t>𝑥</m:t>
                                </m:r>
                              </m:e>
                              <m:sup>
                                <m:r>
                                  <a:rPr lang="zh-CN" altLang="en-US" sz="2800" i="1" dirty="0">
                                    <a:solidFill>
                                      <a:srgbClr val="FF0000"/>
                                    </a:solidFill>
                                    <a:latin typeface="Cambria Math" panose="02040503050406030204" pitchFamily="18" charset="0"/>
                                  </a:rPr>
                                  <m:t>𝑛</m:t>
                                </m:r>
                              </m:sup>
                            </m:sSup>
                          </m:e>
                        </m:d>
                        <m:r>
                          <a:rPr lang="zh-CN" altLang="en-US" sz="2800" dirty="0">
                            <a:solidFill>
                              <a:srgbClr val="FF0000"/>
                            </a:solidFill>
                            <a:latin typeface="Cambria Math" panose="02040503050406030204" pitchFamily="18" charset="0"/>
                          </a:rPr>
                          <m:t>≠</m:t>
                        </m:r>
                        <m:sSub>
                          <m:sSubPr>
                            <m:ctrlPr>
                              <a:rPr lang="zh-CN" altLang="en-US" sz="2800" i="1" dirty="0">
                                <a:solidFill>
                                  <a:srgbClr val="FF0000"/>
                                </a:solidFill>
                                <a:latin typeface="Cambria Math" panose="02040503050406030204" pitchFamily="18" charset="0"/>
                              </a:rPr>
                            </m:ctrlPr>
                          </m:sSub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𝑦</m:t>
                                </m:r>
                              </m:e>
                            </m:acc>
                          </m:e>
                          <m:sub>
                            <m:r>
                              <a:rPr lang="zh-CN" altLang="en-US" sz="2800" i="1" dirty="0">
                                <a:solidFill>
                                  <a:srgbClr val="FF0000"/>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en-US" altLang="zh-CN" sz="2800" b="0" i="0" dirty="0" smtClean="0">
                                <a:latin typeface="Cambria Math" panose="02040503050406030204" pitchFamily="18" charset="0"/>
                              </a:rPr>
                              <m:t>2</m:t>
                            </m:r>
                          </m:sub>
                          <m:sup>
                            <m:r>
                              <a:rPr lang="zh-CN" altLang="en-US" sz="2800" i="1" dirty="0">
                                <a:latin typeface="Cambria Math" panose="02040503050406030204" pitchFamily="18" charset="0"/>
                              </a:rPr>
                              <m:t>𝑛</m:t>
                            </m:r>
                          </m:sup>
                        </m:sSubSup>
                        <m:r>
                          <a:rPr lang="en-US" altLang="zh-CN" sz="2800" b="0" i="1" dirty="0" smtClean="0">
                            <a:latin typeface="Cambria Math" panose="02040503050406030204" pitchFamily="18" charset="0"/>
                          </a:rPr>
                          <m:t> </m:t>
                        </m:r>
                      </m:e>
                    </m:nary>
                  </m:oMath>
                </a14:m>
                <a:r>
                  <a:rPr lang="en-US" altLang="zh-CN" sz="2800" dirty="0">
                    <a:solidFill>
                      <a:schemeClr val="tx1"/>
                    </a:solidFill>
                  </a:rPr>
                  <a:t> + </a:t>
                </a:r>
                <a14:m>
                  <m:oMath xmlns:m="http://schemas.openxmlformats.org/officeDocument/2006/math">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smtClean="0">
                                <a:solidFill>
                                  <a:schemeClr val="accent1">
                                    <a:lumMod val="60000"/>
                                    <a:lumOff val="40000"/>
                                  </a:schemeClr>
                                </a:solidFill>
                                <a:latin typeface="Cambria Math" panose="02040503050406030204" pitchFamily="18" charset="0"/>
                              </a:rPr>
                            </m:ctrlPr>
                          </m:sSubPr>
                          <m:e>
                            <m:r>
                              <a:rPr lang="zh-CN" altLang="en-US" sz="2800" i="1" dirty="0">
                                <a:solidFill>
                                  <a:schemeClr val="accent1">
                                    <a:lumMod val="60000"/>
                                    <a:lumOff val="40000"/>
                                  </a:schemeClr>
                                </a:solidFill>
                                <a:latin typeface="Cambria Math" panose="02040503050406030204" pitchFamily="18" charset="0"/>
                              </a:rPr>
                              <m:t>𝑓</m:t>
                            </m:r>
                          </m:e>
                          <m:sub>
                            <m:r>
                              <a:rPr lang="zh-CN" altLang="en-US" sz="2800" dirty="0">
                                <a:solidFill>
                                  <a:schemeClr val="accent1">
                                    <a:lumMod val="60000"/>
                                    <a:lumOff val="40000"/>
                                  </a:schemeClr>
                                </a:solidFill>
                                <a:latin typeface="Cambria Math" panose="02040503050406030204" pitchFamily="18" charset="0"/>
                              </a:rPr>
                              <m:t>1</m:t>
                            </m:r>
                          </m:sub>
                        </m:sSub>
                        <m:d>
                          <m:dPr>
                            <m:ctrlPr>
                              <a:rPr lang="zh-CN" altLang="en-US" sz="2800" i="1" dirty="0">
                                <a:solidFill>
                                  <a:schemeClr val="accent1">
                                    <a:lumMod val="60000"/>
                                    <a:lumOff val="40000"/>
                                  </a:schemeClr>
                                </a:solidFill>
                                <a:latin typeface="Cambria Math" panose="02040503050406030204" pitchFamily="18" charset="0"/>
                              </a:rPr>
                            </m:ctrlPr>
                          </m:dPr>
                          <m:e>
                            <m:sSup>
                              <m:sSupPr>
                                <m:ctrlPr>
                                  <a:rPr lang="zh-CN" altLang="en-US" sz="2800" i="1" dirty="0">
                                    <a:solidFill>
                                      <a:schemeClr val="accent1">
                                        <a:lumMod val="60000"/>
                                        <a:lumOff val="40000"/>
                                      </a:schemeClr>
                                    </a:solidFill>
                                    <a:latin typeface="Cambria Math" panose="02040503050406030204" pitchFamily="18" charset="0"/>
                                  </a:rPr>
                                </m:ctrlPr>
                              </m:sSupPr>
                              <m:e>
                                <m:r>
                                  <a:rPr lang="zh-CN" altLang="en-US" sz="2800" i="1" dirty="0">
                                    <a:solidFill>
                                      <a:schemeClr val="accent1">
                                        <a:lumMod val="60000"/>
                                        <a:lumOff val="40000"/>
                                      </a:schemeClr>
                                    </a:solidFill>
                                    <a:latin typeface="Cambria Math" panose="02040503050406030204" pitchFamily="18" charset="0"/>
                                  </a:rPr>
                                  <m:t>𝑥</m:t>
                                </m:r>
                              </m:e>
                              <m:sup>
                                <m:r>
                                  <a:rPr lang="zh-CN" altLang="en-US" sz="2800" i="1" dirty="0">
                                    <a:solidFill>
                                      <a:schemeClr val="accent1">
                                        <a:lumMod val="60000"/>
                                        <a:lumOff val="40000"/>
                                      </a:schemeClr>
                                    </a:solidFill>
                                    <a:latin typeface="Cambria Math" panose="02040503050406030204" pitchFamily="18" charset="0"/>
                                  </a:rPr>
                                  <m:t>𝑛</m:t>
                                </m:r>
                              </m:sup>
                            </m:sSup>
                          </m:e>
                        </m:d>
                        <m:r>
                          <a:rPr lang="en-US" altLang="zh-CN" sz="2800" b="0" i="0" dirty="0" smtClean="0">
                            <a:solidFill>
                              <a:schemeClr val="accent1">
                                <a:lumMod val="60000"/>
                                <a:lumOff val="40000"/>
                              </a:schemeClr>
                            </a:solidFill>
                            <a:latin typeface="Cambria Math" panose="02040503050406030204" pitchFamily="18" charset="0"/>
                          </a:rPr>
                          <m:t>=</m:t>
                        </m:r>
                        <m:sSub>
                          <m:sSubPr>
                            <m:ctrlPr>
                              <a:rPr lang="zh-CN" altLang="en-US" sz="2800" i="1" dirty="0">
                                <a:solidFill>
                                  <a:schemeClr val="accent1">
                                    <a:lumMod val="60000"/>
                                    <a:lumOff val="40000"/>
                                  </a:schemeClr>
                                </a:solidFill>
                                <a:latin typeface="Cambria Math" panose="02040503050406030204" pitchFamily="18" charset="0"/>
                              </a:rPr>
                            </m:ctrlPr>
                          </m:sSubPr>
                          <m:e>
                            <m:acc>
                              <m:accPr>
                                <m:chr m:val="̂"/>
                                <m:ctrlPr>
                                  <a:rPr lang="zh-CN" altLang="en-US" sz="2800" i="1" dirty="0" smtClean="0">
                                    <a:solidFill>
                                      <a:schemeClr val="accent1">
                                        <a:lumMod val="60000"/>
                                        <a:lumOff val="40000"/>
                                      </a:schemeClr>
                                    </a:solidFill>
                                    <a:latin typeface="Cambria Math" panose="02040503050406030204" pitchFamily="18" charset="0"/>
                                  </a:rPr>
                                </m:ctrlPr>
                              </m:accPr>
                              <m:e>
                                <m:r>
                                  <a:rPr lang="zh-CN" altLang="en-US" sz="2800" i="1" dirty="0">
                                    <a:solidFill>
                                      <a:schemeClr val="accent1">
                                        <a:lumMod val="60000"/>
                                        <a:lumOff val="40000"/>
                                      </a:schemeClr>
                                    </a:solidFill>
                                    <a:latin typeface="Cambria Math" panose="02040503050406030204" pitchFamily="18" charset="0"/>
                                  </a:rPr>
                                  <m:t>𝑦</m:t>
                                </m:r>
                              </m:e>
                            </m:acc>
                          </m:e>
                          <m:sub>
                            <m:r>
                              <a:rPr lang="zh-CN" altLang="en-US" sz="2800" i="1" dirty="0">
                                <a:solidFill>
                                  <a:schemeClr val="accent1">
                                    <a:lumMod val="60000"/>
                                    <a:lumOff val="40000"/>
                                  </a:schemeClr>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en-US" altLang="zh-CN" sz="2800" dirty="0">
                                <a:latin typeface="Cambria Math" panose="02040503050406030204" pitchFamily="18" charset="0"/>
                              </a:rPr>
                              <m:t>2</m:t>
                            </m:r>
                          </m:sub>
                          <m:sup>
                            <m:r>
                              <a:rPr lang="zh-CN" altLang="en-US" sz="2800" i="1" dirty="0">
                                <a:latin typeface="Cambria Math" panose="02040503050406030204" pitchFamily="18" charset="0"/>
                              </a:rPr>
                              <m:t>𝑛</m:t>
                            </m:r>
                          </m:sup>
                        </m:sSubSup>
                        <m:r>
                          <a:rPr lang="en-US" altLang="zh-CN" sz="2800" i="1" dirty="0">
                            <a:latin typeface="Cambria Math" panose="02040503050406030204" pitchFamily="18" charset="0"/>
                          </a:rPr>
                          <m:t> </m:t>
                        </m:r>
                      </m:e>
                    </m:nary>
                    <m:r>
                      <a:rPr lang="en-US" altLang="zh-CN" sz="2800" i="1" dirty="0">
                        <a:latin typeface="Cambria Math" panose="02040503050406030204" pitchFamily="18" charset="0"/>
                      </a:rPr>
                      <m:t>=</m:t>
                    </m:r>
                    <m:nary>
                      <m:naryPr>
                        <m:chr m:val="∑"/>
                        <m:limLoc m:val="undOvr"/>
                        <m:grow m:val="on"/>
                        <m:supHide m:val="on"/>
                        <m:ctrlPr>
                          <a:rPr lang="zh-CN" altLang="en-US" sz="2800" i="1" dirty="0" smtClean="0">
                            <a:latin typeface="Cambria Math" panose="02040503050406030204" pitchFamily="18" charset="0"/>
                          </a:rPr>
                        </m:ctrlPr>
                      </m:naryPr>
                      <m:sub>
                        <m:sSub>
                          <m:sSubPr>
                            <m:ctrlPr>
                              <a:rPr lang="zh-CN" altLang="en-US" sz="2800" i="1" dirty="0" smtClean="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𝑓</m:t>
                            </m:r>
                          </m:e>
                          <m:sub>
                            <m:r>
                              <a:rPr lang="zh-CN" altLang="en-US" sz="2800" dirty="0">
                                <a:solidFill>
                                  <a:srgbClr val="FF0000"/>
                                </a:solidFill>
                                <a:latin typeface="Cambria Math" panose="02040503050406030204" pitchFamily="18" charset="0"/>
                              </a:rPr>
                              <m:t>1</m:t>
                            </m:r>
                          </m:sub>
                        </m:sSub>
                        <m:d>
                          <m:dPr>
                            <m:ctrlPr>
                              <a:rPr lang="zh-CN" altLang="en-US" sz="2800" i="1" dirty="0">
                                <a:solidFill>
                                  <a:srgbClr val="FF0000"/>
                                </a:solidFill>
                                <a:latin typeface="Cambria Math" panose="02040503050406030204" pitchFamily="18" charset="0"/>
                              </a:rPr>
                            </m:ctrlPr>
                          </m:dPr>
                          <m:e>
                            <m:sSup>
                              <m:sSupPr>
                                <m:ctrlPr>
                                  <a:rPr lang="zh-CN" altLang="en-US" sz="2800" i="1" dirty="0">
                                    <a:solidFill>
                                      <a:srgbClr val="FF0000"/>
                                    </a:solidFill>
                                    <a:latin typeface="Cambria Math" panose="02040503050406030204" pitchFamily="18" charset="0"/>
                                  </a:rPr>
                                </m:ctrlPr>
                              </m:sSupPr>
                              <m:e>
                                <m:r>
                                  <a:rPr lang="zh-CN" altLang="en-US" sz="2800" i="1" dirty="0">
                                    <a:solidFill>
                                      <a:srgbClr val="FF0000"/>
                                    </a:solidFill>
                                    <a:latin typeface="Cambria Math" panose="02040503050406030204" pitchFamily="18" charset="0"/>
                                  </a:rPr>
                                  <m:t>𝑥</m:t>
                                </m:r>
                              </m:e>
                              <m:sup>
                                <m:r>
                                  <a:rPr lang="zh-CN" altLang="en-US" sz="2800" i="1" dirty="0">
                                    <a:solidFill>
                                      <a:srgbClr val="FF0000"/>
                                    </a:solidFill>
                                    <a:latin typeface="Cambria Math" panose="02040503050406030204" pitchFamily="18" charset="0"/>
                                  </a:rPr>
                                  <m:t>𝑛</m:t>
                                </m:r>
                              </m:sup>
                            </m:sSup>
                          </m:e>
                        </m:d>
                        <m:r>
                          <a:rPr lang="zh-CN" altLang="en-US" sz="2800" dirty="0">
                            <a:solidFill>
                              <a:srgbClr val="FF0000"/>
                            </a:solidFill>
                            <a:latin typeface="Cambria Math" panose="02040503050406030204" pitchFamily="18" charset="0"/>
                          </a:rPr>
                          <m:t>≠</m:t>
                        </m:r>
                        <m:sSub>
                          <m:sSubPr>
                            <m:ctrlPr>
                              <a:rPr lang="zh-CN" altLang="en-US" sz="2800" i="1" dirty="0">
                                <a:solidFill>
                                  <a:srgbClr val="FF0000"/>
                                </a:solidFill>
                                <a:latin typeface="Cambria Math" panose="02040503050406030204" pitchFamily="18" charset="0"/>
                              </a:rPr>
                            </m:ctrlPr>
                          </m:sSub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𝑦</m:t>
                                </m:r>
                              </m:e>
                            </m:acc>
                          </m:e>
                          <m:sub>
                            <m:r>
                              <a:rPr lang="zh-CN" altLang="en-US" sz="2800" i="1" dirty="0">
                                <a:solidFill>
                                  <a:srgbClr val="FF0000"/>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oMath>
                </a14:m>
                <a:r>
                  <a:rPr lang="en-US" altLang="zh-CN" sz="2800" dirty="0">
                    <a:solidFill>
                      <a:schemeClr val="tx1"/>
                    </a:solidFill>
                  </a:rPr>
                  <a:t> + </a:t>
                </a:r>
                <a14:m>
                  <m:oMath xmlns:m="http://schemas.openxmlformats.org/officeDocument/2006/math">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smtClean="0">
                                <a:solidFill>
                                  <a:schemeClr val="accent1">
                                    <a:lumMod val="60000"/>
                                    <a:lumOff val="40000"/>
                                  </a:schemeClr>
                                </a:solidFill>
                                <a:latin typeface="Cambria Math" panose="02040503050406030204" pitchFamily="18" charset="0"/>
                              </a:rPr>
                            </m:ctrlPr>
                          </m:sSubPr>
                          <m:e>
                            <m:r>
                              <a:rPr lang="zh-CN" altLang="en-US" sz="2800" i="1" dirty="0">
                                <a:solidFill>
                                  <a:schemeClr val="accent1">
                                    <a:lumMod val="60000"/>
                                    <a:lumOff val="40000"/>
                                  </a:schemeClr>
                                </a:solidFill>
                                <a:latin typeface="Cambria Math" panose="02040503050406030204" pitchFamily="18" charset="0"/>
                              </a:rPr>
                              <m:t>𝑓</m:t>
                            </m:r>
                          </m:e>
                          <m:sub>
                            <m:r>
                              <a:rPr lang="zh-CN" altLang="en-US" sz="2800" dirty="0">
                                <a:solidFill>
                                  <a:schemeClr val="accent1">
                                    <a:lumMod val="60000"/>
                                    <a:lumOff val="40000"/>
                                  </a:schemeClr>
                                </a:solidFill>
                                <a:latin typeface="Cambria Math" panose="02040503050406030204" pitchFamily="18" charset="0"/>
                              </a:rPr>
                              <m:t>1</m:t>
                            </m:r>
                          </m:sub>
                        </m:sSub>
                        <m:d>
                          <m:dPr>
                            <m:ctrlPr>
                              <a:rPr lang="zh-CN" altLang="en-US" sz="2800" i="1" dirty="0">
                                <a:solidFill>
                                  <a:schemeClr val="accent1">
                                    <a:lumMod val="60000"/>
                                    <a:lumOff val="40000"/>
                                  </a:schemeClr>
                                </a:solidFill>
                                <a:latin typeface="Cambria Math" panose="02040503050406030204" pitchFamily="18" charset="0"/>
                              </a:rPr>
                            </m:ctrlPr>
                          </m:dPr>
                          <m:e>
                            <m:sSup>
                              <m:sSupPr>
                                <m:ctrlPr>
                                  <a:rPr lang="zh-CN" altLang="en-US" sz="2800" i="1" dirty="0">
                                    <a:solidFill>
                                      <a:schemeClr val="accent1">
                                        <a:lumMod val="60000"/>
                                        <a:lumOff val="40000"/>
                                      </a:schemeClr>
                                    </a:solidFill>
                                    <a:latin typeface="Cambria Math" panose="02040503050406030204" pitchFamily="18" charset="0"/>
                                  </a:rPr>
                                </m:ctrlPr>
                              </m:sSupPr>
                              <m:e>
                                <m:r>
                                  <a:rPr lang="zh-CN" altLang="en-US" sz="2800" i="1" dirty="0">
                                    <a:solidFill>
                                      <a:schemeClr val="accent1">
                                        <a:lumMod val="60000"/>
                                        <a:lumOff val="40000"/>
                                      </a:schemeClr>
                                    </a:solidFill>
                                    <a:latin typeface="Cambria Math" panose="02040503050406030204" pitchFamily="18" charset="0"/>
                                  </a:rPr>
                                  <m:t>𝑥</m:t>
                                </m:r>
                              </m:e>
                              <m:sup>
                                <m:r>
                                  <a:rPr lang="zh-CN" altLang="en-US" sz="2800" i="1" dirty="0">
                                    <a:solidFill>
                                      <a:schemeClr val="accent1">
                                        <a:lumMod val="60000"/>
                                        <a:lumOff val="40000"/>
                                      </a:schemeClr>
                                    </a:solidFill>
                                    <a:latin typeface="Cambria Math" panose="02040503050406030204" pitchFamily="18" charset="0"/>
                                  </a:rPr>
                                  <m:t>𝑛</m:t>
                                </m:r>
                              </m:sup>
                            </m:sSup>
                          </m:e>
                        </m:d>
                        <m:r>
                          <a:rPr lang="en-US" altLang="zh-CN" sz="2800" b="0" i="0" dirty="0" smtClean="0">
                            <a:solidFill>
                              <a:schemeClr val="accent1">
                                <a:lumMod val="60000"/>
                                <a:lumOff val="40000"/>
                              </a:schemeClr>
                            </a:solidFill>
                            <a:latin typeface="Cambria Math" panose="02040503050406030204" pitchFamily="18" charset="0"/>
                          </a:rPr>
                          <m:t>=</m:t>
                        </m:r>
                        <m:sSub>
                          <m:sSubPr>
                            <m:ctrlPr>
                              <a:rPr lang="zh-CN" altLang="en-US" sz="2800" i="1" dirty="0">
                                <a:solidFill>
                                  <a:schemeClr val="accent1">
                                    <a:lumMod val="60000"/>
                                    <a:lumOff val="40000"/>
                                  </a:schemeClr>
                                </a:solidFill>
                                <a:latin typeface="Cambria Math" panose="02040503050406030204" pitchFamily="18" charset="0"/>
                              </a:rPr>
                            </m:ctrlPr>
                          </m:sSubPr>
                          <m:e>
                            <m:acc>
                              <m:accPr>
                                <m:chr m:val="̂"/>
                                <m:ctrlPr>
                                  <a:rPr lang="zh-CN" altLang="en-US" sz="2800" i="1" dirty="0" smtClean="0">
                                    <a:solidFill>
                                      <a:schemeClr val="accent1">
                                        <a:lumMod val="60000"/>
                                        <a:lumOff val="40000"/>
                                      </a:schemeClr>
                                    </a:solidFill>
                                    <a:latin typeface="Cambria Math" panose="02040503050406030204" pitchFamily="18" charset="0"/>
                                  </a:rPr>
                                </m:ctrlPr>
                              </m:accPr>
                              <m:e>
                                <m:r>
                                  <a:rPr lang="zh-CN" altLang="en-US" sz="2800" i="1" dirty="0">
                                    <a:solidFill>
                                      <a:schemeClr val="accent1">
                                        <a:lumMod val="60000"/>
                                        <a:lumOff val="40000"/>
                                      </a:schemeClr>
                                    </a:solidFill>
                                    <a:latin typeface="Cambria Math" panose="02040503050406030204" pitchFamily="18" charset="0"/>
                                  </a:rPr>
                                  <m:t>𝑦</m:t>
                                </m:r>
                              </m:e>
                            </m:acc>
                          </m:e>
                          <m:sub>
                            <m:r>
                              <a:rPr lang="zh-CN" altLang="en-US" sz="2800" i="1" dirty="0">
                                <a:solidFill>
                                  <a:schemeClr val="accent1">
                                    <a:lumMod val="60000"/>
                                    <a:lumOff val="40000"/>
                                  </a:schemeClr>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m:t>
                            </m:r>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oMath>
                </a14:m>
                <a:endParaRPr lang="en-US" altLang="zh-CN" sz="2800" dirty="0">
                  <a:solidFill>
                    <a:schemeClr val="tx1"/>
                  </a:solidFill>
                </a:endParaRPr>
              </a:p>
            </p:txBody>
          </p:sp>
        </mc:Choice>
        <mc:Fallback xmlns="">
          <p:sp>
            <p:nvSpPr>
              <p:cNvPr id="9" name="文本框 8">
                <a:extLst>
                  <a:ext uri="{FF2B5EF4-FFF2-40B4-BE49-F238E27FC236}">
                    <a16:creationId xmlns:a16="http://schemas.microsoft.com/office/drawing/2014/main" id="{AD79AC33-1129-42A5-8587-948BBBDBD273}"/>
                  </a:ext>
                </a:extLst>
              </p:cNvPr>
              <p:cNvSpPr txBox="1">
                <a:spLocks noRot="1" noChangeAspect="1" noMove="1" noResize="1" noEditPoints="1" noAdjustHandles="1" noChangeArrowheads="1" noChangeShapeType="1" noTextEdit="1"/>
              </p:cNvSpPr>
              <p:nvPr/>
            </p:nvSpPr>
            <p:spPr>
              <a:xfrm>
                <a:off x="166092" y="4602044"/>
                <a:ext cx="12390719" cy="661784"/>
              </a:xfrm>
              <a:prstGeom prst="rect">
                <a:avLst/>
              </a:prstGeom>
              <a:blipFill>
                <a:blip r:embed="rId5"/>
                <a:stretch>
                  <a:fillRect l="-205" t="-137736" b="-1886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8ECC4C5-0787-4331-83E0-9B948857A7F0}"/>
                  </a:ext>
                </a:extLst>
              </p:cNvPr>
              <p:cNvSpPr/>
              <p:nvPr/>
            </p:nvSpPr>
            <p:spPr>
              <a:xfrm>
                <a:off x="5618136" y="2117251"/>
                <a:ext cx="5958165" cy="14333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r>
                          <m:rPr>
                            <m:nor/>
                          </m:rP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m:t> + </m:t>
                        </m:r>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p>
                                </m:sSup>
                              </m:e>
                            </m:d>
                            <m:r>
                              <a:rPr kumimoji="0" lang="en-US" altLang="zh-CN"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num>
                      <m:den>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den>
                    </m:f>
                  </m:oMath>
                </a14:m>
                <a: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a:t>=2</a:t>
                </a:r>
                <a:endParaRPr kumimoji="0" lang="zh-CN" altLang="en-US" sz="2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5" name="矩形 4">
                <a:extLst>
                  <a:ext uri="{FF2B5EF4-FFF2-40B4-BE49-F238E27FC236}">
                    <a16:creationId xmlns:a16="http://schemas.microsoft.com/office/drawing/2014/main" id="{98ECC4C5-0787-4331-83E0-9B948857A7F0}"/>
                  </a:ext>
                </a:extLst>
              </p:cNvPr>
              <p:cNvSpPr>
                <a:spLocks noRot="1" noChangeAspect="1" noMove="1" noResize="1" noEditPoints="1" noAdjustHandles="1" noChangeArrowheads="1" noChangeShapeType="1" noTextEdit="1"/>
              </p:cNvSpPr>
              <p:nvPr/>
            </p:nvSpPr>
            <p:spPr>
              <a:xfrm>
                <a:off x="5618136" y="2117251"/>
                <a:ext cx="5958165" cy="1433351"/>
              </a:xfrm>
              <a:prstGeom prst="rect">
                <a:avLst/>
              </a:prstGeom>
              <a:blipFill>
                <a:blip r:embed="rId6"/>
                <a:stretch>
                  <a:fillRect l="-8298" t="-28070" b="-47368"/>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C7E36D9-D88D-4723-ACEE-AEBBDA2E293D}"/>
                  </a:ext>
                </a:extLst>
              </p:cNvPr>
              <p:cNvSpPr txBox="1"/>
              <p:nvPr/>
            </p:nvSpPr>
            <p:spPr>
              <a:xfrm>
                <a:off x="7768897" y="964404"/>
                <a:ext cx="4621822" cy="830997"/>
              </a:xfrm>
              <a:prstGeom prst="rect">
                <a:avLst/>
              </a:prstGeom>
              <a:noFill/>
            </p:spPr>
            <p:txBody>
              <a:bodyPr wrap="square">
                <a:spAutoFit/>
              </a:bodyPr>
              <a:lstStyle/>
              <a:p>
                <a:r>
                  <a:rPr lang="zh-CN" altLang="en-US" sz="2400" dirty="0"/>
                  <a:t>若</a:t>
                </a:r>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a:latin typeface="Cambria Math" panose="02040503050406030204" pitchFamily="18" charset="0"/>
                          </a:rPr>
                          <m:t>𝑓</m:t>
                        </m:r>
                      </m:e>
                      <m:sub>
                        <m:r>
                          <a:rPr lang="zh-CN" altLang="en-US" sz="2400" dirty="0">
                            <a:latin typeface="Cambria Math" panose="02040503050406030204" pitchFamily="18" charset="0"/>
                          </a:rPr>
                          <m:t>1</m:t>
                        </m:r>
                      </m:sub>
                    </m:sSub>
                    <m:d>
                      <m:dPr>
                        <m:ctrlPr>
                          <a:rPr lang="zh-CN" altLang="en-US" sz="2400" i="1" dirty="0">
                            <a:latin typeface="Cambria Math" panose="02040503050406030204" pitchFamily="18" charset="0"/>
                          </a:rPr>
                        </m:ctrlPr>
                      </m:dPr>
                      <m:e>
                        <m:sSup>
                          <m:sSupPr>
                            <m:ctrlPr>
                              <a:rPr lang="zh-CN" altLang="en-US" sz="2400" i="1" dirty="0">
                                <a:latin typeface="Cambria Math" panose="02040503050406030204" pitchFamily="18" charset="0"/>
                              </a:rPr>
                            </m:ctrlPr>
                          </m:sSupPr>
                          <m:e>
                            <m:r>
                              <a:rPr lang="zh-CN" altLang="en-US" sz="2400" i="1" dirty="0">
                                <a:latin typeface="Cambria Math" panose="02040503050406030204" pitchFamily="18" charset="0"/>
                              </a:rPr>
                              <m:t>𝑥</m:t>
                            </m:r>
                          </m:e>
                          <m:sup>
                            <m:r>
                              <a:rPr lang="zh-CN" altLang="en-US" sz="2400" i="1" dirty="0">
                                <a:latin typeface="Cambria Math" panose="02040503050406030204" pitchFamily="18" charset="0"/>
                              </a:rPr>
                              <m:t>𝑛</m:t>
                            </m:r>
                          </m:sup>
                        </m:sSup>
                      </m:e>
                    </m:d>
                    <m:r>
                      <a:rPr lang="zh-CN" altLang="en-US" sz="2400" dirty="0">
                        <a:latin typeface="Cambria Math" panose="02040503050406030204" pitchFamily="18" charset="0"/>
                      </a:rPr>
                      <m:t>≠</m:t>
                    </m:r>
                    <m:sSub>
                      <m:sSubPr>
                        <m:ctrlPr>
                          <a:rPr lang="zh-CN" altLang="en-US" sz="2400" i="1" dirty="0">
                            <a:latin typeface="Cambria Math" panose="02040503050406030204" pitchFamily="18" charset="0"/>
                          </a:rPr>
                        </m:ctrlPr>
                      </m:sSubPr>
                      <m:e>
                        <m:acc>
                          <m:accPr>
                            <m:chr m:val="̂"/>
                            <m:ctrlPr>
                              <a:rPr lang="zh-CN" altLang="en-US" sz="2400" i="1" dirty="0">
                                <a:latin typeface="Cambria Math" panose="02040503050406030204" pitchFamily="18" charset="0"/>
                              </a:rPr>
                            </m:ctrlPr>
                          </m:accPr>
                          <m:e>
                            <m:r>
                              <a:rPr lang="zh-CN" altLang="en-US" sz="2400" i="1" dirty="0">
                                <a:latin typeface="Cambria Math" panose="02040503050406030204" pitchFamily="18" charset="0"/>
                              </a:rPr>
                              <m:t>𝑦</m:t>
                            </m:r>
                          </m:e>
                        </m:acc>
                      </m:e>
                      <m:sub>
                        <m:r>
                          <a:rPr lang="zh-CN" altLang="en-US" sz="2400" i="1" dirty="0">
                            <a:latin typeface="Cambria Math" panose="02040503050406030204" pitchFamily="18" charset="0"/>
                          </a:rPr>
                          <m:t>𝑛</m:t>
                        </m:r>
                      </m:sub>
                    </m:sSub>
                  </m:oMath>
                </a14:m>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b="0" i="0" dirty="0" smtClean="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en-US" altLang="zh-CN" sz="2400" dirty="0"/>
              </a:p>
              <a:p>
                <a:r>
                  <a:rPr lang="zh-CN" altLang="en-US" sz="2400" dirty="0">
                    <a:solidFill>
                      <a:schemeClr val="tx1"/>
                    </a:solidFill>
                  </a:rPr>
                  <a:t>若</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𝑓</m:t>
                        </m:r>
                      </m:e>
                      <m:sub>
                        <m:r>
                          <a:rPr lang="zh-CN" altLang="en-US" sz="2400" dirty="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en-US" altLang="zh-CN" sz="2400" b="0" i="0" dirty="0" smtClean="0">
                        <a:solidFill>
                          <a:schemeClr val="tx1"/>
                        </a:solidFill>
                        <a:latin typeface="Cambria Math" panose="02040503050406030204" pitchFamily="18" charset="0"/>
                      </a:rPr>
                      <m:t>=</m:t>
                    </m:r>
                    <m:sSub>
                      <m:sSubPr>
                        <m:ctrlPr>
                          <a:rPr lang="zh-CN" altLang="en-US" sz="2400" i="1" dirty="0">
                            <a:solidFill>
                              <a:schemeClr val="tx1"/>
                            </a:solidFill>
                            <a:latin typeface="Cambria Math" panose="02040503050406030204" pitchFamily="18" charset="0"/>
                          </a:rPr>
                        </m:ctrlPr>
                      </m:sSub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b>
                        <m:r>
                          <a:rPr lang="zh-CN" altLang="en-US" sz="2400" i="1" dirty="0">
                            <a:solidFill>
                              <a:schemeClr val="tx1"/>
                            </a:solidFill>
                            <a:latin typeface="Cambria Math" panose="02040503050406030204" pitchFamily="18" charset="0"/>
                          </a:rPr>
                          <m:t>𝑛</m:t>
                        </m:r>
                      </m:sub>
                    </m:sSub>
                  </m:oMath>
                </a14:m>
                <a:r>
                  <a:rPr lang="zh-CN" altLang="en-US" sz="2400" dirty="0">
                    <a:solidFill>
                      <a:schemeClr val="tx1"/>
                    </a:solidFill>
                  </a:rPr>
                  <a:t>，</a:t>
                </a:r>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dirty="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zh-CN" altLang="en-US" sz="2400" dirty="0">
                  <a:solidFill>
                    <a:schemeClr val="tx1"/>
                  </a:solidFill>
                </a:endParaRPr>
              </a:p>
            </p:txBody>
          </p:sp>
        </mc:Choice>
        <mc:Fallback xmlns="">
          <p:sp>
            <p:nvSpPr>
              <p:cNvPr id="11" name="文本框 10">
                <a:extLst>
                  <a:ext uri="{FF2B5EF4-FFF2-40B4-BE49-F238E27FC236}">
                    <a16:creationId xmlns:a16="http://schemas.microsoft.com/office/drawing/2014/main" id="{DC7E36D9-D88D-4723-ACEE-AEBBDA2E293D}"/>
                  </a:ext>
                </a:extLst>
              </p:cNvPr>
              <p:cNvSpPr txBox="1">
                <a:spLocks noRot="1" noChangeAspect="1" noMove="1" noResize="1" noEditPoints="1" noAdjustHandles="1" noChangeArrowheads="1" noChangeShapeType="1" noTextEdit="1"/>
              </p:cNvSpPr>
              <p:nvPr/>
            </p:nvSpPr>
            <p:spPr>
              <a:xfrm>
                <a:off x="7768897" y="964404"/>
                <a:ext cx="4621822" cy="830997"/>
              </a:xfrm>
              <a:prstGeom prst="rect">
                <a:avLst/>
              </a:prstGeom>
              <a:blipFill>
                <a:blip r:embed="rId7"/>
                <a:stretch>
                  <a:fillRect l="-1976" t="-583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8">
                <a:extLst>
                  <a:ext uri="{FF2B5EF4-FFF2-40B4-BE49-F238E27FC236}">
                    <a16:creationId xmlns:a16="http://schemas.microsoft.com/office/drawing/2014/main" id="{AE4C312D-C319-399C-39CC-9ED0391370C5}"/>
                  </a:ext>
                </a:extLst>
              </p:cNvPr>
              <p:cNvSpPr txBox="1"/>
              <p:nvPr/>
            </p:nvSpPr>
            <p:spPr>
              <a:xfrm>
                <a:off x="917752" y="3751573"/>
                <a:ext cx="3380690" cy="1092671"/>
              </a:xfrm>
              <a:prstGeom prst="rect">
                <a:avLst/>
              </a:prstGeom>
              <a:noFill/>
            </p:spPr>
            <p:txBody>
              <a:bodyPr wrap="square">
                <a:spAutoFit/>
              </a:bodyPr>
              <a:lstStyle/>
              <a:p>
                <a14:m>
                  <m:oMath xmlns:m="http://schemas.openxmlformats.org/officeDocument/2006/math">
                    <m:r>
                      <a:rPr lang="en-US" altLang="zh-CN" sz="2800" i="1" dirty="0" smtClean="0">
                        <a:latin typeface="Cambria Math" panose="02040503050406030204" pitchFamily="18" charset="0"/>
                      </a:rPr>
                      <m:t>=</m:t>
                    </m:r>
                    <m:nary>
                      <m:naryPr>
                        <m:chr m:val="∑"/>
                        <m:limLoc m:val="undOvr"/>
                        <m:grow m:val="on"/>
                        <m:supHide m:val="on"/>
                        <m:ctrlPr>
                          <a:rPr lang="zh-CN" altLang="en-US" sz="2800" i="1" dirty="0" smtClean="0">
                            <a:solidFill>
                              <a:schemeClr val="tx1"/>
                            </a:solidFill>
                            <a:latin typeface="Cambria Math" panose="02040503050406030204" pitchFamily="18" charset="0"/>
                          </a:rPr>
                        </m:ctrlPr>
                      </m:naryPr>
                      <m:sub>
                        <m:sSub>
                          <m:sSubPr>
                            <m:ctrlPr>
                              <a:rPr lang="zh-CN" altLang="en-US" sz="2800" i="1" dirty="0" smtClean="0">
                                <a:solidFill>
                                  <a:srgbClr val="FF0000"/>
                                </a:solidFill>
                                <a:latin typeface="Cambria Math" panose="02040503050406030204" pitchFamily="18" charset="0"/>
                              </a:rPr>
                            </m:ctrlPr>
                          </m:sSubPr>
                          <m:e>
                            <m:r>
                              <a:rPr lang="zh-CN" altLang="en-US" sz="2800" i="1" dirty="0" smtClean="0">
                                <a:solidFill>
                                  <a:srgbClr val="FF0000"/>
                                </a:solidFill>
                                <a:latin typeface="Cambria Math" panose="02040503050406030204" pitchFamily="18" charset="0"/>
                              </a:rPr>
                              <m:t>𝑓</m:t>
                            </m:r>
                          </m:e>
                          <m:sub>
                            <m:r>
                              <a:rPr lang="zh-CN" altLang="en-US" sz="2800" i="0" dirty="0" smtClean="0">
                                <a:solidFill>
                                  <a:srgbClr val="FF0000"/>
                                </a:solidFill>
                                <a:latin typeface="Cambria Math" panose="02040503050406030204" pitchFamily="18" charset="0"/>
                              </a:rPr>
                              <m:t>1</m:t>
                            </m:r>
                          </m:sub>
                        </m:sSub>
                        <m:d>
                          <m:dPr>
                            <m:ctrlPr>
                              <a:rPr lang="zh-CN" altLang="en-US" sz="2800" i="1" dirty="0" smtClean="0">
                                <a:solidFill>
                                  <a:srgbClr val="FF0000"/>
                                </a:solidFill>
                                <a:latin typeface="Cambria Math" panose="02040503050406030204" pitchFamily="18" charset="0"/>
                              </a:rPr>
                            </m:ctrlPr>
                          </m:dPr>
                          <m:e>
                            <m:sSup>
                              <m:sSupPr>
                                <m:ctrlPr>
                                  <a:rPr lang="zh-CN" altLang="en-US" sz="2800" i="1" dirty="0" smtClean="0">
                                    <a:solidFill>
                                      <a:srgbClr val="FF0000"/>
                                    </a:solidFill>
                                    <a:latin typeface="Cambria Math" panose="02040503050406030204" pitchFamily="18" charset="0"/>
                                  </a:rPr>
                                </m:ctrlPr>
                              </m:sSupPr>
                              <m:e>
                                <m:r>
                                  <a:rPr lang="zh-CN" altLang="en-US" sz="2800" i="1" dirty="0" smtClean="0">
                                    <a:solidFill>
                                      <a:srgbClr val="FF0000"/>
                                    </a:solidFill>
                                    <a:latin typeface="Cambria Math" panose="02040503050406030204" pitchFamily="18" charset="0"/>
                                  </a:rPr>
                                  <m:t>𝑥</m:t>
                                </m:r>
                              </m:e>
                              <m:sup>
                                <m:r>
                                  <a:rPr lang="zh-CN" altLang="en-US" sz="2800" i="1" dirty="0" smtClean="0">
                                    <a:solidFill>
                                      <a:srgbClr val="FF0000"/>
                                    </a:solidFill>
                                    <a:latin typeface="Cambria Math" panose="02040503050406030204" pitchFamily="18" charset="0"/>
                                  </a:rPr>
                                  <m:t>𝑛</m:t>
                                </m:r>
                              </m:sup>
                            </m:sSup>
                          </m:e>
                        </m:d>
                        <m:r>
                          <a:rPr lang="zh-CN" altLang="en-US" sz="2800" i="0" dirty="0" smtClean="0">
                            <a:solidFill>
                              <a:srgbClr val="FF0000"/>
                            </a:solidFill>
                            <a:latin typeface="Cambria Math" panose="02040503050406030204" pitchFamily="18" charset="0"/>
                          </a:rPr>
                          <m:t>≠</m:t>
                        </m:r>
                        <m:sSub>
                          <m:sSubPr>
                            <m:ctrlPr>
                              <a:rPr lang="zh-CN" altLang="en-US" sz="2800" i="1" dirty="0" smtClean="0">
                                <a:solidFill>
                                  <a:srgbClr val="FF0000"/>
                                </a:solidFill>
                                <a:latin typeface="Cambria Math" panose="02040503050406030204" pitchFamily="18" charset="0"/>
                              </a:rPr>
                            </m:ctrlPr>
                          </m:sSubPr>
                          <m:e>
                            <m:acc>
                              <m:accPr>
                                <m:chr m:val="̂"/>
                                <m:ctrlPr>
                                  <a:rPr lang="zh-CN" altLang="en-US" sz="2800" i="1" dirty="0" smtClean="0">
                                    <a:solidFill>
                                      <a:srgbClr val="FF0000"/>
                                    </a:solidFill>
                                    <a:latin typeface="Cambria Math" panose="02040503050406030204" pitchFamily="18" charset="0"/>
                                  </a:rPr>
                                </m:ctrlPr>
                              </m:accPr>
                              <m:e>
                                <m:r>
                                  <a:rPr lang="zh-CN" altLang="en-US" sz="2800" i="1" dirty="0" smtClean="0">
                                    <a:solidFill>
                                      <a:srgbClr val="FF0000"/>
                                    </a:solidFill>
                                    <a:latin typeface="Cambria Math" panose="02040503050406030204" pitchFamily="18" charset="0"/>
                                  </a:rPr>
                                  <m:t>𝑦</m:t>
                                </m:r>
                              </m:e>
                            </m:acc>
                          </m:e>
                          <m:sub>
                            <m:r>
                              <a:rPr lang="zh-CN" altLang="en-US" sz="2800" i="1" dirty="0" smtClean="0">
                                <a:solidFill>
                                  <a:srgbClr val="FF0000"/>
                                </a:solidFill>
                                <a:latin typeface="Cambria Math" panose="02040503050406030204" pitchFamily="18" charset="0"/>
                              </a:rPr>
                              <m:t>𝑛</m:t>
                            </m:r>
                          </m:sub>
                        </m:sSub>
                      </m:sub>
                      <m:sup/>
                      <m:e>
                        <m:sSubSup>
                          <m:sSubSupPr>
                            <m:ctrlPr>
                              <a:rPr lang="zh-CN" altLang="en-US" sz="2800" i="1" dirty="0" smtClean="0">
                                <a:solidFill>
                                  <a:schemeClr val="tx1"/>
                                </a:solidFill>
                                <a:latin typeface="Cambria Math" panose="02040503050406030204" pitchFamily="18" charset="0"/>
                              </a:rPr>
                            </m:ctrlPr>
                          </m:sSubSupPr>
                          <m:e>
                            <m:r>
                              <a:rPr lang="zh-CN" altLang="en-US" sz="2800" i="1" dirty="0" smtClean="0">
                                <a:solidFill>
                                  <a:schemeClr val="tx1"/>
                                </a:solidFill>
                                <a:latin typeface="Cambria Math" panose="02040503050406030204" pitchFamily="18" charset="0"/>
                              </a:rPr>
                              <m:t>𝑢</m:t>
                            </m:r>
                          </m:e>
                          <m:sub>
                            <m:r>
                              <a:rPr lang="zh-CN" altLang="en-US" sz="2800" i="0" dirty="0" smtClean="0">
                                <a:solidFill>
                                  <a:schemeClr val="tx1"/>
                                </a:solidFill>
                                <a:latin typeface="Cambria Math" panose="02040503050406030204" pitchFamily="18" charset="0"/>
                              </a:rPr>
                              <m:t>1</m:t>
                            </m:r>
                          </m:sub>
                          <m:sup>
                            <m:r>
                              <a:rPr lang="zh-CN" altLang="en-US" sz="2800" i="1" dirty="0" smtClean="0">
                                <a:solidFill>
                                  <a:schemeClr val="tx1"/>
                                </a:solidFill>
                                <a:latin typeface="Cambria Math" panose="02040503050406030204" pitchFamily="18" charset="0"/>
                              </a:rPr>
                              <m:t>𝑛</m:t>
                            </m:r>
                          </m:sup>
                        </m:sSubSup>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𝑑</m:t>
                            </m:r>
                          </m:e>
                          <m:sub>
                            <m:r>
                              <a:rPr lang="zh-CN" altLang="en-US" sz="2800" i="0" dirty="0" smtClean="0">
                                <a:solidFill>
                                  <a:schemeClr val="tx1"/>
                                </a:solidFill>
                                <a:latin typeface="Cambria Math" panose="02040503050406030204" pitchFamily="18" charset="0"/>
                              </a:rPr>
                              <m:t>1</m:t>
                            </m:r>
                          </m:sub>
                        </m:sSub>
                      </m:e>
                    </m:nary>
                  </m:oMath>
                </a14:m>
                <a:r>
                  <a:rPr lang="en-US" altLang="zh-CN" sz="2800" dirty="0">
                    <a:solidFill>
                      <a:schemeClr val="tx1"/>
                    </a:solidFill>
                  </a:rPr>
                  <a:t>    </a:t>
                </a:r>
              </a:p>
              <a:p>
                <a:endParaRPr lang="en-US" altLang="zh-CN" sz="2800" dirty="0">
                  <a:solidFill>
                    <a:schemeClr val="tx1"/>
                  </a:solidFill>
                </a:endParaRPr>
              </a:p>
            </p:txBody>
          </p:sp>
        </mc:Choice>
        <mc:Fallback xmlns="">
          <p:sp>
            <p:nvSpPr>
              <p:cNvPr id="3" name="文本框 8">
                <a:extLst>
                  <a:ext uri="{FF2B5EF4-FFF2-40B4-BE49-F238E27FC236}">
                    <a16:creationId xmlns:a16="http://schemas.microsoft.com/office/drawing/2014/main" id="{AE4C312D-C319-399C-39CC-9ED0391370C5}"/>
                  </a:ext>
                </a:extLst>
              </p:cNvPr>
              <p:cNvSpPr txBox="1">
                <a:spLocks noRot="1" noChangeAspect="1" noMove="1" noResize="1" noEditPoints="1" noAdjustHandles="1" noChangeArrowheads="1" noChangeShapeType="1" noTextEdit="1"/>
              </p:cNvSpPr>
              <p:nvPr/>
            </p:nvSpPr>
            <p:spPr>
              <a:xfrm>
                <a:off x="917752" y="3751573"/>
                <a:ext cx="3380690" cy="1092671"/>
              </a:xfrm>
              <a:prstGeom prst="rect">
                <a:avLst/>
              </a:prstGeom>
              <a:blipFill>
                <a:blip r:embed="rId8"/>
                <a:stretch>
                  <a:fillRect l="-10861" t="-83908" b="-75862"/>
                </a:stretch>
              </a:blipFill>
            </p:spPr>
            <p:txBody>
              <a:bodyPr/>
              <a:lstStyle/>
              <a:p>
                <a:r>
                  <a:rPr lang="en-CN">
                    <a:noFill/>
                  </a:rPr>
                  <a:t> </a:t>
                </a:r>
              </a:p>
            </p:txBody>
          </p:sp>
        </mc:Fallback>
      </mc:AlternateContent>
      <p:sp>
        <p:nvSpPr>
          <p:cNvPr id="7" name="Rectangle 6">
            <a:extLst>
              <a:ext uri="{FF2B5EF4-FFF2-40B4-BE49-F238E27FC236}">
                <a16:creationId xmlns:a16="http://schemas.microsoft.com/office/drawing/2014/main" id="{DE4631AF-81FF-4835-12C9-698BB902A5A7}"/>
              </a:ext>
            </a:extLst>
          </p:cNvPr>
          <p:cNvSpPr/>
          <p:nvPr/>
        </p:nvSpPr>
        <p:spPr>
          <a:xfrm>
            <a:off x="566962" y="2523608"/>
            <a:ext cx="3710070" cy="522635"/>
          </a:xfrm>
          <a:prstGeom prst="rect">
            <a:avLst/>
          </a:prstGeom>
          <a:noFill/>
          <a:ln w="793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3" name="Curved Connector 12">
            <a:extLst>
              <a:ext uri="{FF2B5EF4-FFF2-40B4-BE49-F238E27FC236}">
                <a16:creationId xmlns:a16="http://schemas.microsoft.com/office/drawing/2014/main" id="{A61C9E1B-8CFC-7AD5-3AF7-FA587CEB51C1}"/>
              </a:ext>
            </a:extLst>
          </p:cNvPr>
          <p:cNvCxnSpPr>
            <a:cxnSpLocks/>
          </p:cNvCxnSpPr>
          <p:nvPr/>
        </p:nvCxnSpPr>
        <p:spPr>
          <a:xfrm rot="10800000" flipH="1" flipV="1">
            <a:off x="537577" y="2621806"/>
            <a:ext cx="380174" cy="1472268"/>
          </a:xfrm>
          <a:prstGeom prst="curvedConnector4">
            <a:avLst>
              <a:gd name="adj1" fmla="val -60130"/>
              <a:gd name="adj2" fmla="val 101574"/>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6974" y="759901"/>
            <a:ext cx="2348720" cy="461665"/>
          </a:xfrm>
          <a:prstGeom prst="rect">
            <a:avLst/>
          </a:prstGeom>
        </p:spPr>
        <p:txBody>
          <a:bodyPr wrap="none">
            <a:spAutoFit/>
          </a:bodyPr>
          <a:lstStyle/>
          <a:p>
            <a:r>
              <a:rPr lang="en-US" altLang="zh-CN" sz="2400" b="1" dirty="0">
                <a:solidFill>
                  <a:srgbClr val="FF0000"/>
                </a:solidFill>
                <a:latin typeface="+mn-ea"/>
              </a:rPr>
              <a:t>d</a:t>
            </a:r>
            <a:r>
              <a:rPr lang="en-US" altLang="zh-CN" sz="2400" b="1" baseline="-25000" dirty="0">
                <a:solidFill>
                  <a:srgbClr val="FF0000"/>
                </a:solidFill>
                <a:latin typeface="+mn-ea"/>
              </a:rPr>
              <a:t>1</a:t>
            </a:r>
            <a:r>
              <a:rPr lang="zh-CN" altLang="en-US" sz="2400" b="1" dirty="0">
                <a:solidFill>
                  <a:srgbClr val="FF0000"/>
                </a:solidFill>
                <a:latin typeface="+mn-ea"/>
              </a:rPr>
              <a:t>的值是什么？</a:t>
            </a:r>
            <a:endParaRPr lang="en-US" altLang="zh-CN" sz="2400" b="1" dirty="0">
              <a:solidFill>
                <a:srgbClr val="FF0000"/>
              </a:solidFill>
              <a:latin typeface="+mn-ea"/>
            </a:endParaRPr>
          </a:p>
        </p:txBody>
      </p:sp>
      <p:sp>
        <p:nvSpPr>
          <p:cNvPr id="10" name="灯片编号占位符 9">
            <a:extLst>
              <a:ext uri="{FF2B5EF4-FFF2-40B4-BE49-F238E27FC236}">
                <a16:creationId xmlns:a16="http://schemas.microsoft.com/office/drawing/2014/main" id="{8454711E-D632-49BA-B467-894C2BC6BCA5}"/>
              </a:ext>
            </a:extLst>
          </p:cNvPr>
          <p:cNvSpPr>
            <a:spLocks noGrp="1"/>
          </p:cNvSpPr>
          <p:nvPr>
            <p:ph type="sldNum" sz="quarter" idx="14"/>
          </p:nvPr>
        </p:nvSpPr>
        <p:spPr/>
        <p:txBody>
          <a:bodyPr/>
          <a:lstStyle/>
          <a:p>
            <a:fld id="{AF69888C-E133-43D9-A638-B5C95925B91C}" type="slidenum">
              <a:rPr lang="zh-CN" altLang="en-US" smtClean="0"/>
              <a:t>31</a:t>
            </a:fld>
            <a:endParaRPr lang="zh-CN" altLang="en-US" dirty="0"/>
          </a:p>
        </p:txBody>
      </p:sp>
    </p:spTree>
    <p:extLst>
      <p:ext uri="{BB962C8B-B14F-4D97-AF65-F5344CB8AC3E}">
        <p14:creationId xmlns:p14="http://schemas.microsoft.com/office/powerpoint/2010/main" val="218806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6" grpId="0"/>
      <p:bldP spid="5" grpId="0" animBg="1"/>
      <p:bldP spid="11"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文本框 11">
                <a:extLst>
                  <a:ext uri="{FF2B5EF4-FFF2-40B4-BE49-F238E27FC236}">
                    <a16:creationId xmlns:a16="http://schemas.microsoft.com/office/drawing/2014/main" id="{1D979027-1D0B-883F-F9C5-E76532EAFED8}"/>
                  </a:ext>
                </a:extLst>
              </p:cNvPr>
              <p:cNvSpPr txBox="1"/>
              <p:nvPr/>
            </p:nvSpPr>
            <p:spPr>
              <a:xfrm>
                <a:off x="6430297" y="3641276"/>
                <a:ext cx="5577218" cy="659668"/>
              </a:xfrm>
              <a:prstGeom prst="rect">
                <a:avLst/>
              </a:prstGeom>
              <a:noFill/>
            </p:spPr>
            <p:txBody>
              <a:bodyPr wrap="square">
                <a:spAutoFit/>
              </a:bodyPr>
              <a:lstStyle/>
              <a:p>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den>
                    </m:f>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chemeClr val="accent1">
                                    <a:lumMod val="60000"/>
                                    <a:lumOff val="40000"/>
                                  </a:schemeClr>
                                </a:solidFill>
                                <a:latin typeface="Cambria Math" panose="02040503050406030204" pitchFamily="18" charset="0"/>
                              </a:rPr>
                            </m:ctrlPr>
                          </m:sSubPr>
                          <m:e>
                            <m:r>
                              <a:rPr lang="zh-CN" altLang="en-US" sz="2400" i="1" dirty="0">
                                <a:solidFill>
                                  <a:schemeClr val="accent1">
                                    <a:lumMod val="60000"/>
                                    <a:lumOff val="40000"/>
                                  </a:schemeClr>
                                </a:solidFill>
                                <a:latin typeface="Cambria Math" panose="02040503050406030204" pitchFamily="18" charset="0"/>
                              </a:rPr>
                              <m:t>𝑓</m:t>
                            </m:r>
                          </m:e>
                          <m:sub>
                            <m:r>
                              <a:rPr lang="zh-CN" altLang="en-US" sz="2400" dirty="0">
                                <a:solidFill>
                                  <a:schemeClr val="accent1">
                                    <a:lumMod val="60000"/>
                                    <a:lumOff val="40000"/>
                                  </a:schemeClr>
                                </a:solidFill>
                                <a:latin typeface="Cambria Math" panose="02040503050406030204" pitchFamily="18" charset="0"/>
                              </a:rPr>
                              <m:t>1</m:t>
                            </m:r>
                          </m:sub>
                        </m:sSub>
                        <m:d>
                          <m:dPr>
                            <m:ctrlPr>
                              <a:rPr lang="zh-CN" altLang="en-US" sz="2400" i="1" dirty="0">
                                <a:solidFill>
                                  <a:schemeClr val="accent1">
                                    <a:lumMod val="60000"/>
                                    <a:lumOff val="40000"/>
                                  </a:schemeClr>
                                </a:solidFill>
                                <a:latin typeface="Cambria Math" panose="02040503050406030204" pitchFamily="18" charset="0"/>
                              </a:rPr>
                            </m:ctrlPr>
                          </m:dPr>
                          <m:e>
                            <m:sSup>
                              <m:sSupPr>
                                <m:ctrlPr>
                                  <a:rPr lang="zh-CN" altLang="en-US" sz="2400" i="1" dirty="0">
                                    <a:solidFill>
                                      <a:schemeClr val="accent1">
                                        <a:lumMod val="60000"/>
                                        <a:lumOff val="40000"/>
                                      </a:schemeClr>
                                    </a:solidFill>
                                    <a:latin typeface="Cambria Math" panose="02040503050406030204" pitchFamily="18" charset="0"/>
                                  </a:rPr>
                                </m:ctrlPr>
                              </m:sSupPr>
                              <m:e>
                                <m:r>
                                  <a:rPr lang="zh-CN" altLang="en-US" sz="2400" i="1" dirty="0">
                                    <a:solidFill>
                                      <a:schemeClr val="accent1">
                                        <a:lumMod val="60000"/>
                                        <a:lumOff val="40000"/>
                                      </a:schemeClr>
                                    </a:solidFill>
                                    <a:latin typeface="Cambria Math" panose="02040503050406030204" pitchFamily="18" charset="0"/>
                                  </a:rPr>
                                  <m:t>𝑥</m:t>
                                </m:r>
                              </m:e>
                              <m:sup>
                                <m:r>
                                  <a:rPr lang="zh-CN" altLang="en-US" sz="2400" i="1" dirty="0">
                                    <a:solidFill>
                                      <a:schemeClr val="accent1">
                                        <a:lumMod val="60000"/>
                                        <a:lumOff val="40000"/>
                                      </a:schemeClr>
                                    </a:solidFill>
                                    <a:latin typeface="Cambria Math" panose="02040503050406030204" pitchFamily="18" charset="0"/>
                                  </a:rPr>
                                  <m:t>𝑛</m:t>
                                </m:r>
                              </m:sup>
                            </m:sSup>
                          </m:e>
                        </m:d>
                        <m:r>
                          <a:rPr lang="en-US" altLang="zh-CN" sz="2400" dirty="0">
                            <a:solidFill>
                              <a:schemeClr val="accent1">
                                <a:lumMod val="60000"/>
                                <a:lumOff val="40000"/>
                              </a:schemeClr>
                            </a:solidFill>
                            <a:latin typeface="Cambria Math" panose="02040503050406030204" pitchFamily="18" charset="0"/>
                          </a:rPr>
                          <m:t>=</m:t>
                        </m:r>
                        <m:sSup>
                          <m:sSupPr>
                            <m:ctrlPr>
                              <a:rPr lang="en-US" altLang="zh-CN" sz="2400" i="1" dirty="0">
                                <a:solidFill>
                                  <a:schemeClr val="accent1">
                                    <a:lumMod val="60000"/>
                                    <a:lumOff val="40000"/>
                                  </a:schemeClr>
                                </a:solidFill>
                                <a:latin typeface="Cambria Math" panose="02040503050406030204" pitchFamily="18" charset="0"/>
                              </a:rPr>
                            </m:ctrlPr>
                          </m:sSupPr>
                          <m:e>
                            <m:acc>
                              <m:accPr>
                                <m:chr m:val="̂"/>
                                <m:ctrlPr>
                                  <a:rPr lang="zh-CN" altLang="en-US" sz="2400" i="1" dirty="0">
                                    <a:solidFill>
                                      <a:schemeClr val="accent1">
                                        <a:lumMod val="60000"/>
                                        <a:lumOff val="40000"/>
                                      </a:schemeClr>
                                    </a:solidFill>
                                    <a:latin typeface="Cambria Math" panose="02040503050406030204" pitchFamily="18" charset="0"/>
                                  </a:rPr>
                                </m:ctrlPr>
                              </m:accPr>
                              <m:e>
                                <m:r>
                                  <a:rPr lang="zh-CN" altLang="en-US" sz="2400" i="1" dirty="0">
                                    <a:solidFill>
                                      <a:schemeClr val="accent1">
                                        <a:lumMod val="60000"/>
                                        <a:lumOff val="40000"/>
                                      </a:schemeClr>
                                    </a:solidFill>
                                    <a:latin typeface="Cambria Math" panose="02040503050406030204" pitchFamily="18" charset="0"/>
                                  </a:rPr>
                                  <m:t>𝑦</m:t>
                                </m:r>
                              </m:e>
                            </m:acc>
                          </m:e>
                          <m:sup>
                            <m:r>
                              <a:rPr lang="en-US" altLang="zh-CN" sz="2400" i="1" dirty="0">
                                <a:solidFill>
                                  <a:schemeClr val="accent1">
                                    <a:lumMod val="60000"/>
                                    <a:lumOff val="40000"/>
                                  </a:schemeClr>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oMath>
                </a14:m>
                <a:r>
                  <a:rPr lang="en-US" altLang="zh-CN" sz="2400" dirty="0"/>
                  <a:t>=</a:t>
                </a:r>
                <a:r>
                  <a:rPr lang="zh-CN" altLang="en-US" sz="2400" dirty="0"/>
                  <a:t> </a:t>
                </a:r>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24" name="文本框 11">
                <a:extLst>
                  <a:ext uri="{FF2B5EF4-FFF2-40B4-BE49-F238E27FC236}">
                    <a16:creationId xmlns:a16="http://schemas.microsoft.com/office/drawing/2014/main" id="{1D979027-1D0B-883F-F9C5-E76532EAFED8}"/>
                  </a:ext>
                </a:extLst>
              </p:cNvPr>
              <p:cNvSpPr txBox="1">
                <a:spLocks noRot="1" noChangeAspect="1" noMove="1" noResize="1" noEditPoints="1" noAdjustHandles="1" noChangeArrowheads="1" noChangeShapeType="1" noTextEdit="1"/>
              </p:cNvSpPr>
              <p:nvPr/>
            </p:nvSpPr>
            <p:spPr>
              <a:xfrm>
                <a:off x="6430297" y="3641276"/>
                <a:ext cx="5577218" cy="659668"/>
              </a:xfrm>
              <a:prstGeom prst="rect">
                <a:avLst/>
              </a:prstGeom>
              <a:blipFill>
                <a:blip r:embed="rId2"/>
                <a:stretch>
                  <a:fillRect l="-3182" t="-103774" b="-156604"/>
                </a:stretch>
              </a:blipFill>
            </p:spPr>
            <p:txBody>
              <a:bodyPr/>
              <a:lstStyle/>
              <a:p>
                <a:r>
                  <a:rPr lang="en-CN">
                    <a:noFill/>
                  </a:rPr>
                  <a:t> </a:t>
                </a:r>
              </a:p>
            </p:txBody>
          </p:sp>
        </mc:Fallback>
      </mc:AlternateContent>
      <p:sp>
        <p:nvSpPr>
          <p:cNvPr id="2" name="文本占位符 1">
            <a:extLst>
              <a:ext uri="{FF2B5EF4-FFF2-40B4-BE49-F238E27FC236}">
                <a16:creationId xmlns:a16="http://schemas.microsoft.com/office/drawing/2014/main" id="{C1CB9AF5-0E84-46B4-9556-AC9BFE68A35A}"/>
              </a:ext>
            </a:extLst>
          </p:cNvPr>
          <p:cNvSpPr>
            <a:spLocks noGrp="1"/>
          </p:cNvSpPr>
          <p:nvPr>
            <p:ph type="body" sz="quarter" idx="12"/>
          </p:nvPr>
        </p:nvSpPr>
        <p:spPr/>
        <p:txBody>
          <a:bodyPr/>
          <a:lstStyle/>
          <a:p>
            <a:pPr marL="0" indent="0">
              <a:buNone/>
            </a:pPr>
            <a:r>
              <a:rPr lang="zh-CN" altLang="en-US" dirty="0"/>
              <a:t>新权重下的训练数据</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1F7B86-57BA-43EC-9B64-70ABE8C16197}"/>
                  </a:ext>
                </a:extLst>
              </p:cNvPr>
              <p:cNvSpPr txBox="1"/>
              <p:nvPr/>
            </p:nvSpPr>
            <p:spPr>
              <a:xfrm>
                <a:off x="746974" y="1287378"/>
                <a:ext cx="4558951" cy="98950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𝜀</m:t>
                          </m:r>
                        </m:e>
                        <m:sub>
                          <m:r>
                            <a:rPr lang="zh-CN" altLang="en-US" sz="2800" i="0" dirty="0" smtClean="0">
                              <a:solidFill>
                                <a:schemeClr val="tx1"/>
                              </a:solidFill>
                              <a:latin typeface="Cambria Math" panose="02040503050406030204" pitchFamily="18" charset="0"/>
                            </a:rPr>
                            <m:t>1</m:t>
                          </m:r>
                        </m:sub>
                      </m:sSub>
                      <m:r>
                        <a:rPr lang="zh-CN" altLang="en-US" sz="2800" i="0" dirty="0" smtClean="0">
                          <a:solidFill>
                            <a:schemeClr val="tx1"/>
                          </a:solidFill>
                          <a:latin typeface="Cambria Math" panose="02040503050406030204" pitchFamily="18" charset="0"/>
                        </a:rPr>
                        <m:t>=</m:t>
                      </m:r>
                      <m:f>
                        <m:fPr>
                          <m:ctrlPr>
                            <a:rPr lang="zh-CN" altLang="en-US" sz="2800" i="1" dirty="0" smtClean="0">
                              <a:solidFill>
                                <a:schemeClr val="tx1"/>
                              </a:solidFill>
                              <a:latin typeface="Cambria Math" panose="02040503050406030204" pitchFamily="18" charset="0"/>
                            </a:rPr>
                          </m:ctrlPr>
                        </m:fPr>
                        <m:num>
                          <m:nary>
                            <m:naryPr>
                              <m:chr m:val="∑"/>
                              <m:limLoc m:val="undOvr"/>
                              <m:grow m:val="on"/>
                              <m:supHide m:val="on"/>
                              <m:ctrlPr>
                                <a:rPr lang="zh-CN" altLang="en-US" sz="2800" i="1" dirty="0" smtClean="0">
                                  <a:solidFill>
                                    <a:schemeClr val="tx1"/>
                                  </a:solidFill>
                                  <a:latin typeface="Cambria Math" panose="02040503050406030204" pitchFamily="18" charset="0"/>
                                </a:rPr>
                              </m:ctrlPr>
                            </m:naryPr>
                            <m:sub>
                              <m:r>
                                <a:rPr lang="zh-CN" altLang="en-US" sz="2800" i="1" dirty="0" smtClean="0">
                                  <a:solidFill>
                                    <a:schemeClr val="tx1"/>
                                  </a:solidFill>
                                  <a:latin typeface="Cambria Math" panose="02040503050406030204" pitchFamily="18" charset="0"/>
                                </a:rPr>
                                <m:t>𝑛</m:t>
                              </m:r>
                            </m:sub>
                            <m:sup/>
                            <m:e>
                              <m:sSubSup>
                                <m:sSubSupPr>
                                  <m:ctrlPr>
                                    <a:rPr lang="zh-CN" altLang="en-US" sz="2800" i="1" dirty="0" smtClean="0">
                                      <a:solidFill>
                                        <a:schemeClr val="tx1"/>
                                      </a:solidFill>
                                      <a:latin typeface="Cambria Math" panose="02040503050406030204" pitchFamily="18" charset="0"/>
                                    </a:rPr>
                                  </m:ctrlPr>
                                </m:sSubSupPr>
                                <m:e>
                                  <m:r>
                                    <a:rPr lang="zh-CN" altLang="en-US" sz="2800" i="1" dirty="0" smtClean="0">
                                      <a:solidFill>
                                        <a:schemeClr val="tx1"/>
                                      </a:solidFill>
                                      <a:latin typeface="Cambria Math" panose="02040503050406030204" pitchFamily="18" charset="0"/>
                                    </a:rPr>
                                    <m:t>𝑢</m:t>
                                  </m:r>
                                </m:e>
                                <m:sub>
                                  <m:r>
                                    <a:rPr lang="zh-CN" altLang="en-US" sz="2800" i="0" dirty="0" smtClean="0">
                                      <a:solidFill>
                                        <a:schemeClr val="tx1"/>
                                      </a:solidFill>
                                      <a:latin typeface="Cambria Math" panose="02040503050406030204" pitchFamily="18" charset="0"/>
                                    </a:rPr>
                                    <m:t>1</m:t>
                                  </m:r>
                                </m:sub>
                                <m:sup>
                                  <m:r>
                                    <a:rPr lang="zh-CN" altLang="en-US" sz="2800" i="1" dirty="0" smtClean="0">
                                      <a:solidFill>
                                        <a:schemeClr val="tx1"/>
                                      </a:solidFill>
                                      <a:latin typeface="Cambria Math" panose="02040503050406030204" pitchFamily="18" charset="0"/>
                                    </a:rPr>
                                    <m:t>𝑛</m:t>
                                  </m:r>
                                </m:sup>
                              </m:sSubSup>
                              <m:r>
                                <a:rPr lang="zh-CN" altLang="en-US" sz="2800" i="1" dirty="0" smtClean="0">
                                  <a:solidFill>
                                    <a:schemeClr val="tx1"/>
                                  </a:solidFill>
                                  <a:latin typeface="Cambria Math" panose="02040503050406030204" pitchFamily="18" charset="0"/>
                                </a:rPr>
                                <m:t>𝛿</m:t>
                              </m:r>
                              <m:d>
                                <m:dPr>
                                  <m:ctrlPr>
                                    <a:rPr lang="zh-CN" altLang="en-US" sz="2800" i="1" dirty="0" smtClean="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𝑓</m:t>
                                      </m:r>
                                    </m:e>
                                    <m:sub>
                                      <m:r>
                                        <a:rPr lang="zh-CN" altLang="en-US" sz="2800" i="0" dirty="0" smtClean="0">
                                          <a:solidFill>
                                            <a:schemeClr val="tx1"/>
                                          </a:solidFill>
                                          <a:latin typeface="Cambria Math" panose="02040503050406030204" pitchFamily="18" charset="0"/>
                                        </a:rPr>
                                        <m:t>1</m:t>
                                      </m:r>
                                    </m:sub>
                                  </m:sSub>
                                  <m:d>
                                    <m:dPr>
                                      <m:ctrlPr>
                                        <a:rPr lang="zh-CN" altLang="en-US" sz="2800" i="1" dirty="0" smtClean="0">
                                          <a:solidFill>
                                            <a:schemeClr val="tx1"/>
                                          </a:solidFill>
                                          <a:latin typeface="Cambria Math" panose="02040503050406030204" pitchFamily="18" charset="0"/>
                                        </a:rPr>
                                      </m:ctrlPr>
                                    </m:dPr>
                                    <m:e>
                                      <m:sSup>
                                        <m:sSupPr>
                                          <m:ctrlPr>
                                            <a:rPr lang="zh-CN" altLang="en-US" sz="2800" i="1" dirty="0" smtClean="0">
                                              <a:solidFill>
                                                <a:schemeClr val="tx1"/>
                                              </a:solidFill>
                                              <a:latin typeface="Cambria Math" panose="02040503050406030204" pitchFamily="18" charset="0"/>
                                            </a:rPr>
                                          </m:ctrlPr>
                                        </m:sSupPr>
                                        <m:e>
                                          <m:r>
                                            <a:rPr lang="zh-CN" altLang="en-US" sz="2800" i="1" dirty="0" smtClean="0">
                                              <a:solidFill>
                                                <a:schemeClr val="tx1"/>
                                              </a:solidFill>
                                              <a:latin typeface="Cambria Math" panose="02040503050406030204" pitchFamily="18" charset="0"/>
                                            </a:rPr>
                                            <m:t>𝑥</m:t>
                                          </m:r>
                                        </m:e>
                                        <m:sup>
                                          <m:r>
                                            <a:rPr lang="zh-CN" altLang="en-US" sz="2800" i="1" dirty="0" smtClean="0">
                                              <a:solidFill>
                                                <a:schemeClr val="tx1"/>
                                              </a:solidFill>
                                              <a:latin typeface="Cambria Math" panose="02040503050406030204" pitchFamily="18" charset="0"/>
                                            </a:rPr>
                                            <m:t>𝑛</m:t>
                                          </m:r>
                                        </m:sup>
                                      </m:sSup>
                                    </m:e>
                                  </m:d>
                                  <m:r>
                                    <a:rPr lang="zh-CN" altLang="en-US" sz="2800" i="0" dirty="0" smtClean="0">
                                      <a:solidFill>
                                        <a:schemeClr val="tx1"/>
                                      </a:solidFill>
                                      <a:latin typeface="Cambria Math" panose="02040503050406030204" pitchFamily="18" charset="0"/>
                                    </a:rPr>
                                    <m:t>≠</m:t>
                                  </m:r>
                                  <m:sSup>
                                    <m:sSupPr>
                                      <m:ctrlPr>
                                        <a:rPr lang="zh-CN" altLang="en-US" sz="2800" i="1" dirty="0" smtClean="0">
                                          <a:solidFill>
                                            <a:schemeClr val="tx1"/>
                                          </a:solidFill>
                                          <a:latin typeface="Cambria Math" panose="02040503050406030204" pitchFamily="18" charset="0"/>
                                        </a:rPr>
                                      </m:ctrlPr>
                                    </m:sSupPr>
                                    <m:e>
                                      <m:acc>
                                        <m:accPr>
                                          <m:chr m:val="̂"/>
                                          <m:ctrlPr>
                                            <a:rPr lang="zh-CN" altLang="en-US" sz="2800" i="1" dirty="0" smtClean="0">
                                              <a:solidFill>
                                                <a:schemeClr val="tx1"/>
                                              </a:solidFill>
                                              <a:latin typeface="Cambria Math" panose="02040503050406030204" pitchFamily="18" charset="0"/>
                                            </a:rPr>
                                          </m:ctrlPr>
                                        </m:accPr>
                                        <m:e>
                                          <m:r>
                                            <a:rPr lang="zh-CN" altLang="en-US" sz="2800" i="1" dirty="0" smtClean="0">
                                              <a:solidFill>
                                                <a:schemeClr val="tx1"/>
                                              </a:solidFill>
                                              <a:latin typeface="Cambria Math" panose="02040503050406030204" pitchFamily="18" charset="0"/>
                                            </a:rPr>
                                            <m:t>𝑦</m:t>
                                          </m:r>
                                        </m:e>
                                      </m:acc>
                                    </m:e>
                                    <m:sup>
                                      <m:r>
                                        <a:rPr lang="zh-CN" altLang="en-US" sz="2800" i="1" dirty="0" smtClean="0">
                                          <a:solidFill>
                                            <a:schemeClr val="tx1"/>
                                          </a:solidFill>
                                          <a:latin typeface="Cambria Math" panose="02040503050406030204" pitchFamily="18" charset="0"/>
                                        </a:rPr>
                                        <m:t>𝑛</m:t>
                                      </m:r>
                                    </m:sup>
                                  </m:sSup>
                                </m:e>
                              </m:d>
                            </m:e>
                          </m:nary>
                        </m:num>
                        <m:den>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𝑍</m:t>
                              </m:r>
                            </m:e>
                            <m:sub>
                              <m:r>
                                <a:rPr lang="zh-CN" altLang="en-US" sz="2800" i="0" dirty="0" smtClean="0">
                                  <a:solidFill>
                                    <a:schemeClr val="tx1"/>
                                  </a:solidFill>
                                  <a:latin typeface="Cambria Math" panose="02040503050406030204" pitchFamily="18" charset="0"/>
                                </a:rPr>
                                <m:t>1</m:t>
                              </m:r>
                            </m:sub>
                          </m:sSub>
                        </m:den>
                      </m:f>
                    </m:oMath>
                  </m:oMathPara>
                </a14:m>
                <a:endParaRPr lang="zh-CN" altLang="en-US" sz="2800" dirty="0">
                  <a:solidFill>
                    <a:schemeClr val="tx1"/>
                  </a:solidFill>
                </a:endParaRPr>
              </a:p>
            </p:txBody>
          </p:sp>
        </mc:Choice>
        <mc:Fallback xmlns="">
          <p:sp>
            <p:nvSpPr>
              <p:cNvPr id="4" name="文本框 3">
                <a:extLst>
                  <a:ext uri="{FF2B5EF4-FFF2-40B4-BE49-F238E27FC236}">
                    <a16:creationId xmlns:a16="http://schemas.microsoft.com/office/drawing/2014/main" id="{B51F7B86-57BA-43EC-9B64-70ABE8C16197}"/>
                  </a:ext>
                </a:extLst>
              </p:cNvPr>
              <p:cNvSpPr txBox="1">
                <a:spLocks noRot="1" noChangeAspect="1" noMove="1" noResize="1" noEditPoints="1" noAdjustHandles="1" noChangeArrowheads="1" noChangeShapeType="1" noTextEdit="1"/>
              </p:cNvSpPr>
              <p:nvPr/>
            </p:nvSpPr>
            <p:spPr>
              <a:xfrm>
                <a:off x="746974" y="1287378"/>
                <a:ext cx="4558951" cy="989502"/>
              </a:xfrm>
              <a:prstGeom prst="rect">
                <a:avLst/>
              </a:prstGeom>
              <a:blipFill>
                <a:blip r:embed="rId3"/>
                <a:stretch>
                  <a:fillRect t="-96203" b="-8860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3DD97A9F-BCB0-4C44-94A1-BD3E3530FA64}"/>
                  </a:ext>
                </a:extLst>
              </p:cNvPr>
              <p:cNvSpPr/>
              <p:nvPr/>
            </p:nvSpPr>
            <p:spPr>
              <a:xfrm>
                <a:off x="5510186" y="-15841"/>
                <a:ext cx="2201518" cy="20723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zh-CN" altLang="en-US" sz="2400" dirty="0">
                              <a:latin typeface="Cambria Math" panose="02040503050406030204" pitchFamily="18" charset="0"/>
                            </a:rPr>
                            <m:t>1</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zh-CN" altLang="en-US" sz="2400" i="0" dirty="0" smtClean="0">
                                  <a:latin typeface="Cambria Math" panose="02040503050406030204" pitchFamily="18" charset="0"/>
                                </a:rPr>
                                <m:t>1</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en-US" altLang="zh-CN" sz="2400" b="0" i="1" dirty="0" smtClean="0">
                              <a:latin typeface="Cambria Math" panose="02040503050406030204" pitchFamily="18" charset="0"/>
                            </a:rPr>
                            <m:t>2</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en-US" altLang="zh-CN" sz="2400" b="0" i="0" dirty="0" smtClean="0">
                                  <a:latin typeface="Cambria Math" panose="02040503050406030204" pitchFamily="18" charset="0"/>
                                </a:rPr>
                                <m:t>2</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p:txBody>
          </p:sp>
        </mc:Choice>
        <mc:Fallback xmlns="">
          <p:sp>
            <p:nvSpPr>
              <p:cNvPr id="12" name="矩形: 圆角 11">
                <a:extLst>
                  <a:ext uri="{FF2B5EF4-FFF2-40B4-BE49-F238E27FC236}">
                    <a16:creationId xmlns:a16="http://schemas.microsoft.com/office/drawing/2014/main" id="{3DD97A9F-BCB0-4C44-94A1-BD3E3530FA64}"/>
                  </a:ext>
                </a:extLst>
              </p:cNvPr>
              <p:cNvSpPr>
                <a:spLocks noRot="1" noChangeAspect="1" noMove="1" noResize="1" noEditPoints="1" noAdjustHandles="1" noChangeArrowheads="1" noChangeShapeType="1" noTextEdit="1"/>
              </p:cNvSpPr>
              <p:nvPr/>
            </p:nvSpPr>
            <p:spPr>
              <a:xfrm>
                <a:off x="5510186" y="-15841"/>
                <a:ext cx="2201518" cy="2072354"/>
              </a:xfrm>
              <a:prstGeom prst="roundRect">
                <a:avLst/>
              </a:prstGeom>
              <a:blipFill>
                <a:blip r:embed="rId4"/>
                <a:stretch>
                  <a:fillRect l="-5143" t="-56970" r="-1714" b="-81212"/>
                </a:stretch>
              </a:blip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8ECC4C5-0787-4331-83E0-9B948857A7F0}"/>
                  </a:ext>
                </a:extLst>
              </p:cNvPr>
              <p:cNvSpPr/>
              <p:nvPr/>
            </p:nvSpPr>
            <p:spPr>
              <a:xfrm>
                <a:off x="5618136" y="2117251"/>
                <a:ext cx="5958165" cy="14333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r>
                          <m:rPr>
                            <m:nor/>
                          </m:rP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m:t> + </m:t>
                        </m:r>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p>
                                </m:sSup>
                              </m:e>
                            </m:d>
                            <m:r>
                              <a:rPr kumimoji="0" lang="en-US" altLang="zh-CN"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num>
                      <m:den>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den>
                    </m:f>
                  </m:oMath>
                </a14:m>
                <a: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a:t>=2</a:t>
                </a:r>
                <a:endParaRPr kumimoji="0" lang="zh-CN" altLang="en-US" sz="2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5" name="矩形 4">
                <a:extLst>
                  <a:ext uri="{FF2B5EF4-FFF2-40B4-BE49-F238E27FC236}">
                    <a16:creationId xmlns:a16="http://schemas.microsoft.com/office/drawing/2014/main" id="{98ECC4C5-0787-4331-83E0-9B948857A7F0}"/>
                  </a:ext>
                </a:extLst>
              </p:cNvPr>
              <p:cNvSpPr>
                <a:spLocks noRot="1" noChangeAspect="1" noMove="1" noResize="1" noEditPoints="1" noAdjustHandles="1" noChangeArrowheads="1" noChangeShapeType="1" noTextEdit="1"/>
              </p:cNvSpPr>
              <p:nvPr/>
            </p:nvSpPr>
            <p:spPr>
              <a:xfrm>
                <a:off x="5618136" y="2117251"/>
                <a:ext cx="5958165" cy="1433351"/>
              </a:xfrm>
              <a:prstGeom prst="rect">
                <a:avLst/>
              </a:prstGeom>
              <a:blipFill>
                <a:blip r:embed="rId5"/>
                <a:stretch>
                  <a:fillRect l="-8298" t="-28070" b="-47368"/>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C7E36D9-D88D-4723-ACEE-AEBBDA2E293D}"/>
                  </a:ext>
                </a:extLst>
              </p:cNvPr>
              <p:cNvSpPr txBox="1"/>
              <p:nvPr/>
            </p:nvSpPr>
            <p:spPr>
              <a:xfrm>
                <a:off x="7768897" y="964404"/>
                <a:ext cx="4621822" cy="830997"/>
              </a:xfrm>
              <a:prstGeom prst="rect">
                <a:avLst/>
              </a:prstGeom>
              <a:noFill/>
            </p:spPr>
            <p:txBody>
              <a:bodyPr wrap="square">
                <a:spAutoFit/>
              </a:bodyPr>
              <a:lstStyle/>
              <a:p>
                <a:r>
                  <a:rPr lang="zh-CN" altLang="en-US" sz="2400" dirty="0"/>
                  <a:t>若</a:t>
                </a:r>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a:latin typeface="Cambria Math" panose="02040503050406030204" pitchFamily="18" charset="0"/>
                          </a:rPr>
                          <m:t>𝑓</m:t>
                        </m:r>
                      </m:e>
                      <m:sub>
                        <m:r>
                          <a:rPr lang="zh-CN" altLang="en-US" sz="2400" dirty="0">
                            <a:latin typeface="Cambria Math" panose="02040503050406030204" pitchFamily="18" charset="0"/>
                          </a:rPr>
                          <m:t>1</m:t>
                        </m:r>
                      </m:sub>
                    </m:sSub>
                    <m:d>
                      <m:dPr>
                        <m:ctrlPr>
                          <a:rPr lang="zh-CN" altLang="en-US" sz="2400" i="1" dirty="0">
                            <a:latin typeface="Cambria Math" panose="02040503050406030204" pitchFamily="18" charset="0"/>
                          </a:rPr>
                        </m:ctrlPr>
                      </m:dPr>
                      <m:e>
                        <m:sSup>
                          <m:sSupPr>
                            <m:ctrlPr>
                              <a:rPr lang="zh-CN" altLang="en-US" sz="2400" i="1" dirty="0">
                                <a:latin typeface="Cambria Math" panose="02040503050406030204" pitchFamily="18" charset="0"/>
                              </a:rPr>
                            </m:ctrlPr>
                          </m:sSupPr>
                          <m:e>
                            <m:r>
                              <a:rPr lang="zh-CN" altLang="en-US" sz="2400" i="1" dirty="0">
                                <a:latin typeface="Cambria Math" panose="02040503050406030204" pitchFamily="18" charset="0"/>
                              </a:rPr>
                              <m:t>𝑥</m:t>
                            </m:r>
                          </m:e>
                          <m:sup>
                            <m:r>
                              <a:rPr lang="zh-CN" altLang="en-US" sz="2400" i="1" dirty="0">
                                <a:latin typeface="Cambria Math" panose="02040503050406030204" pitchFamily="18" charset="0"/>
                              </a:rPr>
                              <m:t>𝑛</m:t>
                            </m:r>
                          </m:sup>
                        </m:sSup>
                      </m:e>
                    </m:d>
                    <m:r>
                      <a:rPr lang="zh-CN" altLang="en-US" sz="2400" dirty="0">
                        <a:latin typeface="Cambria Math" panose="02040503050406030204" pitchFamily="18" charset="0"/>
                      </a:rPr>
                      <m:t>≠</m:t>
                    </m:r>
                    <m:sSub>
                      <m:sSubPr>
                        <m:ctrlPr>
                          <a:rPr lang="zh-CN" altLang="en-US" sz="2400" i="1" dirty="0">
                            <a:latin typeface="Cambria Math" panose="02040503050406030204" pitchFamily="18" charset="0"/>
                          </a:rPr>
                        </m:ctrlPr>
                      </m:sSubPr>
                      <m:e>
                        <m:acc>
                          <m:accPr>
                            <m:chr m:val="̂"/>
                            <m:ctrlPr>
                              <a:rPr lang="zh-CN" altLang="en-US" sz="2400" i="1" dirty="0">
                                <a:latin typeface="Cambria Math" panose="02040503050406030204" pitchFamily="18" charset="0"/>
                              </a:rPr>
                            </m:ctrlPr>
                          </m:accPr>
                          <m:e>
                            <m:r>
                              <a:rPr lang="zh-CN" altLang="en-US" sz="2400" i="1" dirty="0">
                                <a:latin typeface="Cambria Math" panose="02040503050406030204" pitchFamily="18" charset="0"/>
                              </a:rPr>
                              <m:t>𝑦</m:t>
                            </m:r>
                          </m:e>
                        </m:acc>
                      </m:e>
                      <m:sub>
                        <m:r>
                          <a:rPr lang="zh-CN" altLang="en-US" sz="2400" i="1" dirty="0">
                            <a:latin typeface="Cambria Math" panose="02040503050406030204" pitchFamily="18" charset="0"/>
                          </a:rPr>
                          <m:t>𝑛</m:t>
                        </m:r>
                      </m:sub>
                    </m:sSub>
                  </m:oMath>
                </a14:m>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b="0" i="0" dirty="0" smtClean="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en-US" altLang="zh-CN" sz="2400" dirty="0"/>
              </a:p>
              <a:p>
                <a:r>
                  <a:rPr lang="zh-CN" altLang="en-US" sz="2400" dirty="0">
                    <a:solidFill>
                      <a:schemeClr val="tx1"/>
                    </a:solidFill>
                  </a:rPr>
                  <a:t>若</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𝑓</m:t>
                        </m:r>
                      </m:e>
                      <m:sub>
                        <m:r>
                          <a:rPr lang="zh-CN" altLang="en-US" sz="2400" dirty="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en-US" altLang="zh-CN" sz="2400" b="0" i="0" dirty="0" smtClean="0">
                        <a:solidFill>
                          <a:schemeClr val="tx1"/>
                        </a:solidFill>
                        <a:latin typeface="Cambria Math" panose="02040503050406030204" pitchFamily="18" charset="0"/>
                      </a:rPr>
                      <m:t>=</m:t>
                    </m:r>
                    <m:sSub>
                      <m:sSubPr>
                        <m:ctrlPr>
                          <a:rPr lang="zh-CN" altLang="en-US" sz="2400" i="1" dirty="0">
                            <a:solidFill>
                              <a:schemeClr val="tx1"/>
                            </a:solidFill>
                            <a:latin typeface="Cambria Math" panose="02040503050406030204" pitchFamily="18" charset="0"/>
                          </a:rPr>
                        </m:ctrlPr>
                      </m:sSub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b>
                        <m:r>
                          <a:rPr lang="zh-CN" altLang="en-US" sz="2400" i="1" dirty="0">
                            <a:solidFill>
                              <a:schemeClr val="tx1"/>
                            </a:solidFill>
                            <a:latin typeface="Cambria Math" panose="02040503050406030204" pitchFamily="18" charset="0"/>
                          </a:rPr>
                          <m:t>𝑛</m:t>
                        </m:r>
                      </m:sub>
                    </m:sSub>
                  </m:oMath>
                </a14:m>
                <a:r>
                  <a:rPr lang="zh-CN" altLang="en-US" sz="2400" dirty="0">
                    <a:solidFill>
                      <a:schemeClr val="tx1"/>
                    </a:solidFill>
                  </a:rPr>
                  <a:t>，</a:t>
                </a:r>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dirty="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zh-CN" altLang="en-US" sz="2400" dirty="0">
                  <a:solidFill>
                    <a:schemeClr val="tx1"/>
                  </a:solidFill>
                </a:endParaRPr>
              </a:p>
            </p:txBody>
          </p:sp>
        </mc:Choice>
        <mc:Fallback xmlns="">
          <p:sp>
            <p:nvSpPr>
              <p:cNvPr id="11" name="文本框 10">
                <a:extLst>
                  <a:ext uri="{FF2B5EF4-FFF2-40B4-BE49-F238E27FC236}">
                    <a16:creationId xmlns:a16="http://schemas.microsoft.com/office/drawing/2014/main" id="{DC7E36D9-D88D-4723-ACEE-AEBBDA2E293D}"/>
                  </a:ext>
                </a:extLst>
              </p:cNvPr>
              <p:cNvSpPr txBox="1">
                <a:spLocks noRot="1" noChangeAspect="1" noMove="1" noResize="1" noEditPoints="1" noAdjustHandles="1" noChangeArrowheads="1" noChangeShapeType="1" noTextEdit="1"/>
              </p:cNvSpPr>
              <p:nvPr/>
            </p:nvSpPr>
            <p:spPr>
              <a:xfrm>
                <a:off x="7768897" y="964404"/>
                <a:ext cx="4621822" cy="830997"/>
              </a:xfrm>
              <a:prstGeom prst="rect">
                <a:avLst/>
              </a:prstGeom>
              <a:blipFill>
                <a:blip r:embed="rId6"/>
                <a:stretch>
                  <a:fillRect l="-1918" t="-4478" b="-164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0FB5F9BF-0C80-7D7E-A9EA-D6F000B6C70D}"/>
                  </a:ext>
                </a:extLst>
              </p:cNvPr>
              <p:cNvSpPr txBox="1"/>
              <p:nvPr/>
            </p:nvSpPr>
            <p:spPr>
              <a:xfrm>
                <a:off x="998522" y="2508812"/>
                <a:ext cx="2879033" cy="920188"/>
              </a:xfrm>
              <a:prstGeom prst="rect">
                <a:avLst/>
              </a:prstGeom>
              <a:noFill/>
            </p:spPr>
            <p:txBody>
              <a:bodyPr wrap="square" lIns="0" tIns="0" rIns="0" bIns="0" rtlCol="0">
                <a:spAutoFit/>
              </a:bodyPr>
              <a:lstStyle/>
              <a:p>
                <a14:m>
                  <m:oMath xmlns:m="http://schemas.openxmlformats.org/officeDocument/2006/math">
                    <m:f>
                      <m:fPr>
                        <m:ctrlPr>
                          <a:rPr lang="en-US" altLang="zh-CN" sz="2800" i="1" smtClean="0">
                            <a:latin typeface="Cambria Math" panose="02040503050406030204" pitchFamily="18" charset="0"/>
                          </a:rPr>
                        </m:ctrlPr>
                      </m:fPr>
                      <m:num>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𝑓</m:t>
                                </m:r>
                              </m:e>
                              <m:sub>
                                <m:r>
                                  <a:rPr lang="zh-CN" altLang="en-US" sz="2800" dirty="0">
                                    <a:solidFill>
                                      <a:srgbClr val="FF0000"/>
                                    </a:solidFill>
                                    <a:latin typeface="Cambria Math" panose="02040503050406030204" pitchFamily="18" charset="0"/>
                                  </a:rPr>
                                  <m:t>1</m:t>
                                </m:r>
                              </m:sub>
                            </m:sSub>
                            <m:d>
                              <m:dPr>
                                <m:ctrlPr>
                                  <a:rPr lang="zh-CN" altLang="en-US" sz="2800" i="1" dirty="0">
                                    <a:solidFill>
                                      <a:srgbClr val="FF0000"/>
                                    </a:solidFill>
                                    <a:latin typeface="Cambria Math" panose="02040503050406030204" pitchFamily="18" charset="0"/>
                                  </a:rPr>
                                </m:ctrlPr>
                              </m:dPr>
                              <m:e>
                                <m:sSup>
                                  <m:sSupPr>
                                    <m:ctrlPr>
                                      <a:rPr lang="zh-CN" altLang="en-US" sz="2800" i="1" dirty="0">
                                        <a:solidFill>
                                          <a:srgbClr val="FF0000"/>
                                        </a:solidFill>
                                        <a:latin typeface="Cambria Math" panose="02040503050406030204" pitchFamily="18" charset="0"/>
                                      </a:rPr>
                                    </m:ctrlPr>
                                  </m:sSupPr>
                                  <m:e>
                                    <m:r>
                                      <a:rPr lang="zh-CN" altLang="en-US" sz="2800" i="1" dirty="0">
                                        <a:solidFill>
                                          <a:srgbClr val="FF0000"/>
                                        </a:solidFill>
                                        <a:latin typeface="Cambria Math" panose="02040503050406030204" pitchFamily="18" charset="0"/>
                                      </a:rPr>
                                      <m:t>𝑥</m:t>
                                    </m:r>
                                  </m:e>
                                  <m:sup>
                                    <m:r>
                                      <a:rPr lang="zh-CN" altLang="en-US" sz="2800" i="1" dirty="0">
                                        <a:solidFill>
                                          <a:srgbClr val="FF0000"/>
                                        </a:solidFill>
                                        <a:latin typeface="Cambria Math" panose="02040503050406030204" pitchFamily="18" charset="0"/>
                                      </a:rPr>
                                      <m:t>𝑛</m:t>
                                    </m:r>
                                  </m:sup>
                                </m:sSup>
                              </m:e>
                            </m:d>
                            <m:r>
                              <a:rPr lang="zh-CN" altLang="en-US" sz="2800" dirty="0">
                                <a:solidFill>
                                  <a:srgbClr val="FF0000"/>
                                </a:solidFill>
                                <a:latin typeface="Cambria Math" panose="02040503050406030204" pitchFamily="18" charset="0"/>
                              </a:rPr>
                              <m:t>≠</m:t>
                            </m:r>
                            <m:sSup>
                              <m:sSupPr>
                                <m:ctrlPr>
                                  <a:rPr lang="en-US" altLang="zh-CN" sz="2800" i="1" dirty="0">
                                    <a:solidFill>
                                      <a:srgbClr val="FF0000"/>
                                    </a:solidFill>
                                    <a:latin typeface="Cambria Math" panose="02040503050406030204" pitchFamily="18" charset="0"/>
                                  </a:rPr>
                                </m:ctrlPr>
                              </m:sSup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𝑦</m:t>
                                    </m:r>
                                  </m:e>
                                </m:acc>
                              </m:e>
                              <m:sup>
                                <m:r>
                                  <a:rPr lang="en-US" altLang="zh-CN" sz="2800" i="1" dirty="0">
                                    <a:solidFill>
                                      <a:srgbClr val="FF0000"/>
                                    </a:solidFill>
                                    <a:latin typeface="Cambria Math" panose="02040503050406030204" pitchFamily="18" charset="0"/>
                                  </a:rPr>
                                  <m:t>𝑛</m:t>
                                </m:r>
                              </m:sup>
                            </m:sSup>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num>
                      <m:den>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a:solidFill>
                                      <a:schemeClr val="accent1">
                                        <a:lumMod val="60000"/>
                                        <a:lumOff val="40000"/>
                                      </a:schemeClr>
                                    </a:solidFill>
                                    <a:latin typeface="Cambria Math" panose="02040503050406030204" pitchFamily="18" charset="0"/>
                                  </a:rPr>
                                </m:ctrlPr>
                              </m:sSubPr>
                              <m:e>
                                <m:r>
                                  <a:rPr lang="zh-CN" altLang="en-US" sz="2800" i="1" dirty="0">
                                    <a:solidFill>
                                      <a:schemeClr val="accent1">
                                        <a:lumMod val="60000"/>
                                        <a:lumOff val="40000"/>
                                      </a:schemeClr>
                                    </a:solidFill>
                                    <a:latin typeface="Cambria Math" panose="02040503050406030204" pitchFamily="18" charset="0"/>
                                  </a:rPr>
                                  <m:t>𝑓</m:t>
                                </m:r>
                              </m:e>
                              <m:sub>
                                <m:r>
                                  <a:rPr lang="zh-CN" altLang="en-US" sz="2800" dirty="0">
                                    <a:solidFill>
                                      <a:schemeClr val="accent1">
                                        <a:lumMod val="60000"/>
                                        <a:lumOff val="40000"/>
                                      </a:schemeClr>
                                    </a:solidFill>
                                    <a:latin typeface="Cambria Math" panose="02040503050406030204" pitchFamily="18" charset="0"/>
                                  </a:rPr>
                                  <m:t>1</m:t>
                                </m:r>
                              </m:sub>
                            </m:sSub>
                            <m:d>
                              <m:dPr>
                                <m:ctrlPr>
                                  <a:rPr lang="zh-CN" altLang="en-US" sz="2800" i="1" dirty="0">
                                    <a:solidFill>
                                      <a:schemeClr val="accent1">
                                        <a:lumMod val="60000"/>
                                        <a:lumOff val="40000"/>
                                      </a:schemeClr>
                                    </a:solidFill>
                                    <a:latin typeface="Cambria Math" panose="02040503050406030204" pitchFamily="18" charset="0"/>
                                  </a:rPr>
                                </m:ctrlPr>
                              </m:dPr>
                              <m:e>
                                <m:sSup>
                                  <m:sSupPr>
                                    <m:ctrlPr>
                                      <a:rPr lang="zh-CN" altLang="en-US" sz="2800" i="1" dirty="0">
                                        <a:solidFill>
                                          <a:schemeClr val="accent1">
                                            <a:lumMod val="60000"/>
                                            <a:lumOff val="40000"/>
                                          </a:schemeClr>
                                        </a:solidFill>
                                        <a:latin typeface="Cambria Math" panose="02040503050406030204" pitchFamily="18" charset="0"/>
                                      </a:rPr>
                                    </m:ctrlPr>
                                  </m:sSupPr>
                                  <m:e>
                                    <m:r>
                                      <a:rPr lang="zh-CN" altLang="en-US" sz="2800" i="1" dirty="0">
                                        <a:solidFill>
                                          <a:schemeClr val="accent1">
                                            <a:lumMod val="60000"/>
                                            <a:lumOff val="40000"/>
                                          </a:schemeClr>
                                        </a:solidFill>
                                        <a:latin typeface="Cambria Math" panose="02040503050406030204" pitchFamily="18" charset="0"/>
                                      </a:rPr>
                                      <m:t>𝑥</m:t>
                                    </m:r>
                                  </m:e>
                                  <m:sup>
                                    <m:r>
                                      <a:rPr lang="zh-CN" altLang="en-US" sz="2800" i="1" dirty="0">
                                        <a:solidFill>
                                          <a:schemeClr val="accent1">
                                            <a:lumMod val="60000"/>
                                            <a:lumOff val="40000"/>
                                          </a:schemeClr>
                                        </a:solidFill>
                                        <a:latin typeface="Cambria Math" panose="02040503050406030204" pitchFamily="18" charset="0"/>
                                      </a:rPr>
                                      <m:t>𝑛</m:t>
                                    </m:r>
                                  </m:sup>
                                </m:sSup>
                              </m:e>
                            </m:d>
                            <m:r>
                              <a:rPr lang="en-US" altLang="zh-CN" sz="2800" dirty="0">
                                <a:solidFill>
                                  <a:schemeClr val="accent1">
                                    <a:lumMod val="60000"/>
                                    <a:lumOff val="40000"/>
                                  </a:schemeClr>
                                </a:solidFill>
                                <a:latin typeface="Cambria Math" panose="02040503050406030204" pitchFamily="18" charset="0"/>
                              </a:rPr>
                              <m:t>=</m:t>
                            </m:r>
                            <m:sSup>
                              <m:sSupPr>
                                <m:ctrlPr>
                                  <a:rPr lang="en-US" altLang="zh-CN" sz="2800" i="1" dirty="0">
                                    <a:solidFill>
                                      <a:schemeClr val="accent1">
                                        <a:lumMod val="60000"/>
                                        <a:lumOff val="40000"/>
                                      </a:schemeClr>
                                    </a:solidFill>
                                    <a:latin typeface="Cambria Math" panose="02040503050406030204" pitchFamily="18" charset="0"/>
                                  </a:rPr>
                                </m:ctrlPr>
                              </m:sSupPr>
                              <m:e>
                                <m:acc>
                                  <m:accPr>
                                    <m:chr m:val="̂"/>
                                    <m:ctrlPr>
                                      <a:rPr lang="zh-CN" altLang="en-US" sz="2800" i="1" dirty="0">
                                        <a:solidFill>
                                          <a:schemeClr val="accent1">
                                            <a:lumMod val="60000"/>
                                            <a:lumOff val="40000"/>
                                          </a:schemeClr>
                                        </a:solidFill>
                                        <a:latin typeface="Cambria Math" panose="02040503050406030204" pitchFamily="18" charset="0"/>
                                      </a:rPr>
                                    </m:ctrlPr>
                                  </m:accPr>
                                  <m:e>
                                    <m:r>
                                      <a:rPr lang="zh-CN" altLang="en-US" sz="2800" i="1" dirty="0">
                                        <a:solidFill>
                                          <a:schemeClr val="accent1">
                                            <a:lumMod val="60000"/>
                                            <a:lumOff val="40000"/>
                                          </a:schemeClr>
                                        </a:solidFill>
                                        <a:latin typeface="Cambria Math" panose="02040503050406030204" pitchFamily="18" charset="0"/>
                                      </a:rPr>
                                      <m:t>𝑦</m:t>
                                    </m:r>
                                  </m:e>
                                </m:acc>
                              </m:e>
                              <m:sup>
                                <m:r>
                                  <a:rPr lang="en-US" altLang="zh-CN" sz="2800" i="1" dirty="0">
                                    <a:solidFill>
                                      <a:schemeClr val="accent1">
                                        <a:lumMod val="60000"/>
                                        <a:lumOff val="40000"/>
                                      </a:schemeClr>
                                    </a:solidFill>
                                    <a:latin typeface="Cambria Math" panose="02040503050406030204" pitchFamily="18" charset="0"/>
                                  </a:rPr>
                                  <m:t>𝑛</m:t>
                                </m:r>
                              </m:sup>
                            </m:sSup>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m:t>
                                </m:r>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den>
                    </m:f>
                  </m:oMath>
                </a14:m>
                <a:r>
                  <a:rPr lang="en-US" altLang="zh-CN" sz="2800" dirty="0">
                    <a:latin typeface="+mn-ea"/>
                  </a:rPr>
                  <a:t>=1</a:t>
                </a:r>
                <a:endParaRPr lang="zh-CN" altLang="en-US" sz="2800" dirty="0">
                  <a:latin typeface="+mn-ea"/>
                </a:endParaRPr>
              </a:p>
            </p:txBody>
          </p:sp>
        </mc:Choice>
        <mc:Fallback xmlns="">
          <p:sp>
            <p:nvSpPr>
              <p:cNvPr id="8" name="文本框 9">
                <a:extLst>
                  <a:ext uri="{FF2B5EF4-FFF2-40B4-BE49-F238E27FC236}">
                    <a16:creationId xmlns:a16="http://schemas.microsoft.com/office/drawing/2014/main" id="{0FB5F9BF-0C80-7D7E-A9EA-D6F000B6C70D}"/>
                  </a:ext>
                </a:extLst>
              </p:cNvPr>
              <p:cNvSpPr txBox="1">
                <a:spLocks noRot="1" noChangeAspect="1" noMove="1" noResize="1" noEditPoints="1" noAdjustHandles="1" noChangeArrowheads="1" noChangeShapeType="1" noTextEdit="1"/>
              </p:cNvSpPr>
              <p:nvPr/>
            </p:nvSpPr>
            <p:spPr>
              <a:xfrm>
                <a:off x="998522" y="2508812"/>
                <a:ext cx="2879033" cy="920188"/>
              </a:xfrm>
              <a:prstGeom prst="rect">
                <a:avLst/>
              </a:prstGeom>
              <a:blipFill>
                <a:blip r:embed="rId7"/>
                <a:stretch>
                  <a:fillRect l="-20175" t="-71622" r="-4825" b="-98649"/>
                </a:stretch>
              </a:blipFill>
            </p:spPr>
            <p:txBody>
              <a:bodyPr/>
              <a:lstStyle/>
              <a:p>
                <a:r>
                  <a:rPr lang="en-CN">
                    <a:noFill/>
                  </a:rPr>
                  <a:t> </a:t>
                </a:r>
              </a:p>
            </p:txBody>
          </p:sp>
        </mc:Fallback>
      </mc:AlternateContent>
      <p:sp>
        <p:nvSpPr>
          <p:cNvPr id="14" name="Right Arrow 13">
            <a:extLst>
              <a:ext uri="{FF2B5EF4-FFF2-40B4-BE49-F238E27FC236}">
                <a16:creationId xmlns:a16="http://schemas.microsoft.com/office/drawing/2014/main" id="{55EF718F-DAEC-E8E0-083A-1B3C473A8C5D}"/>
              </a:ext>
            </a:extLst>
          </p:cNvPr>
          <p:cNvSpPr/>
          <p:nvPr/>
        </p:nvSpPr>
        <p:spPr>
          <a:xfrm rot="10800000">
            <a:off x="4189766" y="2665481"/>
            <a:ext cx="814957" cy="4129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矩形 17">
            <a:extLst>
              <a:ext uri="{FF2B5EF4-FFF2-40B4-BE49-F238E27FC236}">
                <a16:creationId xmlns:a16="http://schemas.microsoft.com/office/drawing/2014/main" id="{B9AD61ED-4CE6-5498-F968-99F73C69ECED}"/>
              </a:ext>
            </a:extLst>
          </p:cNvPr>
          <p:cNvSpPr/>
          <p:nvPr/>
        </p:nvSpPr>
        <p:spPr>
          <a:xfrm>
            <a:off x="6898805" y="3686312"/>
            <a:ext cx="1966910" cy="6146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400"/>
          </a:p>
        </p:txBody>
      </p:sp>
      <p:sp>
        <p:nvSpPr>
          <p:cNvPr id="26" name="矩形 18">
            <a:extLst>
              <a:ext uri="{FF2B5EF4-FFF2-40B4-BE49-F238E27FC236}">
                <a16:creationId xmlns:a16="http://schemas.microsoft.com/office/drawing/2014/main" id="{0D0A2119-F507-142C-4C6A-A9D578B00BB8}"/>
              </a:ext>
            </a:extLst>
          </p:cNvPr>
          <p:cNvSpPr/>
          <p:nvPr/>
        </p:nvSpPr>
        <p:spPr>
          <a:xfrm>
            <a:off x="9403918" y="3682221"/>
            <a:ext cx="2146397" cy="614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27" name="文本框 20">
                <a:extLst>
                  <a:ext uri="{FF2B5EF4-FFF2-40B4-BE49-F238E27FC236}">
                    <a16:creationId xmlns:a16="http://schemas.microsoft.com/office/drawing/2014/main" id="{57BAD9FE-4E6E-2026-A4B1-6819E88C028C}"/>
                  </a:ext>
                </a:extLst>
              </p:cNvPr>
              <p:cNvSpPr txBox="1"/>
              <p:nvPr/>
            </p:nvSpPr>
            <p:spPr>
              <a:xfrm>
                <a:off x="7305369" y="4390110"/>
                <a:ext cx="14615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1</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b="0" i="1" smtClean="0">
                                  <a:latin typeface="Cambria Math" panose="02040503050406030204" pitchFamily="18" charset="0"/>
                                </a:rPr>
                                <m:t>1</m:t>
                              </m:r>
                            </m:sub>
                          </m:sSub>
                        </m:e>
                      </m:d>
                    </m:oMath>
                  </m:oMathPara>
                </a14:m>
                <a:endParaRPr lang="zh-CN" altLang="en-US" sz="2400" dirty="0">
                  <a:latin typeface="+mn-ea"/>
                </a:endParaRPr>
              </a:p>
            </p:txBody>
          </p:sp>
        </mc:Choice>
        <mc:Fallback xmlns="">
          <p:sp>
            <p:nvSpPr>
              <p:cNvPr id="27" name="文本框 20">
                <a:extLst>
                  <a:ext uri="{FF2B5EF4-FFF2-40B4-BE49-F238E27FC236}">
                    <a16:creationId xmlns:a16="http://schemas.microsoft.com/office/drawing/2014/main" id="{57BAD9FE-4E6E-2026-A4B1-6819E88C028C}"/>
                  </a:ext>
                </a:extLst>
              </p:cNvPr>
              <p:cNvSpPr txBox="1">
                <a:spLocks noRot="1" noChangeAspect="1" noMove="1" noResize="1" noEditPoints="1" noAdjustHandles="1" noChangeArrowheads="1" noChangeShapeType="1" noTextEdit="1"/>
              </p:cNvSpPr>
              <p:nvPr/>
            </p:nvSpPr>
            <p:spPr>
              <a:xfrm>
                <a:off x="7305369" y="4390110"/>
                <a:ext cx="1461554" cy="369332"/>
              </a:xfrm>
              <a:prstGeom prst="rect">
                <a:avLst/>
              </a:prstGeom>
              <a:blipFill>
                <a:blip r:embed="rId8"/>
                <a:stretch>
                  <a:fillRect l="-3448"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21">
                <a:extLst>
                  <a:ext uri="{FF2B5EF4-FFF2-40B4-BE49-F238E27FC236}">
                    <a16:creationId xmlns:a16="http://schemas.microsoft.com/office/drawing/2014/main" id="{615EB3EF-4F34-A971-3A2A-2FE62F2D4DB2}"/>
                  </a:ext>
                </a:extLst>
              </p:cNvPr>
              <p:cNvSpPr txBox="1"/>
              <p:nvPr/>
            </p:nvSpPr>
            <p:spPr>
              <a:xfrm>
                <a:off x="10154844" y="4363083"/>
                <a:ext cx="6701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1</m:t>
                          </m:r>
                        </m:sub>
                      </m:sSub>
                    </m:oMath>
                  </m:oMathPara>
                </a14:m>
                <a:endParaRPr lang="zh-CN" altLang="en-US" sz="2400" dirty="0">
                  <a:latin typeface="+mn-ea"/>
                </a:endParaRPr>
              </a:p>
            </p:txBody>
          </p:sp>
        </mc:Choice>
        <mc:Fallback xmlns="">
          <p:sp>
            <p:nvSpPr>
              <p:cNvPr id="28" name="文本框 21">
                <a:extLst>
                  <a:ext uri="{FF2B5EF4-FFF2-40B4-BE49-F238E27FC236}">
                    <a16:creationId xmlns:a16="http://schemas.microsoft.com/office/drawing/2014/main" id="{615EB3EF-4F34-A971-3A2A-2FE62F2D4DB2}"/>
                  </a:ext>
                </a:extLst>
              </p:cNvPr>
              <p:cNvSpPr txBox="1">
                <a:spLocks noRot="1" noChangeAspect="1" noMove="1" noResize="1" noEditPoints="1" noAdjustHandles="1" noChangeArrowheads="1" noChangeShapeType="1" noTextEdit="1"/>
              </p:cNvSpPr>
              <p:nvPr/>
            </p:nvSpPr>
            <p:spPr>
              <a:xfrm>
                <a:off x="10154844" y="4363083"/>
                <a:ext cx="670120" cy="369332"/>
              </a:xfrm>
              <a:prstGeom prst="rect">
                <a:avLst/>
              </a:prstGeom>
              <a:blipFill>
                <a:blip r:embed="rId9"/>
                <a:stretch>
                  <a:fillRect l="-7407" r="-1852"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74DB71-B257-F0B2-9916-8DC7280F9FDB}"/>
                  </a:ext>
                </a:extLst>
              </p:cNvPr>
              <p:cNvSpPr txBox="1"/>
              <p:nvPr/>
            </p:nvSpPr>
            <p:spPr>
              <a:xfrm>
                <a:off x="361254" y="4045935"/>
                <a:ext cx="5256882" cy="578556"/>
              </a:xfrm>
              <a:prstGeom prst="rect">
                <a:avLst/>
              </a:prstGeom>
              <a:noFill/>
            </p:spPr>
            <p:txBody>
              <a:bodyPr wrap="square">
                <a:spAutoFit/>
              </a:bodyPr>
              <a:lstStyle/>
              <a:p>
                <a14:m>
                  <m:oMath xmlns:m="http://schemas.openxmlformats.org/officeDocument/2006/math">
                    <m:nary>
                      <m:naryPr>
                        <m:chr m:val="∑"/>
                        <m:limLoc m:val="undOvr"/>
                        <m:grow m:val="on"/>
                        <m:supHide m:val="on"/>
                        <m:ctrlPr>
                          <a:rPr lang="zh-CN" altLang="en-US" sz="2400" i="1" dirty="0">
                            <a:solidFill>
                              <a:prstClr val="black"/>
                            </a:solidFill>
                            <a:latin typeface="Cambria Math" panose="02040503050406030204" pitchFamily="18" charset="0"/>
                          </a:rPr>
                        </m:ctrlPr>
                      </m:naryPr>
                      <m:sub>
                        <m:sSub>
                          <m:sSubPr>
                            <m:ctrlPr>
                              <a:rPr lang="zh-CN" altLang="en-US" sz="2400" i="1" dirty="0">
                                <a:solidFill>
                                  <a:srgbClr val="006BCC">
                                    <a:lumMod val="60000"/>
                                    <a:lumOff val="40000"/>
                                  </a:srgbClr>
                                </a:solidFill>
                                <a:latin typeface="Cambria Math" panose="02040503050406030204" pitchFamily="18" charset="0"/>
                              </a:rPr>
                            </m:ctrlPr>
                          </m:sSubPr>
                          <m:e>
                            <m:r>
                              <a:rPr lang="zh-CN" altLang="en-US" sz="2400" i="1" dirty="0">
                                <a:solidFill>
                                  <a:srgbClr val="006BCC">
                                    <a:lumMod val="60000"/>
                                    <a:lumOff val="40000"/>
                                  </a:srgbClr>
                                </a:solidFill>
                                <a:latin typeface="Cambria Math" panose="02040503050406030204" pitchFamily="18" charset="0"/>
                              </a:rPr>
                              <m:t>𝑓</m:t>
                            </m:r>
                          </m:e>
                          <m:sub>
                            <m:r>
                              <a:rPr lang="zh-CN" altLang="en-US" sz="2400" dirty="0">
                                <a:solidFill>
                                  <a:srgbClr val="006BCC">
                                    <a:lumMod val="60000"/>
                                    <a:lumOff val="40000"/>
                                  </a:srgbClr>
                                </a:solidFill>
                                <a:latin typeface="Cambria Math" panose="02040503050406030204" pitchFamily="18" charset="0"/>
                              </a:rPr>
                              <m:t>1</m:t>
                            </m:r>
                          </m:sub>
                        </m:sSub>
                        <m:d>
                          <m:dPr>
                            <m:ctrlPr>
                              <a:rPr lang="zh-CN" altLang="en-US" sz="2400" i="1" dirty="0">
                                <a:solidFill>
                                  <a:srgbClr val="006BCC">
                                    <a:lumMod val="60000"/>
                                    <a:lumOff val="40000"/>
                                  </a:srgbClr>
                                </a:solidFill>
                                <a:latin typeface="Cambria Math" panose="02040503050406030204" pitchFamily="18" charset="0"/>
                              </a:rPr>
                            </m:ctrlPr>
                          </m:dPr>
                          <m:e>
                            <m:sSup>
                              <m:sSupPr>
                                <m:ctrlPr>
                                  <a:rPr lang="zh-CN" altLang="en-US" sz="2400" i="1" dirty="0">
                                    <a:solidFill>
                                      <a:srgbClr val="006BCC">
                                        <a:lumMod val="60000"/>
                                        <a:lumOff val="40000"/>
                                      </a:srgbClr>
                                    </a:solidFill>
                                    <a:latin typeface="Cambria Math" panose="02040503050406030204" pitchFamily="18" charset="0"/>
                                  </a:rPr>
                                </m:ctrlPr>
                              </m:sSupPr>
                              <m:e>
                                <m:r>
                                  <a:rPr lang="zh-CN" altLang="en-US" sz="2400" i="1" dirty="0">
                                    <a:solidFill>
                                      <a:srgbClr val="006BCC">
                                        <a:lumMod val="60000"/>
                                        <a:lumOff val="40000"/>
                                      </a:srgbClr>
                                    </a:solidFill>
                                    <a:latin typeface="Cambria Math" panose="02040503050406030204" pitchFamily="18" charset="0"/>
                                  </a:rPr>
                                  <m:t>𝑥</m:t>
                                </m:r>
                              </m:e>
                              <m:sup>
                                <m:r>
                                  <a:rPr lang="zh-CN" altLang="en-US" sz="2400" i="1" dirty="0">
                                    <a:solidFill>
                                      <a:srgbClr val="006BCC">
                                        <a:lumMod val="60000"/>
                                        <a:lumOff val="40000"/>
                                      </a:srgbClr>
                                    </a:solidFill>
                                    <a:latin typeface="Cambria Math" panose="02040503050406030204" pitchFamily="18" charset="0"/>
                                  </a:rPr>
                                  <m:t>𝑛</m:t>
                                </m:r>
                              </m:sup>
                            </m:sSup>
                          </m:e>
                        </m:d>
                        <m:r>
                          <a:rPr lang="en-US" altLang="zh-CN" sz="2400" dirty="0">
                            <a:solidFill>
                              <a:srgbClr val="006BCC">
                                <a:lumMod val="60000"/>
                                <a:lumOff val="40000"/>
                              </a:srgbClr>
                            </a:solidFill>
                            <a:latin typeface="Cambria Math" panose="02040503050406030204" pitchFamily="18" charset="0"/>
                          </a:rPr>
                          <m:t>=</m:t>
                        </m:r>
                        <m:sSup>
                          <m:sSupPr>
                            <m:ctrlPr>
                              <a:rPr lang="en-US" altLang="zh-CN" sz="2400" i="1" dirty="0">
                                <a:solidFill>
                                  <a:srgbClr val="006BCC">
                                    <a:lumMod val="60000"/>
                                    <a:lumOff val="40000"/>
                                  </a:srgbClr>
                                </a:solidFill>
                                <a:latin typeface="Cambria Math" panose="02040503050406030204" pitchFamily="18" charset="0"/>
                              </a:rPr>
                            </m:ctrlPr>
                          </m:sSupPr>
                          <m:e>
                            <m:acc>
                              <m:accPr>
                                <m:chr m:val="̂"/>
                                <m:ctrlPr>
                                  <a:rPr lang="zh-CN" altLang="en-US" sz="2400" i="1" dirty="0">
                                    <a:solidFill>
                                      <a:srgbClr val="006BCC">
                                        <a:lumMod val="60000"/>
                                        <a:lumOff val="40000"/>
                                      </a:srgbClr>
                                    </a:solidFill>
                                    <a:latin typeface="Cambria Math" panose="02040503050406030204" pitchFamily="18" charset="0"/>
                                  </a:rPr>
                                </m:ctrlPr>
                              </m:accPr>
                              <m:e>
                                <m:r>
                                  <a:rPr lang="zh-CN" altLang="en-US" sz="2400" i="1" dirty="0">
                                    <a:solidFill>
                                      <a:srgbClr val="006BCC">
                                        <a:lumMod val="60000"/>
                                        <a:lumOff val="40000"/>
                                      </a:srgbClr>
                                    </a:solidFill>
                                    <a:latin typeface="Cambria Math" panose="02040503050406030204" pitchFamily="18" charset="0"/>
                                  </a:rPr>
                                  <m:t>𝑦</m:t>
                                </m:r>
                              </m:e>
                            </m:acc>
                          </m:e>
                          <m:sup>
                            <m:r>
                              <a:rPr lang="en-US" altLang="zh-CN" sz="2400" i="1" dirty="0">
                                <a:solidFill>
                                  <a:srgbClr val="006BCC">
                                    <a:lumMod val="60000"/>
                                    <a:lumOff val="40000"/>
                                  </a:srgbClr>
                                </a:solidFill>
                                <a:latin typeface="Cambria Math" panose="02040503050406030204" pitchFamily="18" charset="0"/>
                              </a:rPr>
                              <m:t>𝑛</m:t>
                            </m:r>
                          </m:sup>
                        </m:sSup>
                      </m:sub>
                      <m:sup/>
                      <m:e>
                        <m:sSubSup>
                          <m:sSubSupPr>
                            <m:ctrlPr>
                              <a:rPr lang="zh-CN" altLang="en-US" sz="2400" i="1" dirty="0">
                                <a:solidFill>
                                  <a:prstClr val="black"/>
                                </a:solidFill>
                                <a:latin typeface="Cambria Math" panose="02040503050406030204" pitchFamily="18" charset="0"/>
                              </a:rPr>
                            </m:ctrlPr>
                          </m:sSubSupPr>
                          <m:e>
                            <m:r>
                              <a:rPr lang="zh-CN" altLang="en-US" sz="2400" i="1" dirty="0">
                                <a:solidFill>
                                  <a:prstClr val="black"/>
                                </a:solidFill>
                                <a:latin typeface="Cambria Math" panose="02040503050406030204" pitchFamily="18" charset="0"/>
                              </a:rPr>
                              <m:t>𝑢</m:t>
                            </m:r>
                          </m:e>
                          <m:sub>
                            <m:r>
                              <a:rPr lang="zh-CN" altLang="en-US" sz="2400" dirty="0">
                                <a:solidFill>
                                  <a:prstClr val="black"/>
                                </a:solidFill>
                                <a:latin typeface="Cambria Math" panose="02040503050406030204" pitchFamily="18" charset="0"/>
                              </a:rPr>
                              <m:t>1</m:t>
                            </m:r>
                          </m:sub>
                          <m:sup>
                            <m:r>
                              <a:rPr lang="zh-CN" altLang="en-US" sz="2400" i="1" dirty="0">
                                <a:solidFill>
                                  <a:prstClr val="black"/>
                                </a:solidFill>
                                <a:latin typeface="Cambria Math" panose="02040503050406030204" pitchFamily="18" charset="0"/>
                              </a:rPr>
                              <m:t>𝑛</m:t>
                            </m:r>
                          </m:sup>
                        </m:sSubSup>
                        <m:sSub>
                          <m:sSubPr>
                            <m:ctrlPr>
                              <a:rPr lang="zh-CN" altLang="en-US"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m:t>
                            </m:r>
                            <m:r>
                              <a:rPr lang="zh-CN" altLang="en-US" sz="2400" i="1" dirty="0">
                                <a:solidFill>
                                  <a:prstClr val="black"/>
                                </a:solidFill>
                                <a:latin typeface="Cambria Math" panose="02040503050406030204" pitchFamily="18" charset="0"/>
                              </a:rPr>
                              <m:t>𝑑</m:t>
                            </m:r>
                          </m:e>
                          <m:sub>
                            <m:r>
                              <a:rPr lang="zh-CN" altLang="en-US" sz="2400" dirty="0">
                                <a:solidFill>
                                  <a:prstClr val="black"/>
                                </a:solidFill>
                                <a:latin typeface="Cambria Math" panose="02040503050406030204" pitchFamily="18" charset="0"/>
                              </a:rPr>
                              <m:t>1</m:t>
                            </m:r>
                          </m:sub>
                        </m:sSub>
                      </m:e>
                    </m:nary>
                  </m:oMath>
                </a14:m>
                <a:r>
                  <a:rPr lang="en-US" altLang="zh-CN" sz="2400" dirty="0">
                    <a:solidFill>
                      <a:prstClr val="black"/>
                    </a:solidFill>
                  </a:rPr>
                  <a:t>=</a:t>
                </a:r>
                <a:r>
                  <a:rPr lang="zh-CN" altLang="en-US" sz="2400" dirty="0">
                    <a:solidFill>
                      <a:prstClr val="black"/>
                    </a:solidFill>
                  </a:rPr>
                  <a:t> </a:t>
                </a:r>
                <a14:m>
                  <m:oMath xmlns:m="http://schemas.openxmlformats.org/officeDocument/2006/math">
                    <m:nary>
                      <m:naryPr>
                        <m:chr m:val="∑"/>
                        <m:limLoc m:val="undOvr"/>
                        <m:grow m:val="on"/>
                        <m:supHide m:val="on"/>
                        <m:ctrlPr>
                          <a:rPr lang="zh-CN" altLang="en-US" sz="2400" i="1" dirty="0">
                            <a:solidFill>
                              <a:prstClr val="black"/>
                            </a:solidFill>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solidFill>
                                  <a:prstClr val="black"/>
                                </a:solidFill>
                                <a:latin typeface="Cambria Math" panose="02040503050406030204" pitchFamily="18" charset="0"/>
                              </a:rPr>
                            </m:ctrlPr>
                          </m:sSubSupPr>
                          <m:e>
                            <m:r>
                              <a:rPr lang="zh-CN" altLang="en-US" sz="2400" i="1" dirty="0">
                                <a:solidFill>
                                  <a:prstClr val="black"/>
                                </a:solidFill>
                                <a:latin typeface="Cambria Math" panose="02040503050406030204" pitchFamily="18" charset="0"/>
                              </a:rPr>
                              <m:t>𝑢</m:t>
                            </m:r>
                          </m:e>
                          <m:sub>
                            <m:r>
                              <a:rPr lang="zh-CN" altLang="en-US" sz="2400" dirty="0">
                                <a:solidFill>
                                  <a:prstClr val="black"/>
                                </a:solidFill>
                                <a:latin typeface="Cambria Math" panose="02040503050406030204" pitchFamily="18" charset="0"/>
                              </a:rPr>
                              <m:t>1</m:t>
                            </m:r>
                          </m:sub>
                          <m:sup>
                            <m:r>
                              <a:rPr lang="zh-CN" altLang="en-US" sz="2400" i="1" dirty="0">
                                <a:solidFill>
                                  <a:prstClr val="black"/>
                                </a:solidFill>
                                <a:latin typeface="Cambria Math" panose="02040503050406030204" pitchFamily="18" charset="0"/>
                              </a:rPr>
                              <m:t>𝑛</m:t>
                            </m:r>
                          </m:sup>
                        </m:sSubSup>
                        <m:sSub>
                          <m:sSubPr>
                            <m:ctrlPr>
                              <a:rPr lang="zh-CN" altLang="en-US" sz="2400" i="1" dirty="0">
                                <a:solidFill>
                                  <a:prstClr val="black"/>
                                </a:solidFill>
                                <a:latin typeface="Cambria Math" panose="02040503050406030204" pitchFamily="18" charset="0"/>
                              </a:rPr>
                            </m:ctrlPr>
                          </m:sSubPr>
                          <m:e>
                            <m:r>
                              <a:rPr lang="zh-CN" altLang="en-US" sz="2400" i="1" dirty="0">
                                <a:solidFill>
                                  <a:prstClr val="black"/>
                                </a:solidFill>
                                <a:latin typeface="Cambria Math" panose="02040503050406030204" pitchFamily="18" charset="0"/>
                              </a:rPr>
                              <m:t>𝑑</m:t>
                            </m:r>
                          </m:e>
                          <m:sub>
                            <m:r>
                              <a:rPr lang="zh-CN" altLang="en-US" sz="2400" dirty="0">
                                <a:solidFill>
                                  <a:prstClr val="black"/>
                                </a:solidFill>
                                <a:latin typeface="Cambria Math" panose="02040503050406030204" pitchFamily="18" charset="0"/>
                              </a:rPr>
                              <m:t>1</m:t>
                            </m:r>
                          </m:sub>
                        </m:sSub>
                      </m:e>
                    </m:nary>
                  </m:oMath>
                </a14:m>
                <a:endParaRPr lang="en-CN" dirty="0"/>
              </a:p>
            </p:txBody>
          </p:sp>
        </mc:Choice>
        <mc:Fallback xmlns="">
          <p:sp>
            <p:nvSpPr>
              <p:cNvPr id="29" name="TextBox 28">
                <a:extLst>
                  <a:ext uri="{FF2B5EF4-FFF2-40B4-BE49-F238E27FC236}">
                    <a16:creationId xmlns:a16="http://schemas.microsoft.com/office/drawing/2014/main" id="{DD74DB71-B257-F0B2-9916-8DC7280F9FDB}"/>
                  </a:ext>
                </a:extLst>
              </p:cNvPr>
              <p:cNvSpPr txBox="1">
                <a:spLocks noRot="1" noChangeAspect="1" noMove="1" noResize="1" noEditPoints="1" noAdjustHandles="1" noChangeArrowheads="1" noChangeShapeType="1" noTextEdit="1"/>
              </p:cNvSpPr>
              <p:nvPr/>
            </p:nvSpPr>
            <p:spPr>
              <a:xfrm>
                <a:off x="361254" y="4045935"/>
                <a:ext cx="5256882" cy="578556"/>
              </a:xfrm>
              <a:prstGeom prst="rect">
                <a:avLst/>
              </a:prstGeom>
              <a:blipFill>
                <a:blip r:embed="rId10"/>
                <a:stretch>
                  <a:fillRect l="-11325" t="-127660" b="-178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文本框 13">
                <a:extLst>
                  <a:ext uri="{FF2B5EF4-FFF2-40B4-BE49-F238E27FC236}">
                    <a16:creationId xmlns:a16="http://schemas.microsoft.com/office/drawing/2014/main" id="{6FDD09F6-60F5-4B15-5067-DE2F8BE31D12}"/>
                  </a:ext>
                </a:extLst>
              </p:cNvPr>
              <p:cNvSpPr txBox="1"/>
              <p:nvPr/>
            </p:nvSpPr>
            <p:spPr>
              <a:xfrm>
                <a:off x="-78840" y="5286362"/>
                <a:ext cx="3956395" cy="9842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a:latin typeface="Cambria Math" panose="02040503050406030204" pitchFamily="18" charset="0"/>
                            </a:rPr>
                            <m:t>错误</m:t>
                          </m:r>
                          <m:r>
                            <a:rPr lang="zh-CN" altLang="en-US" sz="2400" i="1" dirty="0" smtClean="0">
                              <a:latin typeface="Cambria Math" panose="02040503050406030204" pitchFamily="18" charset="0"/>
                            </a:rPr>
                            <m:t>率</m:t>
                          </m:r>
                          <m:r>
                            <a:rPr lang="zh-CN" altLang="en-US" sz="2400" i="1" dirty="0">
                              <a:latin typeface="Cambria Math" panose="02040503050406030204" pitchFamily="18" charset="0"/>
                            </a:rPr>
                            <m:t>：</m:t>
                          </m:r>
                          <m:r>
                            <a:rPr lang="zh-CN" altLang="en-US" sz="2400" i="1" dirty="0" smtClean="0">
                              <a:solidFill>
                                <a:schemeClr val="tx1"/>
                              </a:solidFill>
                              <a:latin typeface="Cambria Math" panose="02040503050406030204" pitchFamily="18" charset="0"/>
                            </a:rPr>
                            <m:t>𝜀</m:t>
                          </m:r>
                        </m:e>
                        <m:sub>
                          <m:r>
                            <a:rPr lang="zh-CN" altLang="en-US" sz="2400" i="0" dirty="0" smtClean="0">
                              <a:solidFill>
                                <a:schemeClr val="tx1"/>
                              </a:solidFill>
                              <a:latin typeface="Cambria Math" panose="02040503050406030204" pitchFamily="18" charset="0"/>
                            </a:rPr>
                            <m:t>1</m:t>
                          </m:r>
                        </m:sub>
                      </m:sSub>
                      <m:r>
                        <a:rPr lang="zh-CN" altLang="en-US" sz="2400" i="0" dirty="0" smtClean="0">
                          <a:solidFill>
                            <a:schemeClr val="tx1"/>
                          </a:solidFill>
                          <a:latin typeface="Cambria Math" panose="02040503050406030204" pitchFamily="18" charset="0"/>
                        </a:rPr>
                        <m:t>=</m:t>
                      </m:r>
                      <m:f>
                        <m:fPr>
                          <m:ctrlPr>
                            <a:rPr lang="zh-CN" altLang="en-US" sz="2400" i="1" dirty="0" smtClean="0">
                              <a:solidFill>
                                <a:schemeClr val="tx1"/>
                              </a:solidFill>
                              <a:latin typeface="Cambria Math" panose="02040503050406030204" pitchFamily="18" charset="0"/>
                            </a:rPr>
                          </m:ctrlPr>
                        </m:fPr>
                        <m:num>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num>
                        <m:den>
                          <m:sSub>
                            <m:sSubPr>
                              <m:ctrlPr>
                                <a:rPr lang="zh-CN" altLang="en-US"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𝑍</m:t>
                              </m:r>
                            </m:e>
                            <m:sub>
                              <m:r>
                                <a:rPr lang="zh-CN" altLang="en-US" sz="2400" i="0" dirty="0" smtClean="0">
                                  <a:solidFill>
                                    <a:schemeClr val="tx1"/>
                                  </a:solidFill>
                                  <a:latin typeface="Cambria Math" panose="02040503050406030204" pitchFamily="18" charset="0"/>
                                </a:rPr>
                                <m:t>1</m:t>
                              </m:r>
                            </m:sub>
                          </m:sSub>
                        </m:den>
                      </m:f>
                    </m:oMath>
                  </m:oMathPara>
                </a14:m>
                <a:endParaRPr lang="zh-CN" altLang="en-US" sz="2400" dirty="0"/>
              </a:p>
            </p:txBody>
          </p:sp>
        </mc:Choice>
        <mc:Fallback xmlns="">
          <p:sp>
            <p:nvSpPr>
              <p:cNvPr id="30" name="文本框 13">
                <a:extLst>
                  <a:ext uri="{FF2B5EF4-FFF2-40B4-BE49-F238E27FC236}">
                    <a16:creationId xmlns:a16="http://schemas.microsoft.com/office/drawing/2014/main" id="{6FDD09F6-60F5-4B15-5067-DE2F8BE31D12}"/>
                  </a:ext>
                </a:extLst>
              </p:cNvPr>
              <p:cNvSpPr txBox="1">
                <a:spLocks noRot="1" noChangeAspect="1" noMove="1" noResize="1" noEditPoints="1" noAdjustHandles="1" noChangeArrowheads="1" noChangeShapeType="1" noTextEdit="1"/>
              </p:cNvSpPr>
              <p:nvPr/>
            </p:nvSpPr>
            <p:spPr>
              <a:xfrm>
                <a:off x="-78840" y="5286362"/>
                <a:ext cx="3956395" cy="98424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15">
                <a:extLst>
                  <a:ext uri="{FF2B5EF4-FFF2-40B4-BE49-F238E27FC236}">
                    <a16:creationId xmlns:a16="http://schemas.microsoft.com/office/drawing/2014/main" id="{693F4CAE-0E8D-2833-D1D8-5CC7DB3CC9F4}"/>
                  </a:ext>
                </a:extLst>
              </p:cNvPr>
              <p:cNvSpPr txBox="1"/>
              <p:nvPr/>
            </p:nvSpPr>
            <p:spPr>
              <a:xfrm>
                <a:off x="3877555" y="5554107"/>
                <a:ext cx="3595962" cy="578556"/>
              </a:xfrm>
              <a:prstGeom prst="rect">
                <a:avLst/>
              </a:prstGeom>
              <a:noFill/>
            </p:spPr>
            <p:txBody>
              <a:bodyPr wrap="square">
                <a:spAutoFit/>
              </a:bodyPr>
              <a:lstStyle/>
              <a:p>
                <a:r>
                  <a:rPr lang="zh-CN" altLang="en-US" sz="2400" dirty="0">
                    <a:solidFill>
                      <a:schemeClr val="tx1"/>
                    </a:solidFill>
                  </a:rPr>
                  <a:t>则</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𝑍</m:t>
                            </m:r>
                          </m:e>
                          <m:sub>
                            <m:r>
                              <a:rPr lang="zh-CN" altLang="en-US" sz="2400" dirty="0">
                                <a:latin typeface="Cambria Math" panose="02040503050406030204" pitchFamily="18" charset="0"/>
                              </a:rPr>
                              <m:t>1</m:t>
                            </m:r>
                          </m:sub>
                        </m:sSub>
                        <m:r>
                          <a:rPr lang="zh-CN" altLang="en-US" sz="2400" i="1" dirty="0" smtClean="0">
                            <a:solidFill>
                              <a:schemeClr val="tx1"/>
                            </a:solidFill>
                            <a:latin typeface="Cambria Math" panose="02040503050406030204" pitchFamily="18" charset="0"/>
                          </a:rPr>
                          <m:t>𝜀</m:t>
                        </m:r>
                      </m:e>
                      <m:sub>
                        <m:r>
                          <a:rPr lang="zh-CN" altLang="en-US" sz="2400" i="0" dirty="0" smtClean="0">
                            <a:solidFill>
                              <a:schemeClr val="tx1"/>
                            </a:solidFill>
                            <a:latin typeface="Cambria Math" panose="02040503050406030204" pitchFamily="18" charset="0"/>
                          </a:rPr>
                          <m:t>1</m:t>
                        </m:r>
                      </m:sub>
                    </m:sSub>
                    <m:r>
                      <a:rPr lang="zh-CN" altLang="en-US" sz="2400" i="0" dirty="0" smtClean="0">
                        <a:solidFill>
                          <a:schemeClr val="tx1"/>
                        </a:solidFill>
                        <a:latin typeface="Cambria Math" panose="02040503050406030204" pitchFamily="18" charset="0"/>
                      </a:rPr>
                      <m:t>=</m:t>
                    </m:r>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31" name="文本框 15">
                <a:extLst>
                  <a:ext uri="{FF2B5EF4-FFF2-40B4-BE49-F238E27FC236}">
                    <a16:creationId xmlns:a16="http://schemas.microsoft.com/office/drawing/2014/main" id="{693F4CAE-0E8D-2833-D1D8-5CC7DB3CC9F4}"/>
                  </a:ext>
                </a:extLst>
              </p:cNvPr>
              <p:cNvSpPr txBox="1">
                <a:spLocks noRot="1" noChangeAspect="1" noMove="1" noResize="1" noEditPoints="1" noAdjustHandles="1" noChangeArrowheads="1" noChangeShapeType="1" noTextEdit="1"/>
              </p:cNvSpPr>
              <p:nvPr/>
            </p:nvSpPr>
            <p:spPr>
              <a:xfrm>
                <a:off x="3877555" y="5554107"/>
                <a:ext cx="3595962" cy="578556"/>
              </a:xfrm>
              <a:prstGeom prst="rect">
                <a:avLst/>
              </a:prstGeom>
              <a:blipFill>
                <a:blip r:embed="rId12"/>
                <a:stretch>
                  <a:fillRect l="-2542" t="-132632" b="-18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10">
                <a:extLst>
                  <a:ext uri="{FF2B5EF4-FFF2-40B4-BE49-F238E27FC236}">
                    <a16:creationId xmlns:a16="http://schemas.microsoft.com/office/drawing/2014/main" id="{5A922015-5096-D668-DA14-E264FA72DFA5}"/>
                  </a:ext>
                </a:extLst>
              </p:cNvPr>
              <p:cNvSpPr txBox="1"/>
              <p:nvPr/>
            </p:nvSpPr>
            <p:spPr>
              <a:xfrm>
                <a:off x="7430292" y="5610853"/>
                <a:ext cx="4120023" cy="521810"/>
              </a:xfrm>
              <a:prstGeom prst="rect">
                <a:avLst/>
              </a:prstGeom>
              <a:solidFill>
                <a:schemeClr val="accent4">
                  <a:lumMod val="40000"/>
                  <a:lumOff val="60000"/>
                </a:schemeClr>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𝑑</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1</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t>=</m:t>
                      </m:r>
                      <m:rad>
                        <m:radPr>
                          <m:deg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f>
                            <m:fPr>
                              <m:type m:val="li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ctrlPr>
                            </m:fPr>
                            <m:num>
                              <m:d>
                                <m:d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rPr>
                                    <m:t>1−</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rPr>
                                        <m:t>𝜀</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t>1</m:t>
                                      </m:r>
                                    </m:sub>
                                  </m:sSub>
                                </m:e>
                              </m:d>
                            </m:num>
                            <m:den>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rPr>
                                    <m:t>𝜀</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t>1</m:t>
                                  </m:r>
                                </m:sub>
                              </m:sSub>
                            </m:den>
                          </m:f>
                        </m:e>
                      </m:rad>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&gt;1</m:t>
                      </m:r>
                    </m:oMath>
                  </m:oMathPara>
                </a14:m>
                <a:endParaRPr kumimoji="0" lang="zh-TW" altLang="en-US" sz="2800" b="0" i="0" u="none" strike="noStrike" kern="1200" cap="none" spc="0" normalizeH="0" baseline="0" noProof="0" dirty="0">
                  <a:ln>
                    <a:noFill/>
                  </a:ln>
                  <a:solidFill>
                    <a:prstClr val="black"/>
                  </a:solidFill>
                  <a:effectLst/>
                  <a:uLnTx/>
                  <a:uFillTx/>
                  <a:latin typeface="Arial" charset="0"/>
                  <a:ea typeface="新細明體"/>
                </a:endParaRPr>
              </a:p>
            </p:txBody>
          </p:sp>
        </mc:Choice>
        <mc:Fallback xmlns="">
          <p:sp>
            <p:nvSpPr>
              <p:cNvPr id="32" name="文字方塊 10">
                <a:extLst>
                  <a:ext uri="{FF2B5EF4-FFF2-40B4-BE49-F238E27FC236}">
                    <a16:creationId xmlns:a16="http://schemas.microsoft.com/office/drawing/2014/main" id="{5A922015-5096-D668-DA14-E264FA72DFA5}"/>
                  </a:ext>
                </a:extLst>
              </p:cNvPr>
              <p:cNvSpPr txBox="1">
                <a:spLocks noRot="1" noChangeAspect="1" noMove="1" noResize="1" noEditPoints="1" noAdjustHandles="1" noChangeArrowheads="1" noChangeShapeType="1" noTextEdit="1"/>
              </p:cNvSpPr>
              <p:nvPr/>
            </p:nvSpPr>
            <p:spPr>
              <a:xfrm>
                <a:off x="7430292" y="5610853"/>
                <a:ext cx="4120023" cy="521810"/>
              </a:xfrm>
              <a:prstGeom prst="rect">
                <a:avLst/>
              </a:prstGeom>
              <a:blipFill>
                <a:blip r:embed="rId13"/>
                <a:stretch>
                  <a:fillRect t="-119048" b="-20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22">
                <a:extLst>
                  <a:ext uri="{FF2B5EF4-FFF2-40B4-BE49-F238E27FC236}">
                    <a16:creationId xmlns:a16="http://schemas.microsoft.com/office/drawing/2014/main" id="{9761567F-90EA-245B-DB87-B96C4CF5F14E}"/>
                  </a:ext>
                </a:extLst>
              </p:cNvPr>
              <p:cNvSpPr txBox="1"/>
              <p:nvPr/>
            </p:nvSpPr>
            <p:spPr>
              <a:xfrm>
                <a:off x="8017836" y="5105812"/>
                <a:ext cx="3595964" cy="369332"/>
              </a:xfrm>
              <a:prstGeom prst="rect">
                <a:avLst/>
              </a:prstGeom>
              <a:noFill/>
            </p:spPr>
            <p:txBody>
              <a:bodyPr wrap="square" lIns="0" tIns="0" rIns="0" bIns="0" rtlCol="0">
                <a:spAutoFit/>
              </a:bodyPr>
              <a:lstStyle/>
              <a:p>
                <a14:m>
                  <m:oMath xmlns:m="http://schemas.openxmlformats.org/officeDocument/2006/math">
                    <m:f>
                      <m:fPr>
                        <m:type m:val="lin"/>
                        <m:ctrlPr>
                          <a:rPr lang="en-US" altLang="zh-TW" sz="2400" i="1" smtClean="0">
                            <a:solidFill>
                              <a:prstClr val="black"/>
                            </a:solidFill>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1</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1</m:t>
                            </m:r>
                          </m:sub>
                        </m:sSub>
                      </m:den>
                    </m:f>
                  </m:oMath>
                </a14:m>
                <a:r>
                  <a:rPr lang="en-US" altLang="zh-CN" sz="2400" dirty="0">
                    <a:latin typeface="+mn-ea"/>
                  </a:rPr>
                  <a:t> =</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1</m:t>
                        </m:r>
                      </m:sub>
                    </m:sSub>
                  </m:oMath>
                </a14:m>
                <a:r>
                  <a:rPr lang="en-US" altLang="zh-TW" sz="2400" dirty="0">
                    <a:solidFill>
                      <a:prstClr val="black"/>
                    </a:solidFill>
                    <a:ea typeface="Cambria Math" panose="02040503050406030204" pitchFamily="18" charset="0"/>
                  </a:rPr>
                  <a:t> </a:t>
                </a:r>
                <a14:m>
                  <m:oMath xmlns:m="http://schemas.openxmlformats.org/officeDocument/2006/math">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𝑑</m:t>
                        </m:r>
                      </m:e>
                      <m:sub>
                        <m:r>
                          <a:rPr lang="en-US" altLang="zh-TW" sz="2400" i="1">
                            <a:solidFill>
                              <a:prstClr val="black"/>
                            </a:solidFill>
                            <a:latin typeface="Cambria Math" panose="02040503050406030204" pitchFamily="18" charset="0"/>
                            <a:ea typeface="Cambria Math" panose="02040503050406030204" pitchFamily="18" charset="0"/>
                          </a:rPr>
                          <m:t>1</m:t>
                        </m:r>
                      </m:sub>
                    </m:sSub>
                  </m:oMath>
                </a14:m>
                <a:endParaRPr lang="zh-CN" altLang="en-US" sz="2400" dirty="0">
                  <a:latin typeface="+mn-ea"/>
                </a:endParaRPr>
              </a:p>
            </p:txBody>
          </p:sp>
        </mc:Choice>
        <mc:Fallback xmlns="">
          <p:sp>
            <p:nvSpPr>
              <p:cNvPr id="33" name="文本框 22">
                <a:extLst>
                  <a:ext uri="{FF2B5EF4-FFF2-40B4-BE49-F238E27FC236}">
                    <a16:creationId xmlns:a16="http://schemas.microsoft.com/office/drawing/2014/main" id="{9761567F-90EA-245B-DB87-B96C4CF5F14E}"/>
                  </a:ext>
                </a:extLst>
              </p:cNvPr>
              <p:cNvSpPr txBox="1">
                <a:spLocks noRot="1" noChangeAspect="1" noMove="1" noResize="1" noEditPoints="1" noAdjustHandles="1" noChangeArrowheads="1" noChangeShapeType="1" noTextEdit="1"/>
              </p:cNvSpPr>
              <p:nvPr/>
            </p:nvSpPr>
            <p:spPr>
              <a:xfrm>
                <a:off x="8017836" y="5105812"/>
                <a:ext cx="3595964" cy="369332"/>
              </a:xfrm>
              <a:prstGeom prst="rect">
                <a:avLst/>
              </a:prstGeom>
              <a:blipFill>
                <a:blip r:embed="rId14"/>
                <a:stretch>
                  <a:fillRect l="-2817" t="-170000" b="-250000"/>
                </a:stretch>
              </a:blipFill>
            </p:spPr>
            <p:txBody>
              <a:bodyPr/>
              <a:lstStyle/>
              <a:p>
                <a:r>
                  <a:rPr lang="en-CN">
                    <a:noFill/>
                  </a:rPr>
                  <a:t> </a:t>
                </a:r>
              </a:p>
            </p:txBody>
          </p:sp>
        </mc:Fallback>
      </mc:AlternateContent>
      <p:sp>
        <p:nvSpPr>
          <p:cNvPr id="34" name="Right Arrow 33">
            <a:extLst>
              <a:ext uri="{FF2B5EF4-FFF2-40B4-BE49-F238E27FC236}">
                <a16:creationId xmlns:a16="http://schemas.microsoft.com/office/drawing/2014/main" id="{EBAEB378-332B-4DE9-32BF-3A2216EFDB5C}"/>
              </a:ext>
            </a:extLst>
          </p:cNvPr>
          <p:cNvSpPr/>
          <p:nvPr/>
        </p:nvSpPr>
        <p:spPr>
          <a:xfrm rot="5400000">
            <a:off x="2207054" y="3567824"/>
            <a:ext cx="459257" cy="4156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ight Arrow 34">
            <a:extLst>
              <a:ext uri="{FF2B5EF4-FFF2-40B4-BE49-F238E27FC236}">
                <a16:creationId xmlns:a16="http://schemas.microsoft.com/office/drawing/2014/main" id="{FF527C12-F674-A22A-FC37-666AC32E7637}"/>
              </a:ext>
            </a:extLst>
          </p:cNvPr>
          <p:cNvSpPr/>
          <p:nvPr/>
        </p:nvSpPr>
        <p:spPr>
          <a:xfrm>
            <a:off x="5484786" y="4200226"/>
            <a:ext cx="601858" cy="3693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矩形 20"/>
          <p:cNvSpPr/>
          <p:nvPr/>
        </p:nvSpPr>
        <p:spPr>
          <a:xfrm>
            <a:off x="746974" y="759901"/>
            <a:ext cx="2348720" cy="461665"/>
          </a:xfrm>
          <a:prstGeom prst="rect">
            <a:avLst/>
          </a:prstGeom>
        </p:spPr>
        <p:txBody>
          <a:bodyPr wrap="none">
            <a:spAutoFit/>
          </a:bodyPr>
          <a:lstStyle/>
          <a:p>
            <a:r>
              <a:rPr lang="en-US" altLang="zh-CN" sz="2400" b="1" dirty="0">
                <a:solidFill>
                  <a:srgbClr val="FF0000"/>
                </a:solidFill>
                <a:latin typeface="+mn-ea"/>
              </a:rPr>
              <a:t>d</a:t>
            </a:r>
            <a:r>
              <a:rPr lang="en-US" altLang="zh-CN" sz="2400" b="1" baseline="-25000" dirty="0">
                <a:solidFill>
                  <a:srgbClr val="FF0000"/>
                </a:solidFill>
                <a:latin typeface="+mn-ea"/>
              </a:rPr>
              <a:t>1</a:t>
            </a:r>
            <a:r>
              <a:rPr lang="zh-CN" altLang="en-US" sz="2400" b="1" dirty="0">
                <a:solidFill>
                  <a:srgbClr val="FF0000"/>
                </a:solidFill>
                <a:latin typeface="+mn-ea"/>
              </a:rPr>
              <a:t>的值是什么？</a:t>
            </a:r>
            <a:endParaRPr lang="en-US" altLang="zh-CN" sz="2400" b="1" dirty="0">
              <a:solidFill>
                <a:srgbClr val="FF0000"/>
              </a:solidFill>
              <a:latin typeface="+mn-ea"/>
            </a:endParaRPr>
          </a:p>
        </p:txBody>
      </p:sp>
      <p:sp>
        <p:nvSpPr>
          <p:cNvPr id="3" name="灯片编号占位符 2">
            <a:extLst>
              <a:ext uri="{FF2B5EF4-FFF2-40B4-BE49-F238E27FC236}">
                <a16:creationId xmlns:a16="http://schemas.microsoft.com/office/drawing/2014/main" id="{9CD41C12-B52F-4DA6-8F9F-87EC57EBB6CF}"/>
              </a:ext>
            </a:extLst>
          </p:cNvPr>
          <p:cNvSpPr>
            <a:spLocks noGrp="1"/>
          </p:cNvSpPr>
          <p:nvPr>
            <p:ph type="sldNum" sz="quarter" idx="14"/>
          </p:nvPr>
        </p:nvSpPr>
        <p:spPr/>
        <p:txBody>
          <a:bodyPr/>
          <a:lstStyle/>
          <a:p>
            <a:fld id="{AF69888C-E133-43D9-A638-B5C95925B91C}" type="slidenum">
              <a:rPr lang="zh-CN" altLang="en-US" smtClean="0"/>
              <a:t>32</a:t>
            </a:fld>
            <a:endParaRPr lang="zh-CN" altLang="en-US" dirty="0"/>
          </a:p>
        </p:txBody>
      </p:sp>
    </p:spTree>
    <p:extLst>
      <p:ext uri="{BB962C8B-B14F-4D97-AF65-F5344CB8AC3E}">
        <p14:creationId xmlns:p14="http://schemas.microsoft.com/office/powerpoint/2010/main" val="22642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linds(horizontal)">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500"/>
                                        <p:tgtEl>
                                          <p:spTgt spid="2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500"/>
                                        <p:tgtEl>
                                          <p:spTgt spid="2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25" grpId="0" animBg="1"/>
      <p:bldP spid="26" grpId="0" animBg="1"/>
      <p:bldP spid="29" grpId="0"/>
      <p:bldP spid="30" grpId="0"/>
      <p:bldP spid="31" grpId="0"/>
      <p:bldP spid="32" grpId="0" animBg="1"/>
      <p:bldP spid="33" grpId="0"/>
      <p:bldP spid="34"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0BE577-0D28-B044-70EF-4C3B53FE6412}"/>
              </a:ext>
            </a:extLst>
          </p:cNvPr>
          <p:cNvSpPr>
            <a:spLocks noGrp="1"/>
          </p:cNvSpPr>
          <p:nvPr>
            <p:ph type="body" sz="quarter" idx="12"/>
          </p:nvPr>
        </p:nvSpPr>
        <p:spPr/>
        <p:txBody>
          <a:bodyPr/>
          <a:lstStyle/>
          <a:p>
            <a:pPr marL="0" indent="0">
              <a:buNone/>
            </a:pPr>
            <a:r>
              <a:rPr lang="en-US" altLang="zh-CN" dirty="0"/>
              <a:t>AdaBoost</a:t>
            </a:r>
            <a:r>
              <a:rPr lang="zh-CN" altLang="en-US" dirty="0"/>
              <a:t>算法</a:t>
            </a:r>
          </a:p>
        </p:txBody>
      </p:sp>
      <p:sp>
        <p:nvSpPr>
          <p:cNvPr id="3" name="文本框 2">
            <a:extLst>
              <a:ext uri="{FF2B5EF4-FFF2-40B4-BE49-F238E27FC236}">
                <a16:creationId xmlns:a16="http://schemas.microsoft.com/office/drawing/2014/main" id="{E2851AAC-3CF0-DE53-B26C-3EF7278C23C2}"/>
              </a:ext>
            </a:extLst>
          </p:cNvPr>
          <p:cNvSpPr txBox="1"/>
          <p:nvPr/>
        </p:nvSpPr>
        <p:spPr>
          <a:xfrm>
            <a:off x="757990" y="969488"/>
            <a:ext cx="10491536" cy="461665"/>
          </a:xfrm>
          <a:prstGeom prst="rect">
            <a:avLst/>
          </a:prstGeom>
          <a:noFill/>
        </p:spPr>
        <p:txBody>
          <a:bodyPr wrap="square" rtlCol="0">
            <a:spAutoFit/>
          </a:bodyPr>
          <a:lstStyle/>
          <a:p>
            <a:pPr marL="342900" indent="-342900" algn="l">
              <a:buFont typeface="Wingdings" pitchFamily="2" charset="2"/>
              <a:buChar char="Ø"/>
            </a:pPr>
            <a:r>
              <a:rPr lang="zh-CN" altLang="en-US" sz="2400" dirty="0">
                <a:latin typeface="+mn-ea"/>
              </a:rPr>
              <a:t>给定如下训练数据：</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0C69F8-8964-60E7-97BB-163188401873}"/>
                  </a:ext>
                </a:extLst>
              </p:cNvPr>
              <p:cNvSpPr txBox="1"/>
              <p:nvPr/>
            </p:nvSpPr>
            <p:spPr>
              <a:xfrm flipH="1">
                <a:off x="942474" y="2111432"/>
                <a:ext cx="8536806" cy="3790910"/>
              </a:xfrm>
              <a:prstGeom prst="rect">
                <a:avLst/>
              </a:prstGeom>
              <a:noFill/>
            </p:spPr>
            <p:txBody>
              <a:bodyPr wrap="square" rtlCol="0">
                <a:spAutoFit/>
              </a:bodyPr>
              <a:lstStyle/>
              <a:p>
                <a:r>
                  <a:rPr lang="en-US" altLang="zh-CN" sz="2400" dirty="0">
                    <a:latin typeface="+mn-ea"/>
                  </a:rPr>
                  <a:t>    </a:t>
                </a:r>
                <a:r>
                  <a:rPr lang="zh-CN" altLang="en-US" sz="2400" dirty="0">
                    <a:latin typeface="+mn-ea"/>
                  </a:rPr>
                  <a:t>    </a:t>
                </a:r>
                <a14:m>
                  <m:oMath xmlns:m="http://schemas.openxmlformats.org/officeDocument/2006/math">
                    <m:acc>
                      <m:accPr>
                        <m:chr m:val="̂"/>
                        <m:ctrlPr>
                          <a:rPr lang="zh-CN" altLang="en-US" sz="2400" i="1" smtClean="0">
                            <a:solidFill>
                              <a:srgbClr val="836967"/>
                            </a:solidFill>
                            <a:latin typeface="Cambria Math" panose="02040503050406030204" pitchFamily="18" charset="0"/>
                          </a:rPr>
                        </m:ctrlPr>
                      </m:accPr>
                      <m:e>
                        <m:r>
                          <a:rPr lang="zh-CN" altLang="en-US" sz="2400" i="1" smtClean="0">
                            <a:latin typeface="Cambria Math" panose="02040503050406030204" pitchFamily="18" charset="0"/>
                          </a:rPr>
                          <m:t>𝑦</m:t>
                        </m:r>
                      </m:e>
                    </m:acc>
                    <m:r>
                      <a:rPr lang="zh-CN" altLang="en-US" sz="2400" i="1" smtClean="0">
                        <a:latin typeface="Cambria Math" panose="02040503050406030204" pitchFamily="18" charset="0"/>
                      </a:rPr>
                      <m:t>=±1</m:t>
                    </m:r>
                  </m:oMath>
                </a14:m>
                <a:r>
                  <a:rPr lang="zh-CN" altLang="en-US" sz="2400" dirty="0">
                    <a:latin typeface="+mn-ea"/>
                  </a:rPr>
                  <a:t>（二分类），</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=1</a:t>
                </a:r>
                <a:r>
                  <a:rPr lang="zh-CN" altLang="en-US" sz="2400" dirty="0">
                    <a:latin typeface="+mn-ea"/>
                  </a:rPr>
                  <a:t>（相等权重）</a:t>
                </a:r>
                <a:endParaRPr lang="en-US" altLang="zh-CN" sz="2400" dirty="0">
                  <a:latin typeface="+mn-ea"/>
                </a:endParaRPr>
              </a:p>
              <a:p>
                <a:pPr algn="l"/>
                <a:endParaRPr lang="en-US" altLang="zh-CN" sz="2400" dirty="0">
                  <a:latin typeface="+mn-ea"/>
                </a:endParaRPr>
              </a:p>
              <a:p>
                <a:pPr algn="l"/>
                <a:r>
                  <a:rPr lang="en-US" altLang="zh-CN" sz="2400" dirty="0">
                    <a:latin typeface="+mn-ea"/>
                  </a:rPr>
                  <a:t>•</a:t>
                </a:r>
                <a:r>
                  <a:rPr lang="zh-CN" altLang="en-US" sz="2400" dirty="0">
                    <a:latin typeface="+mn-ea"/>
                  </a:rPr>
                  <a:t>对于</a:t>
                </a:r>
                <a:r>
                  <a:rPr lang="en-US" altLang="zh-CN" sz="2400" dirty="0">
                    <a:latin typeface="+mn-ea"/>
                  </a:rPr>
                  <a:t>t=1,…,T:</a:t>
                </a:r>
              </a:p>
              <a:p>
                <a:r>
                  <a:rPr lang="en-US" altLang="zh-CN" sz="2400" dirty="0">
                    <a:latin typeface="+mn-ea"/>
                  </a:rPr>
                  <a:t>   •</a:t>
                </a:r>
                <a:r>
                  <a:rPr lang="zh-CN" altLang="en-US" sz="2400" dirty="0">
                    <a:latin typeface="+mn-ea"/>
                  </a:rPr>
                  <a:t>用权重</a:t>
                </a:r>
                <a:r>
                  <a:rPr lang="en-US" altLang="zh-CN" sz="2400" dirty="0">
                    <a:latin typeface="+mn-ea"/>
                  </a:rPr>
                  <a:t>{</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1</m:t>
                        </m:r>
                      </m:sup>
                    </m:sSubSup>
                  </m:oMath>
                </a14:m>
                <a:r>
                  <a:rPr lang="en-US" altLang="zh-CN" sz="2400" dirty="0">
                    <a:latin typeface="+mn-ea"/>
                  </a:rPr>
                  <a:t>,..,</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𝑁</m:t>
                        </m:r>
                      </m:sup>
                    </m:sSubSup>
                  </m:oMath>
                </a14:m>
                <a:r>
                  <a:rPr lang="en-US" altLang="zh-CN" sz="2400" dirty="0">
                    <a:latin typeface="+mn-ea"/>
                  </a:rPr>
                  <a:t>}</a:t>
                </a:r>
                <a:r>
                  <a:rPr lang="zh-CN" altLang="en-US" sz="2400" dirty="0">
                    <a:latin typeface="+mn-ea"/>
                  </a:rPr>
                  <a:t>来</a:t>
                </a:r>
                <a:r>
                  <a:rPr lang="zh-CN" altLang="en-US" sz="2400" dirty="0">
                    <a:solidFill>
                      <a:srgbClr val="FF0000"/>
                    </a:solidFill>
                    <a:latin typeface="+mn-ea"/>
                  </a:rPr>
                  <a:t>训练弱分类器</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𝑓</m:t>
                        </m:r>
                      </m:e>
                      <m:sub>
                        <m:r>
                          <a:rPr lang="en-US" altLang="zh-CN" sz="2400" i="1" dirty="0">
                            <a:solidFill>
                              <a:srgbClr val="FF0000"/>
                            </a:solidFill>
                            <a:latin typeface="Cambria Math" panose="02040503050406030204" pitchFamily="18" charset="0"/>
                          </a:rPr>
                          <m:t>𝑡</m:t>
                        </m:r>
                      </m:sub>
                    </m:sSub>
                    <m:r>
                      <a:rPr lang="en-US" altLang="zh-CN" sz="2400" i="1" dirty="0">
                        <a:solidFill>
                          <a:srgbClr val="FF0000"/>
                        </a:solidFill>
                        <a:latin typeface="Cambria Math" panose="02040503050406030204" pitchFamily="18" charset="0"/>
                      </a:rPr>
                      <m:t>(</m:t>
                    </m:r>
                    <m:r>
                      <a:rPr lang="en-US" altLang="zh-CN" sz="2400" i="1" dirty="0">
                        <a:solidFill>
                          <a:srgbClr val="FF0000"/>
                        </a:solidFill>
                        <a:latin typeface="Cambria Math" panose="02040503050406030204" pitchFamily="18" charset="0"/>
                      </a:rPr>
                      <m:t>𝑥</m:t>
                    </m:r>
                    <m:r>
                      <a:rPr lang="en-US" altLang="zh-CN" sz="2400" i="1" dirty="0">
                        <a:solidFill>
                          <a:srgbClr val="FF0000"/>
                        </a:solidFill>
                        <a:latin typeface="Cambria Math" panose="02040503050406030204" pitchFamily="18" charset="0"/>
                      </a:rPr>
                      <m:t>)</m:t>
                    </m:r>
                  </m:oMath>
                </a14:m>
                <a:endParaRPr lang="en-US" altLang="zh-CN" sz="2400" dirty="0">
                  <a:solidFill>
                    <a:srgbClr val="FF0000"/>
                  </a:solidFill>
                  <a:latin typeface="+mn-ea"/>
                </a:endParaRPr>
              </a:p>
              <a:p>
                <a:r>
                  <a:rPr lang="en-US" altLang="zh-CN" sz="2400" dirty="0">
                    <a:latin typeface="+mn-ea"/>
                  </a:rPr>
                  <a:t>   •</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𝜀</m:t>
                        </m:r>
                      </m:e>
                      <m:sub>
                        <m:r>
                          <a:rPr lang="en-US" altLang="zh-CN" sz="2400" i="1" dirty="0">
                            <a:latin typeface="Cambria Math" panose="02040503050406030204" pitchFamily="18" charset="0"/>
                          </a:rPr>
                          <m:t>𝑡</m:t>
                        </m:r>
                      </m:sub>
                    </m:sSub>
                  </m:oMath>
                </a14:m>
                <a:r>
                  <a:rPr lang="zh-CN" altLang="en-US" sz="2400" dirty="0">
                    <a:latin typeface="+mn-ea"/>
                  </a:rPr>
                  <a:t>为</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𝑓</m:t>
                        </m:r>
                      </m:e>
                      <m:sub>
                        <m:r>
                          <a:rPr lang="en-US" altLang="zh-CN" sz="2400" i="1" dirty="0">
                            <a:latin typeface="Cambria Math" panose="02040503050406030204" pitchFamily="18" charset="0"/>
                          </a:rPr>
                          <m:t>𝑡</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oMath>
                </a14:m>
                <a:r>
                  <a:rPr lang="zh-CN" altLang="en-US" sz="2400" dirty="0">
                    <a:latin typeface="+mn-ea"/>
                  </a:rPr>
                  <a:t>在权重</a:t>
                </a:r>
                <a:r>
                  <a:rPr lang="en-US" altLang="zh-CN" sz="2400" dirty="0">
                    <a:latin typeface="+mn-ea"/>
                  </a:rPr>
                  <a:t>{</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1</m:t>
                        </m:r>
                      </m:sup>
                    </m:sSubSup>
                  </m:oMath>
                </a14:m>
                <a:r>
                  <a:rPr lang="en-US" altLang="zh-CN" sz="2400" dirty="0">
                    <a:latin typeface="+mn-ea"/>
                  </a:rPr>
                  <a:t>,..,</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𝑁</m:t>
                        </m:r>
                      </m:sup>
                    </m:sSubSup>
                  </m:oMath>
                </a14:m>
                <a:r>
                  <a:rPr lang="en-US" altLang="zh-CN" sz="2400" dirty="0">
                    <a:latin typeface="+mn-ea"/>
                  </a:rPr>
                  <a:t>}</a:t>
                </a:r>
                <a:r>
                  <a:rPr lang="zh-CN" altLang="en-US" sz="2400" dirty="0">
                    <a:latin typeface="+mn-ea"/>
                  </a:rPr>
                  <a:t>上训练的错误率</a:t>
                </a:r>
                <a:endParaRPr lang="en-US" altLang="zh-CN" sz="2400" dirty="0">
                  <a:latin typeface="+mn-ea"/>
                </a:endParaRPr>
              </a:p>
              <a:p>
                <a:r>
                  <a:rPr lang="en-US" altLang="zh-CN" sz="2400" dirty="0">
                    <a:latin typeface="+mn-ea"/>
                  </a:rPr>
                  <a:t>   •</a:t>
                </a:r>
                <a:r>
                  <a:rPr lang="zh-CN" altLang="en-US" sz="2400" dirty="0">
                    <a:latin typeface="+mn-ea"/>
                  </a:rPr>
                  <a:t>对于</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𝑁</m:t>
                    </m:r>
                  </m:oMath>
                </a14:m>
                <a:r>
                  <a:rPr lang="en-US" altLang="zh-CN" sz="2400" dirty="0">
                    <a:latin typeface="+mn-ea"/>
                  </a:rPr>
                  <a:t>:</a:t>
                </a:r>
              </a:p>
              <a:p>
                <a:r>
                  <a:rPr lang="en-US" altLang="zh-CN" sz="2400" dirty="0">
                    <a:latin typeface="+mn-ea"/>
                  </a:rPr>
                  <a:t>      •</a:t>
                </a:r>
                <a:r>
                  <a:rPr lang="zh-CN" altLang="en-US" sz="2400" dirty="0">
                    <a:latin typeface="+mn-ea"/>
                  </a:rPr>
                  <a:t>如果</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𝑛</m:t>
                        </m:r>
                      </m:sub>
                    </m:sSub>
                  </m:oMath>
                </a14:m>
                <a:r>
                  <a:rPr lang="zh-CN" altLang="en-US" sz="2400" dirty="0">
                    <a:latin typeface="+mn-ea"/>
                  </a:rPr>
                  <a:t>被</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i="1" dirty="0">
                            <a:latin typeface="Cambria Math" panose="02040503050406030204" pitchFamily="18" charset="0"/>
                          </a:rPr>
                          <m:t>𝑡</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latin typeface="+mn-ea"/>
                  </a:rPr>
                  <a:t>错误分类：</a:t>
                </a:r>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*d</a:t>
                </a:r>
                <a:r>
                  <a:rPr lang="en-US" altLang="zh-CN" sz="2400" baseline="-25000" dirty="0">
                    <a:latin typeface="+mn-ea"/>
                  </a:rPr>
                  <a:t>t</a:t>
                </a:r>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*exp(α</a:t>
                </a:r>
                <a:r>
                  <a:rPr lang="en-US" altLang="zh-CN" sz="2400" baseline="-25000" dirty="0">
                    <a:latin typeface="+mn-ea"/>
                  </a:rPr>
                  <a:t>t</a:t>
                </a:r>
                <a:r>
                  <a:rPr lang="en-US" altLang="zh-CN" sz="2400" dirty="0">
                    <a:latin typeface="+mn-ea"/>
                  </a:rPr>
                  <a:t>)</a:t>
                </a:r>
                <a:endParaRPr lang="zh-CN" altLang="en-US" sz="2400" dirty="0">
                  <a:latin typeface="+mn-ea"/>
                </a:endParaRPr>
              </a:p>
              <a:p>
                <a:r>
                  <a:rPr lang="en-US" altLang="zh-CN" sz="2400" dirty="0">
                    <a:latin typeface="+mn-ea"/>
                  </a:rPr>
                  <a:t>      • Else:</a:t>
                </a:r>
              </a:p>
              <a:p>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/d</a:t>
                </a:r>
                <a:r>
                  <a:rPr lang="en-US" altLang="zh-CN" sz="2400" baseline="-25000" dirty="0">
                    <a:latin typeface="+mn-ea"/>
                  </a:rPr>
                  <a:t>t</a:t>
                </a:r>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𝑛</m:t>
                        </m:r>
                      </m:sup>
                    </m:sSubSup>
                  </m:oMath>
                </a14:m>
                <a:r>
                  <a:rPr lang="en-US" altLang="zh-CN" sz="2400" baseline="-25000" dirty="0">
                    <a:latin typeface="+mn-ea"/>
                  </a:rPr>
                  <a:t> </a:t>
                </a:r>
                <a:r>
                  <a:rPr lang="en-US" altLang="zh-CN" sz="2400" dirty="0">
                    <a:latin typeface="+mn-ea"/>
                  </a:rPr>
                  <a:t>*exp(-α</a:t>
                </a:r>
                <a:r>
                  <a:rPr lang="en-US" altLang="zh-CN" sz="2400" baseline="-25000" dirty="0">
                    <a:latin typeface="+mn-ea"/>
                  </a:rPr>
                  <a:t>t</a:t>
                </a:r>
                <a:r>
                  <a:rPr lang="en-US" altLang="zh-CN" sz="2400" dirty="0">
                    <a:latin typeface="+mn-ea"/>
                  </a:rPr>
                  <a:t>)</a:t>
                </a:r>
                <a:endParaRPr lang="zh-CN" altLang="en-US" sz="2400" dirty="0">
                  <a:latin typeface="+mn-ea"/>
                </a:endParaRPr>
              </a:p>
              <a:p>
                <a:r>
                  <a:rPr lang="en-US" altLang="zh-CN" sz="2400" dirty="0">
                    <a:latin typeface="+mn-ea"/>
                  </a:rPr>
                  <a:t>       	</a:t>
                </a:r>
              </a:p>
            </p:txBody>
          </p:sp>
        </mc:Choice>
        <mc:Fallback xmlns="">
          <p:sp>
            <p:nvSpPr>
              <p:cNvPr id="6" name="文本框 5">
                <a:extLst>
                  <a:ext uri="{FF2B5EF4-FFF2-40B4-BE49-F238E27FC236}">
                    <a16:creationId xmlns:a16="http://schemas.microsoft.com/office/drawing/2014/main" id="{D60C69F8-8964-60E7-97BB-163188401873}"/>
                  </a:ext>
                </a:extLst>
              </p:cNvPr>
              <p:cNvSpPr txBox="1">
                <a:spLocks noRot="1" noChangeAspect="1" noMove="1" noResize="1" noEditPoints="1" noAdjustHandles="1" noChangeArrowheads="1" noChangeShapeType="1" noTextEdit="1"/>
              </p:cNvSpPr>
              <p:nvPr/>
            </p:nvSpPr>
            <p:spPr>
              <a:xfrm flipH="1">
                <a:off x="942474" y="2111432"/>
                <a:ext cx="8536806" cy="3790910"/>
              </a:xfrm>
              <a:prstGeom prst="rect">
                <a:avLst/>
              </a:prstGeom>
              <a:blipFill>
                <a:blip r:embed="rId2"/>
                <a:stretch>
                  <a:fillRect l="-1189" t="-13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10">
                <a:extLst>
                  <a:ext uri="{FF2B5EF4-FFF2-40B4-BE49-F238E27FC236}">
                    <a16:creationId xmlns:a16="http://schemas.microsoft.com/office/drawing/2014/main" id="{A95403E8-75D3-42A0-82D6-AD4DD055D8EA}"/>
                  </a:ext>
                </a:extLst>
              </p:cNvPr>
              <p:cNvSpPr txBox="1"/>
              <p:nvPr/>
            </p:nvSpPr>
            <p:spPr>
              <a:xfrm>
                <a:off x="8966569" y="4896105"/>
                <a:ext cx="2891048" cy="521810"/>
              </a:xfrm>
              <a:prstGeom prst="rect">
                <a:avLst/>
              </a:prstGeom>
              <a:solidFill>
                <a:schemeClr val="accent4">
                  <a:lumMod val="20000"/>
                  <a:lumOff val="80000"/>
                </a:schemeClr>
              </a:solid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𝑑</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𝑡</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ad>
                        <m:radPr>
                          <m:deg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radPr>
                        <m:deg/>
                        <m:e>
                          <m:f>
                            <m:fPr>
                              <m:type m:val="li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d>
                                <m:d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1−</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e>
                              </m:d>
                            </m:num>
                            <m:den>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den>
                          </m:f>
                        </m:e>
                      </m:rad>
                    </m:oMath>
                  </m:oMathPara>
                </a14:m>
                <a:endParaRPr kumimoji="0" lang="zh-TW" altLang="en-US" sz="2800" b="0" i="0" u="none" strike="noStrike" kern="1200" cap="none" spc="0" normalizeH="0" baseline="0" noProof="0" dirty="0">
                  <a:ln>
                    <a:noFill/>
                  </a:ln>
                  <a:solidFill>
                    <a:srgbClr val="FF0000"/>
                  </a:solidFill>
                  <a:effectLst/>
                  <a:uLnTx/>
                  <a:uFillTx/>
                  <a:latin typeface="Arial" charset="0"/>
                  <a:ea typeface="新細明體"/>
                  <a:cs typeface="+mn-cs"/>
                </a:endParaRPr>
              </a:p>
            </p:txBody>
          </p:sp>
        </mc:Choice>
        <mc:Fallback xmlns="">
          <p:sp>
            <p:nvSpPr>
              <p:cNvPr id="7" name="文字方塊 10">
                <a:extLst>
                  <a:ext uri="{FF2B5EF4-FFF2-40B4-BE49-F238E27FC236}">
                    <a16:creationId xmlns:a16="http://schemas.microsoft.com/office/drawing/2014/main" id="{A95403E8-75D3-42A0-82D6-AD4DD055D8EA}"/>
                  </a:ext>
                </a:extLst>
              </p:cNvPr>
              <p:cNvSpPr txBox="1">
                <a:spLocks noRot="1" noChangeAspect="1" noMove="1" noResize="1" noEditPoints="1" noAdjustHandles="1" noChangeArrowheads="1" noChangeShapeType="1" noTextEdit="1"/>
              </p:cNvSpPr>
              <p:nvPr/>
            </p:nvSpPr>
            <p:spPr>
              <a:xfrm>
                <a:off x="8966569" y="4896105"/>
                <a:ext cx="2891048" cy="521810"/>
              </a:xfrm>
              <a:prstGeom prst="rect">
                <a:avLst/>
              </a:prstGeom>
              <a:blipFill>
                <a:blip r:embed="rId3"/>
                <a:stretch>
                  <a:fillRect l="-2632" t="-119048" r="-3070" b="-20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字方塊 11">
                <a:extLst>
                  <a:ext uri="{FF2B5EF4-FFF2-40B4-BE49-F238E27FC236}">
                    <a16:creationId xmlns:a16="http://schemas.microsoft.com/office/drawing/2014/main" id="{19AB94BF-46AB-4A71-8C90-66E336DC8971}"/>
                  </a:ext>
                </a:extLst>
              </p:cNvPr>
              <p:cNvSpPr txBox="1"/>
              <p:nvPr/>
            </p:nvSpPr>
            <p:spPr>
              <a:xfrm>
                <a:off x="8660487" y="5499852"/>
                <a:ext cx="3197130" cy="521810"/>
              </a:xfrm>
              <a:prstGeom prst="rect">
                <a:avLst/>
              </a:prstGeom>
              <a:solidFill>
                <a:schemeClr val="accent4">
                  <a:lumMod val="20000"/>
                  <a:lumOff val="80000"/>
                </a:schemeClr>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𝛼</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𝑡</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𝑙𝑛</m:t>
                      </m:r>
                      <m:rad>
                        <m:radPr>
                          <m:deg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radPr>
                        <m:deg/>
                        <m:e>
                          <m:f>
                            <m:fPr>
                              <m:type m:val="li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d>
                                <m:d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1−</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e>
                              </m:d>
                            </m:num>
                            <m:den>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den>
                          </m:f>
                        </m:e>
                      </m:rad>
                    </m:oMath>
                  </m:oMathPara>
                </a14:m>
                <a:endParaRPr kumimoji="0" lang="zh-TW" altLang="en-US" sz="2800" b="0" i="0" u="none" strike="noStrike" kern="1200" cap="none" spc="0" normalizeH="0" baseline="0" noProof="0" dirty="0">
                  <a:ln>
                    <a:noFill/>
                  </a:ln>
                  <a:solidFill>
                    <a:srgbClr val="FF0000"/>
                  </a:solidFill>
                  <a:effectLst/>
                  <a:uLnTx/>
                  <a:uFillTx/>
                  <a:latin typeface="Arial" charset="0"/>
                  <a:ea typeface="新細明體"/>
                  <a:cs typeface="+mn-cs"/>
                </a:endParaRPr>
              </a:p>
            </p:txBody>
          </p:sp>
        </mc:Choice>
        <mc:Fallback xmlns="">
          <p:sp>
            <p:nvSpPr>
              <p:cNvPr id="9" name="文字方塊 11">
                <a:extLst>
                  <a:ext uri="{FF2B5EF4-FFF2-40B4-BE49-F238E27FC236}">
                    <a16:creationId xmlns:a16="http://schemas.microsoft.com/office/drawing/2014/main" id="{19AB94BF-46AB-4A71-8C90-66E336DC8971}"/>
                  </a:ext>
                </a:extLst>
              </p:cNvPr>
              <p:cNvSpPr txBox="1">
                <a:spLocks noRot="1" noChangeAspect="1" noMove="1" noResize="1" noEditPoints="1" noAdjustHandles="1" noChangeArrowheads="1" noChangeShapeType="1" noTextEdit="1"/>
              </p:cNvSpPr>
              <p:nvPr/>
            </p:nvSpPr>
            <p:spPr>
              <a:xfrm>
                <a:off x="8660487" y="5499852"/>
                <a:ext cx="3197130" cy="521810"/>
              </a:xfrm>
              <a:prstGeom prst="rect">
                <a:avLst/>
              </a:prstGeom>
              <a:blipFill>
                <a:blip r:embed="rId4"/>
                <a:stretch>
                  <a:fillRect l="-1190" t="-116279" r="-3175" b="-195349"/>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7BBBCFBE-2BBD-7D5C-B9C4-B5073664657C}"/>
              </a:ext>
            </a:extLst>
          </p:cNvPr>
          <p:cNvPicPr>
            <a:picLocks noChangeAspect="1"/>
          </p:cNvPicPr>
          <p:nvPr/>
        </p:nvPicPr>
        <p:blipFill>
          <a:blip r:embed="rId5"/>
          <a:stretch>
            <a:fillRect/>
          </a:stretch>
        </p:blipFill>
        <p:spPr>
          <a:xfrm>
            <a:off x="1251485" y="1550261"/>
            <a:ext cx="7272632" cy="44185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EF230C-CE6E-5C2C-A7A9-AFF232B5DB57}"/>
                  </a:ext>
                </a:extLst>
              </p:cNvPr>
              <p:cNvSpPr txBox="1"/>
              <p:nvPr/>
            </p:nvSpPr>
            <p:spPr>
              <a:xfrm>
                <a:off x="2425659" y="5738775"/>
                <a:ext cx="6098458" cy="523220"/>
              </a:xfrm>
              <a:prstGeom prst="rect">
                <a:avLst/>
              </a:prstGeom>
              <a:noFill/>
            </p:spPr>
            <p:txBody>
              <a:bodyPr wrap="square">
                <a:spAutoFit/>
              </a:bodyPr>
              <a:lstStyle/>
              <a:p>
                <a14:m>
                  <m:oMath xmlns:m="http://schemas.openxmlformats.org/officeDocument/2006/math">
                    <m:sSubSup>
                      <m:sSubSupPr>
                        <m:ctrlPr>
                          <a:rPr lang="en-US" altLang="zh-CN" sz="2800" i="1" smtClean="0">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𝑢</m:t>
                        </m:r>
                      </m:e>
                      <m:sub>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sSubSup>
                    <m:r>
                      <a:rPr lang="en-US" altLang="zh-CN" sz="2800" i="1">
                        <a:solidFill>
                          <a:srgbClr val="FF0000"/>
                        </a:solidFill>
                        <a:latin typeface="Cambria Math" panose="02040503050406030204" pitchFamily="18" charset="0"/>
                      </a:rPr>
                      <m:t> </m:t>
                    </m:r>
                  </m:oMath>
                </a14:m>
                <a:r>
                  <a:rPr lang="zh-CN" altLang="si-LK" sz="2800" dirty="0">
                    <a:solidFill>
                      <a:srgbClr val="FF0000"/>
                    </a:solidFill>
                    <a:latin typeface="微软雅黑"/>
                  </a:rPr>
                  <a:t>← </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𝑢</m:t>
                        </m:r>
                      </m:e>
                      <m:sub>
                        <m:r>
                          <a:rPr lang="en-US" altLang="zh-CN" sz="2800" i="1">
                            <a:solidFill>
                              <a:srgbClr val="FF0000"/>
                            </a:solidFill>
                            <a:latin typeface="Cambria Math" panose="02040503050406030204" pitchFamily="18" charset="0"/>
                          </a:rPr>
                          <m:t>𝑡</m:t>
                        </m:r>
                      </m:sub>
                      <m:sup>
                        <m:r>
                          <a:rPr lang="en-US" altLang="zh-CN" sz="2800" i="1">
                            <a:solidFill>
                              <a:srgbClr val="FF0000"/>
                            </a:solidFill>
                            <a:latin typeface="Cambria Math" panose="02040503050406030204" pitchFamily="18" charset="0"/>
                          </a:rPr>
                          <m:t>𝑛</m:t>
                        </m:r>
                      </m:sup>
                    </m:sSubSup>
                    <m:r>
                      <a:rPr lang="en-US" altLang="zh-CN" sz="2800" i="1">
                        <a:solidFill>
                          <a:srgbClr val="FF0000"/>
                        </a:solidFill>
                        <a:latin typeface="Cambria Math" panose="02040503050406030204" pitchFamily="18" charset="0"/>
                      </a:rPr>
                      <m:t> </m:t>
                    </m:r>
                  </m:oMath>
                </a14:m>
                <a:r>
                  <a:rPr lang="si-LK" altLang="zh-CN" sz="2800" dirty="0">
                    <a:solidFill>
                      <a:srgbClr val="FF0000"/>
                    </a:solidFill>
                    <a:latin typeface="微软雅黑"/>
                  </a:rPr>
                  <a:t>× </a:t>
                </a:r>
                <a:r>
                  <a:rPr lang="en-US" altLang="zh-CN" sz="2800" dirty="0">
                    <a:solidFill>
                      <a:srgbClr val="FF0000"/>
                    </a:solidFill>
                    <a:latin typeface="微软雅黑"/>
                  </a:rPr>
                  <a:t>exp( </a:t>
                </a:r>
                <a14:m>
                  <m:oMath xmlns:m="http://schemas.openxmlformats.org/officeDocument/2006/math">
                    <m:r>
                      <a:rPr lang="en-US" altLang="zh-CN" sz="2800" b="0" i="1" dirty="0" smtClean="0">
                        <a:solidFill>
                          <a:srgbClr val="FF0000"/>
                        </a:solidFill>
                        <a:latin typeface="Cambria Math" panose="02040503050406030204" pitchFamily="18" charset="0"/>
                      </a:rPr>
                      <m:t>−</m:t>
                    </m:r>
                    <m:sSup>
                      <m:sSupPr>
                        <m:ctrlPr>
                          <a:rPr lang="en-US" altLang="zh-CN" sz="2800" b="0" i="1" dirty="0" smtClean="0">
                            <a:solidFill>
                              <a:srgbClr val="FF0000"/>
                            </a:solidFill>
                            <a:latin typeface="Cambria Math" panose="02040503050406030204" pitchFamily="18" charset="0"/>
                          </a:rPr>
                        </m:ctrlPr>
                      </m:sSupPr>
                      <m:e>
                        <m:acc>
                          <m:accPr>
                            <m:chr m:val="̂"/>
                            <m:ctrlPr>
                              <a:rPr lang="en-US" altLang="zh-CN" sz="2800" b="0" i="1" dirty="0" smtClean="0">
                                <a:solidFill>
                                  <a:srgbClr val="FF0000"/>
                                </a:solidFill>
                                <a:latin typeface="Cambria Math" panose="02040503050406030204" pitchFamily="18" charset="0"/>
                              </a:rPr>
                            </m:ctrlPr>
                          </m:accPr>
                          <m:e>
                            <m:r>
                              <a:rPr lang="en-US" altLang="zh-CN" sz="2800" b="0" i="1" dirty="0" smtClean="0">
                                <a:solidFill>
                                  <a:srgbClr val="FF0000"/>
                                </a:solidFill>
                                <a:latin typeface="Cambria Math" panose="02040503050406030204" pitchFamily="18" charset="0"/>
                              </a:rPr>
                              <m:t>𝑦</m:t>
                            </m:r>
                          </m:e>
                        </m:acc>
                      </m:e>
                      <m:sup>
                        <m:r>
                          <a:rPr lang="en-US" altLang="zh-CN" sz="2800" b="0" i="1" dirty="0" smtClean="0">
                            <a:solidFill>
                              <a:srgbClr val="FF0000"/>
                            </a:solidFill>
                            <a:latin typeface="Cambria Math" panose="02040503050406030204" pitchFamily="18" charset="0"/>
                          </a:rPr>
                          <m:t>𝑛</m:t>
                        </m:r>
                      </m:sup>
                    </m:sSup>
                    <m:sSub>
                      <m:sSubPr>
                        <m:ctrlPr>
                          <a:rPr lang="en-US" altLang="zh-CN" sz="2800" b="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𝑓</m:t>
                        </m:r>
                      </m:e>
                      <m:sub>
                        <m:r>
                          <a:rPr lang="en-US" altLang="zh-CN" sz="2800" b="0" i="1" dirty="0" smtClean="0">
                            <a:solidFill>
                              <a:srgbClr val="FF0000"/>
                            </a:solidFill>
                            <a:latin typeface="Cambria Math" panose="02040503050406030204" pitchFamily="18" charset="0"/>
                          </a:rPr>
                          <m:t>𝑡</m:t>
                        </m:r>
                      </m:sub>
                    </m:sSub>
                    <m:r>
                      <a:rPr lang="en-US" altLang="zh-CN" sz="2800" b="0" i="1" dirty="0" smtClean="0">
                        <a:solidFill>
                          <a:srgbClr val="FF0000"/>
                        </a:solidFill>
                        <a:latin typeface="Cambria Math" panose="02040503050406030204" pitchFamily="18" charset="0"/>
                      </a:rPr>
                      <m:t>(</m:t>
                    </m:r>
                    <m:sSup>
                      <m:sSupPr>
                        <m:ctrlPr>
                          <a:rPr lang="en-US" altLang="zh-CN" sz="2800" b="0" i="1" dirty="0" smtClean="0">
                            <a:solidFill>
                              <a:srgbClr val="FF0000"/>
                            </a:solidFill>
                            <a:latin typeface="Cambria Math" panose="02040503050406030204" pitchFamily="18" charset="0"/>
                          </a:rPr>
                        </m:ctrlPr>
                      </m:sSupPr>
                      <m:e>
                        <m:r>
                          <a:rPr lang="en-US" altLang="zh-CN" sz="2800" b="0" i="1" dirty="0" smtClean="0">
                            <a:solidFill>
                              <a:srgbClr val="FF0000"/>
                            </a:solidFill>
                            <a:latin typeface="Cambria Math" panose="02040503050406030204" pitchFamily="18" charset="0"/>
                          </a:rPr>
                          <m:t>𝑥</m:t>
                        </m:r>
                      </m:e>
                      <m:sup>
                        <m:r>
                          <a:rPr lang="en-US" altLang="zh-CN" sz="2800" b="0" i="1" dirty="0" smtClean="0">
                            <a:solidFill>
                              <a:srgbClr val="FF0000"/>
                            </a:solidFill>
                            <a:latin typeface="Cambria Math" panose="02040503050406030204" pitchFamily="18" charset="0"/>
                          </a:rPr>
                          <m:t>𝑛</m:t>
                        </m:r>
                      </m:sup>
                    </m:sSup>
                    <m:r>
                      <a:rPr lang="en-US" altLang="zh-CN" sz="2800" b="0" i="1" dirty="0" smtClean="0">
                        <a:solidFill>
                          <a:srgbClr val="FF0000"/>
                        </a:solidFill>
                        <a:latin typeface="Cambria Math" panose="02040503050406030204" pitchFamily="18" charset="0"/>
                      </a:rPr>
                      <m:t>)</m:t>
                    </m:r>
                  </m:oMath>
                </a14:m>
                <a:r>
                  <a:rPr lang="en-US" altLang="zh-CN" sz="2800" dirty="0">
                    <a:solidFill>
                      <a:srgbClr val="FF0000"/>
                    </a:solidFill>
                    <a:latin typeface="微软雅黑"/>
                  </a:rPr>
                  <a:t> α</a:t>
                </a:r>
                <a:r>
                  <a:rPr lang="en-US" altLang="zh-CN" sz="2800" baseline="-25000" dirty="0">
                    <a:solidFill>
                      <a:srgbClr val="FF0000"/>
                    </a:solidFill>
                    <a:latin typeface="微软雅黑"/>
                  </a:rPr>
                  <a:t>t</a:t>
                </a:r>
                <a:r>
                  <a:rPr lang="en-US" altLang="zh-CN" sz="2800" dirty="0">
                    <a:solidFill>
                      <a:srgbClr val="FF0000"/>
                    </a:solidFill>
                    <a:latin typeface="微软雅黑"/>
                  </a:rPr>
                  <a:t>)</a:t>
                </a:r>
                <a:endParaRPr lang="en-CN" sz="2800" dirty="0">
                  <a:solidFill>
                    <a:srgbClr val="FF0000"/>
                  </a:solidFill>
                </a:endParaRPr>
              </a:p>
            </p:txBody>
          </p:sp>
        </mc:Choice>
        <mc:Fallback xmlns="">
          <p:sp>
            <p:nvSpPr>
              <p:cNvPr id="11" name="TextBox 10">
                <a:extLst>
                  <a:ext uri="{FF2B5EF4-FFF2-40B4-BE49-F238E27FC236}">
                    <a16:creationId xmlns:a16="http://schemas.microsoft.com/office/drawing/2014/main" id="{E8EF230C-CE6E-5C2C-A7A9-AFF232B5DB57}"/>
                  </a:ext>
                </a:extLst>
              </p:cNvPr>
              <p:cNvSpPr txBox="1">
                <a:spLocks noRot="1" noChangeAspect="1" noMove="1" noResize="1" noEditPoints="1" noAdjustHandles="1" noChangeArrowheads="1" noChangeShapeType="1" noTextEdit="1"/>
              </p:cNvSpPr>
              <p:nvPr/>
            </p:nvSpPr>
            <p:spPr>
              <a:xfrm>
                <a:off x="2425659" y="5738775"/>
                <a:ext cx="6098458" cy="523220"/>
              </a:xfrm>
              <a:prstGeom prst="rect">
                <a:avLst/>
              </a:prstGeom>
              <a:blipFill>
                <a:blip r:embed="rId6"/>
                <a:stretch>
                  <a:fillRect t="-11905" b="-33333"/>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2BA2F2BE-77B0-4F30-8749-7153D55D069E}"/>
              </a:ext>
            </a:extLst>
          </p:cNvPr>
          <p:cNvSpPr>
            <a:spLocks noGrp="1"/>
          </p:cNvSpPr>
          <p:nvPr>
            <p:ph type="sldNum" sz="quarter" idx="14"/>
          </p:nvPr>
        </p:nvSpPr>
        <p:spPr/>
        <p:txBody>
          <a:bodyPr/>
          <a:lstStyle/>
          <a:p>
            <a:fld id="{AF69888C-E133-43D9-A638-B5C95925B91C}" type="slidenum">
              <a:rPr lang="zh-CN" altLang="en-US" smtClean="0"/>
              <a:t>33</a:t>
            </a:fld>
            <a:endParaRPr lang="zh-CN" altLang="en-US" dirty="0"/>
          </a:p>
        </p:txBody>
      </p:sp>
    </p:spTree>
    <p:extLst>
      <p:ext uri="{BB962C8B-B14F-4D97-AF65-F5344CB8AC3E}">
        <p14:creationId xmlns:p14="http://schemas.microsoft.com/office/powerpoint/2010/main" val="36661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edge">
                                      <p:cBhvr>
                                        <p:cTn id="6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9"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6FFCF65-9E46-58EC-A71E-0B2C1E0CB4CB}"/>
              </a:ext>
            </a:extLst>
          </p:cNvPr>
          <p:cNvSpPr>
            <a:spLocks noGrp="1"/>
          </p:cNvSpPr>
          <p:nvPr>
            <p:ph type="body" sz="quarter" idx="12"/>
          </p:nvPr>
        </p:nvSpPr>
        <p:spPr>
          <a:xfrm>
            <a:off x="566738" y="265113"/>
            <a:ext cx="4837112" cy="427037"/>
          </a:xfrm>
        </p:spPr>
        <p:txBody>
          <a:bodyPr/>
          <a:lstStyle/>
          <a:p>
            <a:pPr marL="0" indent="0">
              <a:buNone/>
            </a:pPr>
            <a:r>
              <a:rPr lang="en-US" altLang="zh-CN" dirty="0"/>
              <a:t>AdaBoost</a:t>
            </a:r>
            <a:r>
              <a:rPr lang="zh-CN" altLang="en-US" dirty="0"/>
              <a:t>算法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D4792E4-7FE3-F3AC-DB2D-8153E668B682}"/>
                  </a:ext>
                </a:extLst>
              </p:cNvPr>
              <p:cNvSpPr txBox="1"/>
              <p:nvPr/>
            </p:nvSpPr>
            <p:spPr>
              <a:xfrm>
                <a:off x="402810" y="988575"/>
                <a:ext cx="8903422" cy="2677656"/>
              </a:xfrm>
              <a:prstGeom prst="rect">
                <a:avLst/>
              </a:prstGeom>
              <a:noFill/>
            </p:spPr>
            <p:txBody>
              <a:bodyPr wrap="square" rtlCol="0">
                <a:spAutoFit/>
              </a:bodyPr>
              <a:lstStyle/>
              <a:p>
                <a:pPr marL="342900" indent="-342900">
                  <a:buFont typeface="Wingdings" pitchFamily="2" charset="2"/>
                  <a:buChar char="Ø"/>
                </a:pPr>
                <a:r>
                  <a:rPr lang="zh-CN" altLang="en-US" sz="2400" dirty="0">
                    <a:latin typeface="+mn-ea"/>
                  </a:rPr>
                  <a:t>根据上述算法得到一组函数</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𝑓</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b="0" i="1" dirty="0" smtClean="0">
                            <a:latin typeface="Cambria Math" panose="02040503050406030204" pitchFamily="18" charset="0"/>
                          </a:rPr>
                          <m:t>𝑡</m:t>
                        </m:r>
                      </m:sub>
                    </m:sSub>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b="0" i="1" dirty="0" smtClean="0">
                            <a:latin typeface="Cambria Math" panose="02040503050406030204" pitchFamily="18" charset="0"/>
                          </a:rPr>
                          <m:t>𝑇</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endParaRPr lang="en-US" altLang="zh-CN" sz="2400" dirty="0">
                  <a:latin typeface="+mn-ea"/>
                </a:endParaRPr>
              </a:p>
              <a:p>
                <a:pPr algn="l"/>
                <a:endParaRPr lang="en-US" altLang="zh-CN" sz="2400" dirty="0">
                  <a:latin typeface="+mn-ea"/>
                </a:endParaRPr>
              </a:p>
              <a:p>
                <a:pPr marL="342900" indent="-342900" algn="l">
                  <a:buFont typeface="Wingdings" pitchFamily="2" charset="2"/>
                  <a:buChar char="Ø"/>
                </a:pPr>
                <a:r>
                  <a:rPr lang="zh-CN" altLang="en-US" sz="2400" dirty="0">
                    <a:latin typeface="+mn-ea"/>
                  </a:rPr>
                  <a:t>如何整合他们？</a:t>
                </a:r>
                <a:endParaRPr lang="en-US" altLang="zh-CN" sz="2400" dirty="0">
                  <a:latin typeface="+mn-ea"/>
                </a:endParaRPr>
              </a:p>
              <a:p>
                <a:pPr marL="342900" indent="-342900" algn="l">
                  <a:buFont typeface="Wingdings" pitchFamily="2" charset="2"/>
                  <a:buChar char="Ø"/>
                </a:pPr>
                <a:endParaRPr lang="en-US" altLang="zh-CN" sz="2400" dirty="0">
                  <a:latin typeface="+mn-ea"/>
                </a:endParaRPr>
              </a:p>
              <a:p>
                <a:pPr algn="l"/>
                <a:r>
                  <a:rPr lang="en-US" altLang="zh-CN" sz="2400" dirty="0">
                    <a:latin typeface="+mn-ea"/>
                  </a:rPr>
                  <a:t>	•</a:t>
                </a:r>
                <a:r>
                  <a:rPr lang="zh-CN" altLang="en-US" sz="2400" dirty="0">
                    <a:latin typeface="+mn-ea"/>
                  </a:rPr>
                  <a:t>统一的权重</a:t>
                </a:r>
                <a:r>
                  <a:rPr lang="en-US" altLang="zh-CN" sz="2400" dirty="0">
                    <a:latin typeface="+mn-ea"/>
                  </a:rPr>
                  <a:t>:</a:t>
                </a:r>
              </a:p>
              <a:p>
                <a:pPr algn="l"/>
                <a:endParaRPr lang="en-US" altLang="zh-CN" sz="2400" dirty="0">
                  <a:latin typeface="+mn-ea"/>
                </a:endParaRPr>
              </a:p>
              <a:p>
                <a:pPr algn="l"/>
                <a:r>
                  <a:rPr lang="en-US" altLang="zh-CN" sz="2400" dirty="0">
                    <a:latin typeface="+mn-ea"/>
                  </a:rPr>
                  <a:t>	•</a:t>
                </a:r>
                <a:r>
                  <a:rPr lang="zh-CN" altLang="en-US" sz="2400" dirty="0">
                    <a:latin typeface="+mn-ea"/>
                  </a:rPr>
                  <a:t>不统一的权重</a:t>
                </a:r>
                <a:r>
                  <a:rPr lang="en-US" altLang="zh-CN" sz="2400" dirty="0">
                    <a:latin typeface="+mn-ea"/>
                  </a:rPr>
                  <a:t>:</a:t>
                </a:r>
              </a:p>
            </p:txBody>
          </p:sp>
        </mc:Choice>
        <mc:Fallback xmlns="">
          <p:sp>
            <p:nvSpPr>
              <p:cNvPr id="4" name="文本框 3">
                <a:extLst>
                  <a:ext uri="{FF2B5EF4-FFF2-40B4-BE49-F238E27FC236}">
                    <a16:creationId xmlns:a16="http://schemas.microsoft.com/office/drawing/2014/main" id="{ED4792E4-7FE3-F3AC-DB2D-8153E668B682}"/>
                  </a:ext>
                </a:extLst>
              </p:cNvPr>
              <p:cNvSpPr txBox="1">
                <a:spLocks noRot="1" noChangeAspect="1" noMove="1" noResize="1" noEditPoints="1" noAdjustHandles="1" noChangeArrowheads="1" noChangeShapeType="1" noTextEdit="1"/>
              </p:cNvSpPr>
              <p:nvPr/>
            </p:nvSpPr>
            <p:spPr>
              <a:xfrm>
                <a:off x="402810" y="988575"/>
                <a:ext cx="8903422" cy="2677656"/>
              </a:xfrm>
              <a:prstGeom prst="rect">
                <a:avLst/>
              </a:prstGeom>
              <a:blipFill>
                <a:blip r:embed="rId3"/>
                <a:stretch>
                  <a:fillRect l="-997" t="-1887" b="-47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267083-ED7D-6FD3-37A3-945FDF264AC2}"/>
                  </a:ext>
                </a:extLst>
              </p:cNvPr>
              <p:cNvSpPr txBox="1"/>
              <p:nvPr/>
            </p:nvSpPr>
            <p:spPr>
              <a:xfrm>
                <a:off x="8572627" y="1124398"/>
                <a:ext cx="2646878" cy="830997"/>
              </a:xfrm>
              <a:prstGeom prst="rect">
                <a:avLst/>
              </a:prstGeom>
              <a:noFill/>
            </p:spPr>
            <p:txBody>
              <a:bodyPr wrap="none" rtlCol="0">
                <a:spAutoFit/>
              </a:bodyPr>
              <a:lstStyle/>
              <a:p>
                <a:pPr algn="l"/>
                <a:r>
                  <a:rPr lang="zh-CN" altLang="en-US" sz="2400" dirty="0">
                    <a:latin typeface="+mn-ea"/>
                  </a:rPr>
                  <a:t>误差</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𝜀</m:t>
                        </m:r>
                      </m:e>
                      <m:sub>
                        <m:r>
                          <a:rPr lang="en-US" altLang="zh-CN" sz="2400" b="0" i="1" dirty="0" smtClean="0">
                            <a:latin typeface="Cambria Math" panose="02040503050406030204" pitchFamily="18" charset="0"/>
                          </a:rPr>
                          <m:t>𝑡</m:t>
                        </m:r>
                      </m:sub>
                    </m:sSub>
                  </m:oMath>
                </a14:m>
                <a:r>
                  <a:rPr lang="zh-CN" altLang="en-US" sz="2400" dirty="0">
                    <a:latin typeface="+mn-ea"/>
                  </a:rPr>
                  <a:t>越小</a:t>
                </a:r>
                <a:r>
                  <a:rPr lang="en-US" altLang="zh-CN" sz="2400" dirty="0">
                    <a:latin typeface="+mn-ea"/>
                  </a:rPr>
                  <a:t>,</a:t>
                </a:r>
              </a:p>
              <a:p>
                <a:pPr algn="l"/>
                <a:r>
                  <a:rPr lang="zh-CN" altLang="en-US" sz="2400" dirty="0">
                    <a:latin typeface="+mn-ea"/>
                  </a:rPr>
                  <a:t>最终投票权重越大</a:t>
                </a:r>
              </a:p>
            </p:txBody>
          </p:sp>
        </mc:Choice>
        <mc:Fallback xmlns="">
          <p:sp>
            <p:nvSpPr>
              <p:cNvPr id="9" name="文本框 8">
                <a:extLst>
                  <a:ext uri="{FF2B5EF4-FFF2-40B4-BE49-F238E27FC236}">
                    <a16:creationId xmlns:a16="http://schemas.microsoft.com/office/drawing/2014/main" id="{F8267083-ED7D-6FD3-37A3-945FDF264AC2}"/>
                  </a:ext>
                </a:extLst>
              </p:cNvPr>
              <p:cNvSpPr txBox="1">
                <a:spLocks noRot="1" noChangeAspect="1" noMove="1" noResize="1" noEditPoints="1" noAdjustHandles="1" noChangeArrowheads="1" noChangeShapeType="1" noTextEdit="1"/>
              </p:cNvSpPr>
              <p:nvPr/>
            </p:nvSpPr>
            <p:spPr>
              <a:xfrm>
                <a:off x="8572627" y="1124398"/>
                <a:ext cx="2646878" cy="830997"/>
              </a:xfrm>
              <a:prstGeom prst="rect">
                <a:avLst/>
              </a:prstGeom>
              <a:blipFill>
                <a:blip r:embed="rId4"/>
                <a:stretch>
                  <a:fillRect l="-3333" t="-5970" r="-2381" b="-14925"/>
                </a:stretch>
              </a:blipFill>
            </p:spPr>
            <p:txBody>
              <a:bodyPr/>
              <a:lstStyle/>
              <a:p>
                <a:r>
                  <a:rPr lang="en-CN">
                    <a:noFill/>
                  </a:rPr>
                  <a:t> </a:t>
                </a:r>
              </a:p>
            </p:txBody>
          </p:sp>
        </mc:Fallback>
      </mc:AlternateContent>
      <p:pic>
        <p:nvPicPr>
          <p:cNvPr id="5" name="图片 4">
            <a:extLst>
              <a:ext uri="{FF2B5EF4-FFF2-40B4-BE49-F238E27FC236}">
                <a16:creationId xmlns:a16="http://schemas.microsoft.com/office/drawing/2014/main" id="{BA0884EE-921A-42FE-BAFA-748C8BBE0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7635" y="2367591"/>
            <a:ext cx="4661140" cy="565179"/>
          </a:xfrm>
          <a:prstGeom prst="rect">
            <a:avLst/>
          </a:prstGeom>
        </p:spPr>
      </p:pic>
      <p:pic>
        <p:nvPicPr>
          <p:cNvPr id="10" name="图片 9">
            <a:extLst>
              <a:ext uri="{FF2B5EF4-FFF2-40B4-BE49-F238E27FC236}">
                <a16:creationId xmlns:a16="http://schemas.microsoft.com/office/drawing/2014/main" id="{9D8317D0-48F6-4855-92EE-A85A8ECCD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372" y="3142885"/>
            <a:ext cx="4953255" cy="514376"/>
          </a:xfrm>
          <a:prstGeom prst="rect">
            <a:avLst/>
          </a:prstGeom>
        </p:spPr>
      </p:pic>
      <p:pic>
        <p:nvPicPr>
          <p:cNvPr id="13" name="图片 12">
            <a:extLst>
              <a:ext uri="{FF2B5EF4-FFF2-40B4-BE49-F238E27FC236}">
                <a16:creationId xmlns:a16="http://schemas.microsoft.com/office/drawing/2014/main" id="{BB5AAA8F-B7F8-42E5-B3C5-FB5B94E1BD7C}"/>
              </a:ext>
            </a:extLst>
          </p:cNvPr>
          <p:cNvPicPr>
            <a:picLocks noChangeAspect="1"/>
          </p:cNvPicPr>
          <p:nvPr/>
        </p:nvPicPr>
        <p:blipFill>
          <a:blip r:embed="rId7"/>
          <a:stretch>
            <a:fillRect/>
          </a:stretch>
        </p:blipFill>
        <p:spPr>
          <a:xfrm>
            <a:off x="698222" y="4274914"/>
            <a:ext cx="3403683" cy="735364"/>
          </a:xfrm>
          <a:prstGeom prst="rect">
            <a:avLst/>
          </a:prstGeom>
        </p:spPr>
      </p:pic>
      <p:pic>
        <p:nvPicPr>
          <p:cNvPr id="19" name="图片 18">
            <a:extLst>
              <a:ext uri="{FF2B5EF4-FFF2-40B4-BE49-F238E27FC236}">
                <a16:creationId xmlns:a16="http://schemas.microsoft.com/office/drawing/2014/main" id="{FFA523AA-9130-4F37-A41E-366D70028891}"/>
              </a:ext>
            </a:extLst>
          </p:cNvPr>
          <p:cNvPicPr>
            <a:picLocks noChangeAspect="1"/>
          </p:cNvPicPr>
          <p:nvPr/>
        </p:nvPicPr>
        <p:blipFill>
          <a:blip r:embed="rId8"/>
          <a:stretch>
            <a:fillRect/>
          </a:stretch>
        </p:blipFill>
        <p:spPr>
          <a:xfrm>
            <a:off x="698222" y="5260249"/>
            <a:ext cx="4832390" cy="735364"/>
          </a:xfrm>
          <a:prstGeom prst="rect">
            <a:avLst/>
          </a:prstGeom>
        </p:spPr>
      </p:pic>
      <p:grpSp>
        <p:nvGrpSpPr>
          <p:cNvPr id="24" name="组合 23">
            <a:extLst>
              <a:ext uri="{FF2B5EF4-FFF2-40B4-BE49-F238E27FC236}">
                <a16:creationId xmlns:a16="http://schemas.microsoft.com/office/drawing/2014/main" id="{9C319853-A739-421A-B0A1-44AB8DE8E071}"/>
              </a:ext>
            </a:extLst>
          </p:cNvPr>
          <p:cNvGrpSpPr/>
          <p:nvPr/>
        </p:nvGrpSpPr>
        <p:grpSpPr>
          <a:xfrm>
            <a:off x="6568236" y="4454422"/>
            <a:ext cx="1772959" cy="1257328"/>
            <a:chOff x="5915820" y="4340134"/>
            <a:chExt cx="1900273" cy="1257328"/>
          </a:xfrm>
        </p:grpSpPr>
        <p:pic>
          <p:nvPicPr>
            <p:cNvPr id="15" name="图片 14">
              <a:extLst>
                <a:ext uri="{FF2B5EF4-FFF2-40B4-BE49-F238E27FC236}">
                  <a16:creationId xmlns:a16="http://schemas.microsoft.com/office/drawing/2014/main" id="{F157B212-73B4-4C9D-A4BD-C88FD654625F}"/>
                </a:ext>
              </a:extLst>
            </p:cNvPr>
            <p:cNvPicPr>
              <a:picLocks noChangeAspect="1"/>
            </p:cNvPicPr>
            <p:nvPr/>
          </p:nvPicPr>
          <p:blipFill>
            <a:blip r:embed="rId9"/>
            <a:stretch>
              <a:fillRect/>
            </a:stretch>
          </p:blipFill>
          <p:spPr>
            <a:xfrm>
              <a:off x="5915820" y="4340134"/>
              <a:ext cx="1700464" cy="758316"/>
            </a:xfrm>
            <a:prstGeom prst="rect">
              <a:avLst/>
            </a:prstGeom>
          </p:spPr>
        </p:pic>
        <p:pic>
          <p:nvPicPr>
            <p:cNvPr id="21" name="图片 20">
              <a:extLst>
                <a:ext uri="{FF2B5EF4-FFF2-40B4-BE49-F238E27FC236}">
                  <a16:creationId xmlns:a16="http://schemas.microsoft.com/office/drawing/2014/main" id="{9D9CFEB6-1854-450B-A30F-2B0299E934A2}"/>
                </a:ext>
              </a:extLst>
            </p:cNvPr>
            <p:cNvPicPr>
              <a:picLocks noChangeAspect="1"/>
            </p:cNvPicPr>
            <p:nvPr/>
          </p:nvPicPr>
          <p:blipFill>
            <a:blip r:embed="rId10"/>
            <a:stretch>
              <a:fillRect/>
            </a:stretch>
          </p:blipFill>
          <p:spPr>
            <a:xfrm>
              <a:off x="5915820" y="5005067"/>
              <a:ext cx="1900273" cy="592395"/>
            </a:xfrm>
            <a:prstGeom prst="rect">
              <a:avLst/>
            </a:prstGeom>
          </p:spPr>
        </p:pic>
      </p:grpSp>
      <p:grpSp>
        <p:nvGrpSpPr>
          <p:cNvPr id="25" name="组合 24">
            <a:extLst>
              <a:ext uri="{FF2B5EF4-FFF2-40B4-BE49-F238E27FC236}">
                <a16:creationId xmlns:a16="http://schemas.microsoft.com/office/drawing/2014/main" id="{01D1454A-6E18-41A3-8EE5-3F1F6E3EF5B7}"/>
              </a:ext>
            </a:extLst>
          </p:cNvPr>
          <p:cNvGrpSpPr/>
          <p:nvPr/>
        </p:nvGrpSpPr>
        <p:grpSpPr>
          <a:xfrm>
            <a:off x="9009586" y="4434748"/>
            <a:ext cx="1772959" cy="1327759"/>
            <a:chOff x="8237677" y="4269703"/>
            <a:chExt cx="2107909" cy="1571044"/>
          </a:xfrm>
        </p:grpSpPr>
        <p:pic>
          <p:nvPicPr>
            <p:cNvPr id="17" name="图片 16">
              <a:extLst>
                <a:ext uri="{FF2B5EF4-FFF2-40B4-BE49-F238E27FC236}">
                  <a16:creationId xmlns:a16="http://schemas.microsoft.com/office/drawing/2014/main" id="{37F5A460-416B-463B-B53A-E319396B92BC}"/>
                </a:ext>
              </a:extLst>
            </p:cNvPr>
            <p:cNvPicPr>
              <a:picLocks noChangeAspect="1"/>
            </p:cNvPicPr>
            <p:nvPr/>
          </p:nvPicPr>
          <p:blipFill>
            <a:blip r:embed="rId11"/>
            <a:stretch>
              <a:fillRect/>
            </a:stretch>
          </p:blipFill>
          <p:spPr>
            <a:xfrm>
              <a:off x="8237677" y="4269703"/>
              <a:ext cx="1832755" cy="735364"/>
            </a:xfrm>
            <a:prstGeom prst="rect">
              <a:avLst/>
            </a:prstGeom>
          </p:spPr>
        </p:pic>
        <p:pic>
          <p:nvPicPr>
            <p:cNvPr id="23" name="图片 22">
              <a:extLst>
                <a:ext uri="{FF2B5EF4-FFF2-40B4-BE49-F238E27FC236}">
                  <a16:creationId xmlns:a16="http://schemas.microsoft.com/office/drawing/2014/main" id="{7074E308-768D-4350-BE71-D0B03AD3ACF1}"/>
                </a:ext>
              </a:extLst>
            </p:cNvPr>
            <p:cNvPicPr>
              <a:picLocks noChangeAspect="1"/>
            </p:cNvPicPr>
            <p:nvPr/>
          </p:nvPicPr>
          <p:blipFill>
            <a:blip r:embed="rId12"/>
            <a:stretch>
              <a:fillRect/>
            </a:stretch>
          </p:blipFill>
          <p:spPr>
            <a:xfrm>
              <a:off x="8237677" y="5005067"/>
              <a:ext cx="2107909" cy="835680"/>
            </a:xfrm>
            <a:prstGeom prst="rect">
              <a:avLst/>
            </a:prstGeom>
          </p:spPr>
        </p:pic>
      </p:grpSp>
      <p:sp>
        <p:nvSpPr>
          <p:cNvPr id="2" name="灯片编号占位符 1">
            <a:extLst>
              <a:ext uri="{FF2B5EF4-FFF2-40B4-BE49-F238E27FC236}">
                <a16:creationId xmlns:a16="http://schemas.microsoft.com/office/drawing/2014/main" id="{C3DFA469-C439-4138-BA41-E9A2F60F1F9D}"/>
              </a:ext>
            </a:extLst>
          </p:cNvPr>
          <p:cNvSpPr>
            <a:spLocks noGrp="1"/>
          </p:cNvSpPr>
          <p:nvPr>
            <p:ph type="sldNum" sz="quarter" idx="14"/>
          </p:nvPr>
        </p:nvSpPr>
        <p:spPr/>
        <p:txBody>
          <a:bodyPr/>
          <a:lstStyle/>
          <a:p>
            <a:fld id="{AF69888C-E133-43D9-A638-B5C95925B91C}" type="slidenum">
              <a:rPr lang="zh-CN" altLang="en-US" smtClean="0"/>
              <a:t>34</a:t>
            </a:fld>
            <a:endParaRPr lang="zh-CN" altLang="en-US" dirty="0"/>
          </a:p>
        </p:txBody>
      </p:sp>
    </p:spTree>
    <p:extLst>
      <p:ext uri="{BB962C8B-B14F-4D97-AF65-F5344CB8AC3E}">
        <p14:creationId xmlns:p14="http://schemas.microsoft.com/office/powerpoint/2010/main" val="357095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F65D61-16E2-8F82-9E44-8DB1C2296BC4}"/>
              </a:ext>
            </a:extLst>
          </p:cNvPr>
          <p:cNvSpPr>
            <a:spLocks noGrp="1"/>
          </p:cNvSpPr>
          <p:nvPr>
            <p:ph type="body" sz="quarter" idx="12"/>
          </p:nvPr>
        </p:nvSpPr>
        <p:spPr/>
        <p:txBody>
          <a:bodyPr/>
          <a:lstStyle/>
          <a:p>
            <a:pPr marL="0" indent="0">
              <a:buNone/>
            </a:pPr>
            <a:r>
              <a:rPr lang="en-US" altLang="zh-CN" sz="3200" dirty="0"/>
              <a:t>AdaBoost</a:t>
            </a:r>
            <a:endParaRPr lang="zh-CN" altLang="en-US" sz="3200" dirty="0"/>
          </a:p>
        </p:txBody>
      </p:sp>
      <p:sp>
        <p:nvSpPr>
          <p:cNvPr id="3" name="文本框 2">
            <a:extLst>
              <a:ext uri="{FF2B5EF4-FFF2-40B4-BE49-F238E27FC236}">
                <a16:creationId xmlns:a16="http://schemas.microsoft.com/office/drawing/2014/main" id="{5D0E6FF6-7F0B-F010-8549-5A2A36F18CB4}"/>
              </a:ext>
            </a:extLst>
          </p:cNvPr>
          <p:cNvSpPr txBox="1"/>
          <p:nvPr/>
        </p:nvSpPr>
        <p:spPr>
          <a:xfrm>
            <a:off x="2457857" y="1240847"/>
            <a:ext cx="1055097" cy="830997"/>
          </a:xfrm>
          <a:prstGeom prst="rect">
            <a:avLst/>
          </a:prstGeom>
          <a:noFill/>
        </p:spPr>
        <p:txBody>
          <a:bodyPr wrap="none" rtlCol="0">
            <a:spAutoFit/>
          </a:bodyPr>
          <a:lstStyle/>
          <a:p>
            <a:pPr algn="l"/>
            <a:endParaRPr lang="en-US" altLang="zh-CN" sz="2400" dirty="0">
              <a:latin typeface="+mn-ea"/>
            </a:endParaRPr>
          </a:p>
          <a:p>
            <a:pPr marL="342900" indent="-342900" algn="l">
              <a:buFont typeface="Wingdings" panose="05000000000000000000" pitchFamily="2" charset="2"/>
              <a:buChar char="l"/>
            </a:pPr>
            <a:r>
              <a:rPr lang="en-US" altLang="zh-CN" sz="2400" dirty="0">
                <a:latin typeface="+mn-ea"/>
              </a:rPr>
              <a:t>t=1</a:t>
            </a:r>
            <a:endParaRPr lang="zh-CN" altLang="en-US" sz="2400" dirty="0">
              <a:latin typeface="+mn-ea"/>
            </a:endParaRPr>
          </a:p>
        </p:txBody>
      </p:sp>
      <p:sp>
        <p:nvSpPr>
          <p:cNvPr id="59" name="矩形 58">
            <a:extLst>
              <a:ext uri="{FF2B5EF4-FFF2-40B4-BE49-F238E27FC236}">
                <a16:creationId xmlns:a16="http://schemas.microsoft.com/office/drawing/2014/main" id="{5649127A-0051-4BA9-AAA9-CF4894708F19}"/>
              </a:ext>
            </a:extLst>
          </p:cNvPr>
          <p:cNvSpPr/>
          <p:nvPr/>
        </p:nvSpPr>
        <p:spPr>
          <a:xfrm>
            <a:off x="3473545" y="2293166"/>
            <a:ext cx="2081178" cy="3084196"/>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60" name="矩形 59">
            <a:extLst>
              <a:ext uri="{FF2B5EF4-FFF2-40B4-BE49-F238E27FC236}">
                <a16:creationId xmlns:a16="http://schemas.microsoft.com/office/drawing/2014/main" id="{CA8AD682-9B5A-4A67-8109-5CF831DFFE47}"/>
              </a:ext>
            </a:extLst>
          </p:cNvPr>
          <p:cNvSpPr/>
          <p:nvPr/>
        </p:nvSpPr>
        <p:spPr>
          <a:xfrm>
            <a:off x="2494724" y="2276872"/>
            <a:ext cx="948409" cy="30841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61" name="文字方塊 4">
            <a:extLst>
              <a:ext uri="{FF2B5EF4-FFF2-40B4-BE49-F238E27FC236}">
                <a16:creationId xmlns:a16="http://schemas.microsoft.com/office/drawing/2014/main" id="{AD1D2ABF-1DB6-4D5C-9250-897D33600518}"/>
              </a:ext>
            </a:extLst>
          </p:cNvPr>
          <p:cNvSpPr txBox="1"/>
          <p:nvPr/>
        </p:nvSpPr>
        <p:spPr>
          <a:xfrm>
            <a:off x="4151094" y="248474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2" name="文字方塊 5">
            <a:extLst>
              <a:ext uri="{FF2B5EF4-FFF2-40B4-BE49-F238E27FC236}">
                <a16:creationId xmlns:a16="http://schemas.microsoft.com/office/drawing/2014/main" id="{E87E2FF3-3B31-4187-B8E4-B6C2C3240635}"/>
              </a:ext>
            </a:extLst>
          </p:cNvPr>
          <p:cNvSpPr txBox="1"/>
          <p:nvPr/>
        </p:nvSpPr>
        <p:spPr>
          <a:xfrm>
            <a:off x="4610227" y="300796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3" name="文字方塊 6">
            <a:extLst>
              <a:ext uri="{FF2B5EF4-FFF2-40B4-BE49-F238E27FC236}">
                <a16:creationId xmlns:a16="http://schemas.microsoft.com/office/drawing/2014/main" id="{50433915-6651-48E5-A607-9C10A0F4EB86}"/>
              </a:ext>
            </a:extLst>
          </p:cNvPr>
          <p:cNvSpPr txBox="1"/>
          <p:nvPr/>
        </p:nvSpPr>
        <p:spPr>
          <a:xfrm>
            <a:off x="3526979" y="274635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4" name="文字方塊 7">
            <a:extLst>
              <a:ext uri="{FF2B5EF4-FFF2-40B4-BE49-F238E27FC236}">
                <a16:creationId xmlns:a16="http://schemas.microsoft.com/office/drawing/2014/main" id="{69F0B93E-72FB-46A4-80C1-C89B0F804F60}"/>
              </a:ext>
            </a:extLst>
          </p:cNvPr>
          <p:cNvSpPr txBox="1"/>
          <p:nvPr/>
        </p:nvSpPr>
        <p:spPr>
          <a:xfrm>
            <a:off x="2849463" y="353118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5" name="文字方塊 8">
            <a:extLst>
              <a:ext uri="{FF2B5EF4-FFF2-40B4-BE49-F238E27FC236}">
                <a16:creationId xmlns:a16="http://schemas.microsoft.com/office/drawing/2014/main" id="{68F46F51-6C05-4770-91D3-4F83759054DD}"/>
              </a:ext>
            </a:extLst>
          </p:cNvPr>
          <p:cNvSpPr txBox="1"/>
          <p:nvPr/>
        </p:nvSpPr>
        <p:spPr>
          <a:xfrm>
            <a:off x="2922033" y="4296323"/>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6" name="文字方塊 9">
            <a:extLst>
              <a:ext uri="{FF2B5EF4-FFF2-40B4-BE49-F238E27FC236}">
                <a16:creationId xmlns:a16="http://schemas.microsoft.com/office/drawing/2014/main" id="{9F12FD9A-8CC3-4643-82B8-D1C8F165BFD5}"/>
              </a:ext>
            </a:extLst>
          </p:cNvPr>
          <p:cNvSpPr txBox="1"/>
          <p:nvPr/>
        </p:nvSpPr>
        <p:spPr>
          <a:xfrm>
            <a:off x="3555338" y="3482374"/>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67" name="文字方塊 10">
            <a:extLst>
              <a:ext uri="{FF2B5EF4-FFF2-40B4-BE49-F238E27FC236}">
                <a16:creationId xmlns:a16="http://schemas.microsoft.com/office/drawing/2014/main" id="{DEAFD89D-9B62-400D-8152-4E336F74D22D}"/>
              </a:ext>
            </a:extLst>
          </p:cNvPr>
          <p:cNvSpPr txBox="1"/>
          <p:nvPr/>
        </p:nvSpPr>
        <p:spPr>
          <a:xfrm>
            <a:off x="3661866" y="4562428"/>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68" name="文字方塊 11">
            <a:extLst>
              <a:ext uri="{FF2B5EF4-FFF2-40B4-BE49-F238E27FC236}">
                <a16:creationId xmlns:a16="http://schemas.microsoft.com/office/drawing/2014/main" id="{4B2E306E-BCCC-468C-BD32-BC8F0BF81DE5}"/>
              </a:ext>
            </a:extLst>
          </p:cNvPr>
          <p:cNvSpPr txBox="1"/>
          <p:nvPr/>
        </p:nvSpPr>
        <p:spPr>
          <a:xfrm>
            <a:off x="4206665" y="353118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69" name="文字方塊 12">
            <a:extLst>
              <a:ext uri="{FF2B5EF4-FFF2-40B4-BE49-F238E27FC236}">
                <a16:creationId xmlns:a16="http://schemas.microsoft.com/office/drawing/2014/main" id="{1AA12B7F-4C19-4AB3-ACBF-5E1E0A06A382}"/>
              </a:ext>
            </a:extLst>
          </p:cNvPr>
          <p:cNvSpPr txBox="1"/>
          <p:nvPr/>
        </p:nvSpPr>
        <p:spPr>
          <a:xfrm>
            <a:off x="5025817" y="2714341"/>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70" name="文字方塊 13">
            <a:extLst>
              <a:ext uri="{FF2B5EF4-FFF2-40B4-BE49-F238E27FC236}">
                <a16:creationId xmlns:a16="http://schemas.microsoft.com/office/drawing/2014/main" id="{8DB0DABF-D160-4E5D-85E9-0B1F810EE8C7}"/>
              </a:ext>
            </a:extLst>
          </p:cNvPr>
          <p:cNvSpPr txBox="1"/>
          <p:nvPr/>
        </p:nvSpPr>
        <p:spPr>
          <a:xfrm>
            <a:off x="5025816" y="4296323"/>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71" name="矩形 70">
            <a:extLst>
              <a:ext uri="{FF2B5EF4-FFF2-40B4-BE49-F238E27FC236}">
                <a16:creationId xmlns:a16="http://schemas.microsoft.com/office/drawing/2014/main" id="{16155673-A87F-4BBC-8B0B-79EDFE161621}"/>
              </a:ext>
            </a:extLst>
          </p:cNvPr>
          <p:cNvSpPr/>
          <p:nvPr/>
        </p:nvSpPr>
        <p:spPr>
          <a:xfrm>
            <a:off x="2494723" y="2301068"/>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72" name="文字方塊 15">
            <a:extLst>
              <a:ext uri="{FF2B5EF4-FFF2-40B4-BE49-F238E27FC236}">
                <a16:creationId xmlns:a16="http://schemas.microsoft.com/office/drawing/2014/main" id="{92D2216B-01BB-4A36-A3FF-99D6CD79A03E}"/>
              </a:ext>
            </a:extLst>
          </p:cNvPr>
          <p:cNvSpPr txBox="1"/>
          <p:nvPr/>
        </p:nvSpPr>
        <p:spPr>
          <a:xfrm>
            <a:off x="3184122" y="2810034"/>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3" name="文字方塊 16">
            <a:extLst>
              <a:ext uri="{FF2B5EF4-FFF2-40B4-BE49-F238E27FC236}">
                <a16:creationId xmlns:a16="http://schemas.microsoft.com/office/drawing/2014/main" id="{99D11B3F-EEA2-493B-AD2C-7CA4457BCABB}"/>
              </a:ext>
            </a:extLst>
          </p:cNvPr>
          <p:cNvSpPr txBox="1"/>
          <p:nvPr/>
        </p:nvSpPr>
        <p:spPr>
          <a:xfrm>
            <a:off x="3799759" y="2511734"/>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4" name="文字方塊 17">
            <a:extLst>
              <a:ext uri="{FF2B5EF4-FFF2-40B4-BE49-F238E27FC236}">
                <a16:creationId xmlns:a16="http://schemas.microsoft.com/office/drawing/2014/main" id="{97C48BCD-2570-4C0D-A7DE-263496BD7485}"/>
              </a:ext>
            </a:extLst>
          </p:cNvPr>
          <p:cNvSpPr txBox="1"/>
          <p:nvPr/>
        </p:nvSpPr>
        <p:spPr>
          <a:xfrm>
            <a:off x="4267178" y="3014338"/>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5" name="文字方塊 18">
            <a:extLst>
              <a:ext uri="{FF2B5EF4-FFF2-40B4-BE49-F238E27FC236}">
                <a16:creationId xmlns:a16="http://schemas.microsoft.com/office/drawing/2014/main" id="{0E4BC5A2-8868-45D7-9985-345FF997EED4}"/>
              </a:ext>
            </a:extLst>
          </p:cNvPr>
          <p:cNvSpPr txBox="1"/>
          <p:nvPr/>
        </p:nvSpPr>
        <p:spPr>
          <a:xfrm>
            <a:off x="4695319" y="2675315"/>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6" name="文字方塊 19">
            <a:extLst>
              <a:ext uri="{FF2B5EF4-FFF2-40B4-BE49-F238E27FC236}">
                <a16:creationId xmlns:a16="http://schemas.microsoft.com/office/drawing/2014/main" id="{AEAD49F6-F0C4-4DEE-944B-81851BF7FE91}"/>
              </a:ext>
            </a:extLst>
          </p:cNvPr>
          <p:cNvSpPr txBox="1"/>
          <p:nvPr/>
        </p:nvSpPr>
        <p:spPr>
          <a:xfrm>
            <a:off x="2513430" y="3553179"/>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7" name="文字方塊 20">
            <a:extLst>
              <a:ext uri="{FF2B5EF4-FFF2-40B4-BE49-F238E27FC236}">
                <a16:creationId xmlns:a16="http://schemas.microsoft.com/office/drawing/2014/main" id="{8A56D15F-26FB-4189-AACF-C70B4F604046}"/>
              </a:ext>
            </a:extLst>
          </p:cNvPr>
          <p:cNvSpPr txBox="1"/>
          <p:nvPr/>
        </p:nvSpPr>
        <p:spPr>
          <a:xfrm>
            <a:off x="2579098" y="4350157"/>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8" name="文字方塊 21">
            <a:extLst>
              <a:ext uri="{FF2B5EF4-FFF2-40B4-BE49-F238E27FC236}">
                <a16:creationId xmlns:a16="http://schemas.microsoft.com/office/drawing/2014/main" id="{F2ECFBB7-DF15-42F7-BD7F-FC7654F7E2A3}"/>
              </a:ext>
            </a:extLst>
          </p:cNvPr>
          <p:cNvSpPr txBox="1"/>
          <p:nvPr/>
        </p:nvSpPr>
        <p:spPr>
          <a:xfrm>
            <a:off x="3370563" y="4617920"/>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9" name="文字方塊 22">
            <a:extLst>
              <a:ext uri="{FF2B5EF4-FFF2-40B4-BE49-F238E27FC236}">
                <a16:creationId xmlns:a16="http://schemas.microsoft.com/office/drawing/2014/main" id="{7B3720D5-B819-451E-9249-D6D60FA33F9D}"/>
              </a:ext>
            </a:extLst>
          </p:cNvPr>
          <p:cNvSpPr txBox="1"/>
          <p:nvPr/>
        </p:nvSpPr>
        <p:spPr>
          <a:xfrm>
            <a:off x="4700635" y="4327101"/>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80" name="文字方塊 23">
            <a:extLst>
              <a:ext uri="{FF2B5EF4-FFF2-40B4-BE49-F238E27FC236}">
                <a16:creationId xmlns:a16="http://schemas.microsoft.com/office/drawing/2014/main" id="{0ADAD09C-F8D2-454F-81B0-68F30B51BCE2}"/>
              </a:ext>
            </a:extLst>
          </p:cNvPr>
          <p:cNvSpPr txBox="1"/>
          <p:nvPr/>
        </p:nvSpPr>
        <p:spPr>
          <a:xfrm>
            <a:off x="3996060" y="3768390"/>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81" name="文字方塊 24">
            <a:extLst>
              <a:ext uri="{FF2B5EF4-FFF2-40B4-BE49-F238E27FC236}">
                <a16:creationId xmlns:a16="http://schemas.microsoft.com/office/drawing/2014/main" id="{030FA933-19B2-47F0-8D48-359B1AC61E88}"/>
              </a:ext>
            </a:extLst>
          </p:cNvPr>
          <p:cNvSpPr txBox="1"/>
          <p:nvPr/>
        </p:nvSpPr>
        <p:spPr>
          <a:xfrm>
            <a:off x="3333723" y="3714343"/>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cxnSp>
        <p:nvCxnSpPr>
          <p:cNvPr id="82" name="直線接點 49">
            <a:extLst>
              <a:ext uri="{FF2B5EF4-FFF2-40B4-BE49-F238E27FC236}">
                <a16:creationId xmlns:a16="http://schemas.microsoft.com/office/drawing/2014/main" id="{264D1F8C-122A-4CEC-868B-D005A494411E}"/>
              </a:ext>
            </a:extLst>
          </p:cNvPr>
          <p:cNvCxnSpPr/>
          <p:nvPr/>
        </p:nvCxnSpPr>
        <p:spPr>
          <a:xfrm>
            <a:off x="3443132" y="2276872"/>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50">
                <a:extLst>
                  <a:ext uri="{FF2B5EF4-FFF2-40B4-BE49-F238E27FC236}">
                    <a16:creationId xmlns:a16="http://schemas.microsoft.com/office/drawing/2014/main" id="{174AC88E-8915-44D7-8FD9-B94918B679F5}"/>
                  </a:ext>
                </a:extLst>
              </p:cNvPr>
              <p:cNvSpPr txBox="1"/>
              <p:nvPr/>
            </p:nvSpPr>
            <p:spPr>
              <a:xfrm>
                <a:off x="2970985" y="5425937"/>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3" name="文字方塊 50">
                <a:extLst>
                  <a:ext uri="{FF2B5EF4-FFF2-40B4-BE49-F238E27FC236}">
                    <a16:creationId xmlns:a16="http://schemas.microsoft.com/office/drawing/2014/main" id="{174AC88E-8915-44D7-8FD9-B94918B679F5}"/>
                  </a:ext>
                </a:extLst>
              </p:cNvPr>
              <p:cNvSpPr txBox="1">
                <a:spLocks noRot="1" noChangeAspect="1" noMove="1" noResize="1" noEditPoints="1" noAdjustHandles="1" noChangeArrowheads="1" noChangeShapeType="1" noTextEdit="1"/>
              </p:cNvSpPr>
              <p:nvPr/>
            </p:nvSpPr>
            <p:spPr>
              <a:xfrm>
                <a:off x="2970985" y="5425937"/>
                <a:ext cx="944294" cy="461665"/>
              </a:xfrm>
              <a:prstGeom prst="rect">
                <a:avLst/>
              </a:prstGeom>
              <a:blipFill>
                <a:blip r:embed="rId2"/>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53">
                <a:extLst>
                  <a:ext uri="{FF2B5EF4-FFF2-40B4-BE49-F238E27FC236}">
                    <a16:creationId xmlns:a16="http://schemas.microsoft.com/office/drawing/2014/main" id="{704B2122-F4C5-4BA3-9896-FFA8374B4632}"/>
                  </a:ext>
                </a:extLst>
              </p:cNvPr>
              <p:cNvSpPr txBox="1"/>
              <p:nvPr/>
            </p:nvSpPr>
            <p:spPr>
              <a:xfrm>
                <a:off x="5646183" y="4145058"/>
                <a:ext cx="15157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𝜀</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=0.30</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4" name="文字方塊 53">
                <a:extLst>
                  <a:ext uri="{FF2B5EF4-FFF2-40B4-BE49-F238E27FC236}">
                    <a16:creationId xmlns:a16="http://schemas.microsoft.com/office/drawing/2014/main" id="{704B2122-F4C5-4BA3-9896-FFA8374B4632}"/>
                  </a:ext>
                </a:extLst>
              </p:cNvPr>
              <p:cNvSpPr txBox="1">
                <a:spLocks noRot="1" noChangeAspect="1" noMove="1" noResize="1" noEditPoints="1" noAdjustHandles="1" noChangeArrowheads="1" noChangeShapeType="1" noTextEdit="1"/>
              </p:cNvSpPr>
              <p:nvPr/>
            </p:nvSpPr>
            <p:spPr>
              <a:xfrm>
                <a:off x="5646183" y="4145058"/>
                <a:ext cx="1515798" cy="461665"/>
              </a:xfrm>
              <a:prstGeom prst="rect">
                <a:avLst/>
              </a:prstGeom>
              <a:blipFill>
                <a:blip r:embed="rId3"/>
                <a:stretch>
                  <a:fillRect/>
                </a:stretch>
              </a:blipFill>
            </p:spPr>
            <p:txBody>
              <a:bodyPr/>
              <a:lstStyle/>
              <a:p>
                <a:r>
                  <a:rPr lang="zh-CN" altLang="en-US">
                    <a:noFill/>
                  </a:rPr>
                  <a:t> </a:t>
                </a:r>
              </a:p>
            </p:txBody>
          </p:sp>
        </mc:Fallback>
      </mc:AlternateContent>
      <p:sp>
        <p:nvSpPr>
          <p:cNvPr id="85" name="箭號: 向右 54">
            <a:extLst>
              <a:ext uri="{FF2B5EF4-FFF2-40B4-BE49-F238E27FC236}">
                <a16:creationId xmlns:a16="http://schemas.microsoft.com/office/drawing/2014/main" id="{128B849F-C462-415A-A2DC-F7D2C6263E1F}"/>
              </a:ext>
            </a:extLst>
          </p:cNvPr>
          <p:cNvSpPr/>
          <p:nvPr/>
        </p:nvSpPr>
        <p:spPr>
          <a:xfrm>
            <a:off x="5811135" y="3482374"/>
            <a:ext cx="1160221" cy="625526"/>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86" name="文字方塊 55">
                <a:extLst>
                  <a:ext uri="{FF2B5EF4-FFF2-40B4-BE49-F238E27FC236}">
                    <a16:creationId xmlns:a16="http://schemas.microsoft.com/office/drawing/2014/main" id="{EF21655B-7145-4747-9DC7-BB5ED3F9A937}"/>
                  </a:ext>
                </a:extLst>
              </p:cNvPr>
              <p:cNvSpPr txBox="1"/>
              <p:nvPr/>
            </p:nvSpPr>
            <p:spPr>
              <a:xfrm>
                <a:off x="5639097" y="4674687"/>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=1.53</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6" name="文字方塊 55">
                <a:extLst>
                  <a:ext uri="{FF2B5EF4-FFF2-40B4-BE49-F238E27FC236}">
                    <a16:creationId xmlns:a16="http://schemas.microsoft.com/office/drawing/2014/main" id="{EF21655B-7145-4747-9DC7-BB5ED3F9A937}"/>
                  </a:ext>
                </a:extLst>
              </p:cNvPr>
              <p:cNvSpPr txBox="1">
                <a:spLocks noRot="1" noChangeAspect="1" noMove="1" noResize="1" noEditPoints="1" noAdjustHandles="1" noChangeArrowheads="1" noChangeShapeType="1" noTextEdit="1"/>
              </p:cNvSpPr>
              <p:nvPr/>
            </p:nvSpPr>
            <p:spPr>
              <a:xfrm>
                <a:off x="5639097" y="4674687"/>
                <a:ext cx="1490501" cy="461665"/>
              </a:xfrm>
              <a:prstGeom prst="rect">
                <a:avLst/>
              </a:prstGeom>
              <a:blipFill>
                <a:blip r:embed="rId4"/>
                <a:stretch>
                  <a:fillRect r="-8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字方塊 56">
                <a:extLst>
                  <a:ext uri="{FF2B5EF4-FFF2-40B4-BE49-F238E27FC236}">
                    <a16:creationId xmlns:a16="http://schemas.microsoft.com/office/drawing/2014/main" id="{79A384E0-6BEC-4A8D-B9D7-27340379DC4E}"/>
                  </a:ext>
                </a:extLst>
              </p:cNvPr>
              <p:cNvSpPr txBox="1"/>
              <p:nvPr/>
            </p:nvSpPr>
            <p:spPr>
              <a:xfrm>
                <a:off x="5646184" y="516916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7" name="文字方塊 56">
                <a:extLst>
                  <a:ext uri="{FF2B5EF4-FFF2-40B4-BE49-F238E27FC236}">
                    <a16:creationId xmlns:a16="http://schemas.microsoft.com/office/drawing/2014/main" id="{79A384E0-6BEC-4A8D-B9D7-27340379DC4E}"/>
                  </a:ext>
                </a:extLst>
              </p:cNvPr>
              <p:cNvSpPr txBox="1">
                <a:spLocks noRot="1" noChangeAspect="1" noMove="1" noResize="1" noEditPoints="1" noAdjustHandles="1" noChangeArrowheads="1" noChangeShapeType="1" noTextEdit="1"/>
              </p:cNvSpPr>
              <p:nvPr/>
            </p:nvSpPr>
            <p:spPr>
              <a:xfrm>
                <a:off x="5646184" y="5169164"/>
                <a:ext cx="1490501" cy="461665"/>
              </a:xfrm>
              <a:prstGeom prst="rect">
                <a:avLst/>
              </a:prstGeom>
              <a:blipFill>
                <a:blip r:embed="rId5"/>
                <a:stretch>
                  <a:fillRect r="-408"/>
                </a:stretch>
              </a:blipFill>
            </p:spPr>
            <p:txBody>
              <a:bodyPr/>
              <a:lstStyle/>
              <a:p>
                <a:r>
                  <a:rPr lang="zh-CN" altLang="en-US">
                    <a:noFill/>
                  </a:rPr>
                  <a:t> </a:t>
                </a:r>
              </a:p>
            </p:txBody>
          </p:sp>
        </mc:Fallback>
      </mc:AlternateContent>
      <p:sp>
        <p:nvSpPr>
          <p:cNvPr id="88" name="文字方塊 59">
            <a:extLst>
              <a:ext uri="{FF2B5EF4-FFF2-40B4-BE49-F238E27FC236}">
                <a16:creationId xmlns:a16="http://schemas.microsoft.com/office/drawing/2014/main" id="{0C83E505-A01B-4CFB-BB7F-BCFC0DC6047F}"/>
              </a:ext>
            </a:extLst>
          </p:cNvPr>
          <p:cNvSpPr txBox="1"/>
          <p:nvPr/>
        </p:nvSpPr>
        <p:spPr>
          <a:xfrm>
            <a:off x="8916351" y="2384488"/>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89" name="文字方塊 62">
            <a:extLst>
              <a:ext uri="{FF2B5EF4-FFF2-40B4-BE49-F238E27FC236}">
                <a16:creationId xmlns:a16="http://schemas.microsoft.com/office/drawing/2014/main" id="{597A64F4-7B96-4DF9-8ADD-AF669F107AF3}"/>
              </a:ext>
            </a:extLst>
          </p:cNvPr>
          <p:cNvSpPr txBox="1"/>
          <p:nvPr/>
        </p:nvSpPr>
        <p:spPr>
          <a:xfrm>
            <a:off x="7597861" y="3607481"/>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90" name="文字方塊 63">
            <a:extLst>
              <a:ext uri="{FF2B5EF4-FFF2-40B4-BE49-F238E27FC236}">
                <a16:creationId xmlns:a16="http://schemas.microsoft.com/office/drawing/2014/main" id="{48E4B9A0-F96B-486C-8600-36B5B806DB91}"/>
              </a:ext>
            </a:extLst>
          </p:cNvPr>
          <p:cNvSpPr txBox="1"/>
          <p:nvPr/>
        </p:nvSpPr>
        <p:spPr>
          <a:xfrm>
            <a:off x="7619638" y="4399782"/>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91" name="文字方塊 64">
            <a:extLst>
              <a:ext uri="{FF2B5EF4-FFF2-40B4-BE49-F238E27FC236}">
                <a16:creationId xmlns:a16="http://schemas.microsoft.com/office/drawing/2014/main" id="{7118A235-43A8-443F-8193-A29BFBC5AB2A}"/>
              </a:ext>
            </a:extLst>
          </p:cNvPr>
          <p:cNvSpPr txBox="1"/>
          <p:nvPr/>
        </p:nvSpPr>
        <p:spPr>
          <a:xfrm>
            <a:off x="8235876" y="3542428"/>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2" name="文字方塊 65">
            <a:extLst>
              <a:ext uri="{FF2B5EF4-FFF2-40B4-BE49-F238E27FC236}">
                <a16:creationId xmlns:a16="http://schemas.microsoft.com/office/drawing/2014/main" id="{67FD927E-5C1D-4D39-B26E-1EF8D89EC4E3}"/>
              </a:ext>
            </a:extLst>
          </p:cNvPr>
          <p:cNvSpPr txBox="1"/>
          <p:nvPr/>
        </p:nvSpPr>
        <p:spPr>
          <a:xfrm>
            <a:off x="8400877" y="4651810"/>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3" name="文字方塊 66">
            <a:extLst>
              <a:ext uri="{FF2B5EF4-FFF2-40B4-BE49-F238E27FC236}">
                <a16:creationId xmlns:a16="http://schemas.microsoft.com/office/drawing/2014/main" id="{A1B29441-7AEA-44CB-B23D-498794E85B77}"/>
              </a:ext>
            </a:extLst>
          </p:cNvPr>
          <p:cNvSpPr txBox="1"/>
          <p:nvPr/>
        </p:nvSpPr>
        <p:spPr>
          <a:xfrm>
            <a:off x="8931567" y="3591892"/>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4" name="文字方塊 67">
            <a:extLst>
              <a:ext uri="{FF2B5EF4-FFF2-40B4-BE49-F238E27FC236}">
                <a16:creationId xmlns:a16="http://schemas.microsoft.com/office/drawing/2014/main" id="{18ECF355-08B5-487C-8FAC-83E5FAF92CA0}"/>
              </a:ext>
            </a:extLst>
          </p:cNvPr>
          <p:cNvSpPr txBox="1"/>
          <p:nvPr/>
        </p:nvSpPr>
        <p:spPr>
          <a:xfrm>
            <a:off x="9735503" y="2730635"/>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5" name="文字方塊 68">
            <a:extLst>
              <a:ext uri="{FF2B5EF4-FFF2-40B4-BE49-F238E27FC236}">
                <a16:creationId xmlns:a16="http://schemas.microsoft.com/office/drawing/2014/main" id="{68F98FC0-04C9-46BA-B1E2-B104DB0B6576}"/>
              </a:ext>
            </a:extLst>
          </p:cNvPr>
          <p:cNvSpPr txBox="1"/>
          <p:nvPr/>
        </p:nvSpPr>
        <p:spPr>
          <a:xfrm>
            <a:off x="9723059" y="4373266"/>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6" name="矩形 95">
            <a:extLst>
              <a:ext uri="{FF2B5EF4-FFF2-40B4-BE49-F238E27FC236}">
                <a16:creationId xmlns:a16="http://schemas.microsoft.com/office/drawing/2014/main" id="{9861A685-0820-4A69-AFE2-148654341551}"/>
              </a:ext>
            </a:extLst>
          </p:cNvPr>
          <p:cNvSpPr/>
          <p:nvPr/>
        </p:nvSpPr>
        <p:spPr>
          <a:xfrm>
            <a:off x="7204409" y="2317362"/>
            <a:ext cx="3060000" cy="3060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97" name="文字方塊 70">
            <a:extLst>
              <a:ext uri="{FF2B5EF4-FFF2-40B4-BE49-F238E27FC236}">
                <a16:creationId xmlns:a16="http://schemas.microsoft.com/office/drawing/2014/main" id="{52D001F4-39D4-4F99-8DD0-B43F6DB7272A}"/>
              </a:ext>
            </a:extLst>
          </p:cNvPr>
          <p:cNvSpPr txBox="1"/>
          <p:nvPr/>
        </p:nvSpPr>
        <p:spPr>
          <a:xfrm>
            <a:off x="7692440" y="2826328"/>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98" name="文字方塊 71">
            <a:extLst>
              <a:ext uri="{FF2B5EF4-FFF2-40B4-BE49-F238E27FC236}">
                <a16:creationId xmlns:a16="http://schemas.microsoft.com/office/drawing/2014/main" id="{8EBA58AD-B9EE-4BD2-A370-A9D95687E8EC}"/>
              </a:ext>
            </a:extLst>
          </p:cNvPr>
          <p:cNvSpPr txBox="1"/>
          <p:nvPr/>
        </p:nvSpPr>
        <p:spPr>
          <a:xfrm>
            <a:off x="8436519" y="2528028"/>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99" name="文字方塊 72">
            <a:extLst>
              <a:ext uri="{FF2B5EF4-FFF2-40B4-BE49-F238E27FC236}">
                <a16:creationId xmlns:a16="http://schemas.microsoft.com/office/drawing/2014/main" id="{FA795B35-34D0-4010-97CC-3E564C5803E0}"/>
              </a:ext>
            </a:extLst>
          </p:cNvPr>
          <p:cNvSpPr txBox="1"/>
          <p:nvPr/>
        </p:nvSpPr>
        <p:spPr>
          <a:xfrm>
            <a:off x="8836092" y="3030632"/>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0" name="文字方塊 73">
            <a:extLst>
              <a:ext uri="{FF2B5EF4-FFF2-40B4-BE49-F238E27FC236}">
                <a16:creationId xmlns:a16="http://schemas.microsoft.com/office/drawing/2014/main" id="{5384C3B5-E76A-4AC3-B4F9-46DAF549FE96}"/>
              </a:ext>
            </a:extLst>
          </p:cNvPr>
          <p:cNvSpPr txBox="1"/>
          <p:nvPr/>
        </p:nvSpPr>
        <p:spPr>
          <a:xfrm>
            <a:off x="9267530" y="2691609"/>
            <a:ext cx="8207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1" name="文字方塊 74">
            <a:extLst>
              <a:ext uri="{FF2B5EF4-FFF2-40B4-BE49-F238E27FC236}">
                <a16:creationId xmlns:a16="http://schemas.microsoft.com/office/drawing/2014/main" id="{CC049730-A9A4-4A7D-B85B-BDCA6FCB4BD5}"/>
              </a:ext>
            </a:extLst>
          </p:cNvPr>
          <p:cNvSpPr txBox="1"/>
          <p:nvPr/>
        </p:nvSpPr>
        <p:spPr>
          <a:xfrm>
            <a:off x="7161982" y="3569473"/>
            <a:ext cx="7444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2" name="文字方塊 75">
            <a:extLst>
              <a:ext uri="{FF2B5EF4-FFF2-40B4-BE49-F238E27FC236}">
                <a16:creationId xmlns:a16="http://schemas.microsoft.com/office/drawing/2014/main" id="{3FC52E73-B003-428C-9D04-D8B9582F0E2D}"/>
              </a:ext>
            </a:extLst>
          </p:cNvPr>
          <p:cNvSpPr txBox="1"/>
          <p:nvPr/>
        </p:nvSpPr>
        <p:spPr>
          <a:xfrm>
            <a:off x="7129598" y="4366451"/>
            <a:ext cx="8424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3" name="文字方塊 76">
            <a:extLst>
              <a:ext uri="{FF2B5EF4-FFF2-40B4-BE49-F238E27FC236}">
                <a16:creationId xmlns:a16="http://schemas.microsoft.com/office/drawing/2014/main" id="{2A0BF7CE-A5E5-4067-AC5C-0591788003B0}"/>
              </a:ext>
            </a:extLst>
          </p:cNvPr>
          <p:cNvSpPr txBox="1"/>
          <p:nvPr/>
        </p:nvSpPr>
        <p:spPr>
          <a:xfrm>
            <a:off x="7972057" y="4634214"/>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4" name="文字方塊 77">
            <a:extLst>
              <a:ext uri="{FF2B5EF4-FFF2-40B4-BE49-F238E27FC236}">
                <a16:creationId xmlns:a16="http://schemas.microsoft.com/office/drawing/2014/main" id="{3F1FC81C-AA47-4A53-83E3-1898F2383272}"/>
              </a:ext>
            </a:extLst>
          </p:cNvPr>
          <p:cNvSpPr txBox="1"/>
          <p:nvPr/>
        </p:nvSpPr>
        <p:spPr>
          <a:xfrm>
            <a:off x="9286462" y="4343395"/>
            <a:ext cx="8071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5" name="文字方塊 78">
            <a:extLst>
              <a:ext uri="{FF2B5EF4-FFF2-40B4-BE49-F238E27FC236}">
                <a16:creationId xmlns:a16="http://schemas.microsoft.com/office/drawing/2014/main" id="{EC0E2AEB-BA8B-407E-BF62-7227A18A77B0}"/>
              </a:ext>
            </a:extLst>
          </p:cNvPr>
          <p:cNvSpPr txBox="1"/>
          <p:nvPr/>
        </p:nvSpPr>
        <p:spPr>
          <a:xfrm>
            <a:off x="8705746" y="3784684"/>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6" name="文字方塊 79">
            <a:extLst>
              <a:ext uri="{FF2B5EF4-FFF2-40B4-BE49-F238E27FC236}">
                <a16:creationId xmlns:a16="http://schemas.microsoft.com/office/drawing/2014/main" id="{57A7D8E8-1C81-4CFA-A149-4AC6012CCE99}"/>
              </a:ext>
            </a:extLst>
          </p:cNvPr>
          <p:cNvSpPr txBox="1"/>
          <p:nvPr/>
        </p:nvSpPr>
        <p:spPr>
          <a:xfrm>
            <a:off x="8043409" y="3730637"/>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7" name="橢圓 82">
            <a:extLst>
              <a:ext uri="{FF2B5EF4-FFF2-40B4-BE49-F238E27FC236}">
                <a16:creationId xmlns:a16="http://schemas.microsoft.com/office/drawing/2014/main" id="{FF4BC9FE-30C0-4E1B-BAFD-D52C5AAF39FA}"/>
              </a:ext>
            </a:extLst>
          </p:cNvPr>
          <p:cNvSpPr/>
          <p:nvPr/>
        </p:nvSpPr>
        <p:spPr>
          <a:xfrm>
            <a:off x="3351274" y="2775435"/>
            <a:ext cx="628650" cy="493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8" name="橢圓 83">
            <a:extLst>
              <a:ext uri="{FF2B5EF4-FFF2-40B4-BE49-F238E27FC236}">
                <a16:creationId xmlns:a16="http://schemas.microsoft.com/office/drawing/2014/main" id="{6191B557-89DE-45C3-AC16-058E08C4489A}"/>
              </a:ext>
            </a:extLst>
          </p:cNvPr>
          <p:cNvSpPr/>
          <p:nvPr/>
        </p:nvSpPr>
        <p:spPr>
          <a:xfrm>
            <a:off x="3967291" y="2478346"/>
            <a:ext cx="628650" cy="493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9" name="橢圓 84">
            <a:extLst>
              <a:ext uri="{FF2B5EF4-FFF2-40B4-BE49-F238E27FC236}">
                <a16:creationId xmlns:a16="http://schemas.microsoft.com/office/drawing/2014/main" id="{962084F0-B73D-4925-9804-058F60D8252D}"/>
              </a:ext>
            </a:extLst>
          </p:cNvPr>
          <p:cNvSpPr/>
          <p:nvPr/>
        </p:nvSpPr>
        <p:spPr>
          <a:xfrm>
            <a:off x="4366792" y="3023039"/>
            <a:ext cx="699742" cy="493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10" name="文字方塊 85">
            <a:extLst>
              <a:ext uri="{FF2B5EF4-FFF2-40B4-BE49-F238E27FC236}">
                <a16:creationId xmlns:a16="http://schemas.microsoft.com/office/drawing/2014/main" id="{CD6151D8-114A-4122-93DB-3404FAABD51B}"/>
              </a:ext>
            </a:extLst>
          </p:cNvPr>
          <p:cNvSpPr txBox="1"/>
          <p:nvPr/>
        </p:nvSpPr>
        <p:spPr>
          <a:xfrm>
            <a:off x="9358876" y="2885017"/>
            <a:ext cx="624115" cy="738664"/>
          </a:xfrm>
          <a:prstGeom prst="rect">
            <a:avLst/>
          </a:prstGeom>
          <a:noFill/>
        </p:spPr>
        <p:txBody>
          <a:bodyPr wrap="square" rtlCol="0">
            <a:spAutoFit/>
          </a:bodyPr>
          <a:lstStyle/>
          <a:p>
            <a:pPr lvl="0" algn="ctr" defTabSz="457200">
              <a:defRPr/>
            </a:pPr>
            <a:r>
              <a:rPr lang="en-US" altLang="zh-TW" sz="4200" dirty="0">
                <a:solidFill>
                  <a:srgbClr val="0000FF"/>
                </a:solidFill>
                <a:latin typeface="Calibri" panose="020F0502020204030204"/>
                <a:ea typeface="新細明體"/>
              </a:rPr>
              <a:t>+</a:t>
            </a:r>
            <a:endParaRPr lang="zh-TW" altLang="en-US" sz="4200" dirty="0">
              <a:solidFill>
                <a:srgbClr val="0000FF"/>
              </a:solidFill>
              <a:latin typeface="Calibri" panose="020F0502020204030204"/>
              <a:ea typeface="新細明體"/>
            </a:endParaRPr>
          </a:p>
        </p:txBody>
      </p:sp>
      <p:sp>
        <p:nvSpPr>
          <p:cNvPr id="111" name="文字方塊 86">
            <a:extLst>
              <a:ext uri="{FF2B5EF4-FFF2-40B4-BE49-F238E27FC236}">
                <a16:creationId xmlns:a16="http://schemas.microsoft.com/office/drawing/2014/main" id="{F879D4D8-6450-4A1C-81BA-243119D96D4A}"/>
              </a:ext>
            </a:extLst>
          </p:cNvPr>
          <p:cNvSpPr txBox="1"/>
          <p:nvPr/>
        </p:nvSpPr>
        <p:spPr>
          <a:xfrm>
            <a:off x="8235876" y="2659877"/>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12" name="文字方塊 46">
            <a:extLst>
              <a:ext uri="{FF2B5EF4-FFF2-40B4-BE49-F238E27FC236}">
                <a16:creationId xmlns:a16="http://schemas.microsoft.com/office/drawing/2014/main" id="{B3A20F16-7266-4250-82B7-6B6CFE9ABEF3}"/>
              </a:ext>
            </a:extLst>
          </p:cNvPr>
          <p:cNvSpPr txBox="1"/>
          <p:nvPr/>
        </p:nvSpPr>
        <p:spPr>
          <a:xfrm>
            <a:off x="5554723" y="784598"/>
            <a:ext cx="49246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T=3, weak classifier = decision stump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 name="TextBox 4">
            <a:extLst>
              <a:ext uri="{FF2B5EF4-FFF2-40B4-BE49-F238E27FC236}">
                <a16:creationId xmlns:a16="http://schemas.microsoft.com/office/drawing/2014/main" id="{E80B4906-4075-ADBB-3E35-7498DA1CA6CA}"/>
              </a:ext>
            </a:extLst>
          </p:cNvPr>
          <p:cNvSpPr txBox="1"/>
          <p:nvPr/>
        </p:nvSpPr>
        <p:spPr>
          <a:xfrm>
            <a:off x="662970" y="1061597"/>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
        <p:nvSpPr>
          <p:cNvPr id="4" name="灯片编号占位符 3">
            <a:extLst>
              <a:ext uri="{FF2B5EF4-FFF2-40B4-BE49-F238E27FC236}">
                <a16:creationId xmlns:a16="http://schemas.microsoft.com/office/drawing/2014/main" id="{7F8E15F9-948A-4BB3-9926-9DFA586C3799}"/>
              </a:ext>
            </a:extLst>
          </p:cNvPr>
          <p:cNvSpPr>
            <a:spLocks noGrp="1"/>
          </p:cNvSpPr>
          <p:nvPr>
            <p:ph type="sldNum" sz="quarter" idx="14"/>
          </p:nvPr>
        </p:nvSpPr>
        <p:spPr/>
        <p:txBody>
          <a:bodyPr/>
          <a:lstStyle/>
          <a:p>
            <a:fld id="{AF69888C-E133-43D9-A638-B5C95925B91C}" type="slidenum">
              <a:rPr lang="zh-CN" altLang="en-US" smtClean="0"/>
              <a:t>35</a:t>
            </a:fld>
            <a:endParaRPr lang="zh-CN" altLang="en-US" dirty="0"/>
          </a:p>
        </p:txBody>
      </p:sp>
    </p:spTree>
    <p:extLst>
      <p:ext uri="{BB962C8B-B14F-4D97-AF65-F5344CB8AC3E}">
        <p14:creationId xmlns:p14="http://schemas.microsoft.com/office/powerpoint/2010/main" val="181567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72" grpId="0"/>
      <p:bldP spid="73" grpId="0"/>
      <p:bldP spid="74" grpId="0"/>
      <p:bldP spid="75" grpId="0"/>
      <p:bldP spid="76" grpId="0"/>
      <p:bldP spid="77" grpId="0"/>
      <p:bldP spid="78" grpId="0"/>
      <p:bldP spid="79" grpId="0"/>
      <p:bldP spid="80" grpId="0"/>
      <p:bldP spid="81" grpId="0"/>
      <p:bldP spid="83" grpId="0"/>
      <p:bldP spid="84" grpId="0"/>
      <p:bldP spid="85" grpId="0" animBg="1"/>
      <p:bldP spid="86" grpId="0"/>
      <p:bldP spid="87" grpId="0"/>
      <p:bldP spid="88" grpId="0"/>
      <p:bldP spid="89" grpId="0"/>
      <p:bldP spid="90" grpId="0"/>
      <p:bldP spid="91" grpId="0"/>
      <p:bldP spid="92" grpId="0"/>
      <p:bldP spid="93" grpId="0"/>
      <p:bldP spid="94" grpId="0"/>
      <p:bldP spid="95" grpId="0"/>
      <p:bldP spid="96" grpId="0" animBg="1"/>
      <p:bldP spid="97" grpId="0"/>
      <p:bldP spid="98" grpId="0"/>
      <p:bldP spid="99" grpId="0"/>
      <p:bldP spid="100" grpId="0"/>
      <p:bldP spid="101" grpId="0"/>
      <p:bldP spid="102" grpId="0"/>
      <p:bldP spid="103" grpId="0"/>
      <p:bldP spid="104" grpId="0"/>
      <p:bldP spid="105" grpId="0"/>
      <p:bldP spid="106" grpId="0"/>
      <p:bldP spid="107" grpId="0" animBg="1"/>
      <p:bldP spid="108" grpId="0" animBg="1"/>
      <p:bldP spid="109" grpId="0" animBg="1"/>
      <p:bldP spid="110" grpId="0"/>
      <p:bldP spid="1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DD53211-728F-459E-AD94-4CF7CFE5FB88}"/>
              </a:ext>
            </a:extLst>
          </p:cNvPr>
          <p:cNvSpPr/>
          <p:nvPr/>
        </p:nvSpPr>
        <p:spPr>
          <a:xfrm>
            <a:off x="4633469" y="2847063"/>
            <a:ext cx="374931" cy="3084196"/>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7" name="矩形 6">
            <a:extLst>
              <a:ext uri="{FF2B5EF4-FFF2-40B4-BE49-F238E27FC236}">
                <a16:creationId xmlns:a16="http://schemas.microsoft.com/office/drawing/2014/main" id="{16FA97A8-A3D5-4C51-9001-02E420BEF060}"/>
              </a:ext>
            </a:extLst>
          </p:cNvPr>
          <p:cNvSpPr/>
          <p:nvPr/>
        </p:nvSpPr>
        <p:spPr>
          <a:xfrm>
            <a:off x="1958839" y="2840162"/>
            <a:ext cx="2634333" cy="30841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9" name="內容版面配置區 2">
            <a:extLst>
              <a:ext uri="{FF2B5EF4-FFF2-40B4-BE49-F238E27FC236}">
                <a16:creationId xmlns:a16="http://schemas.microsoft.com/office/drawing/2014/main" id="{39C84825-8BB8-4560-BD01-36466DE1106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t=2</a:t>
            </a:r>
            <a:endParaRPr lang="zh-TW" altLang="en-US"/>
          </a:p>
          <a:p>
            <a:endParaRPr lang="zh-TW" altLang="en-US" dirty="0"/>
          </a:p>
        </p:txBody>
      </p:sp>
      <p:sp>
        <p:nvSpPr>
          <p:cNvPr id="10" name="文字方塊 3">
            <a:extLst>
              <a:ext uri="{FF2B5EF4-FFF2-40B4-BE49-F238E27FC236}">
                <a16:creationId xmlns:a16="http://schemas.microsoft.com/office/drawing/2014/main" id="{B85B96D7-D0E8-4E63-8C78-E8902517842F}"/>
              </a:ext>
            </a:extLst>
          </p:cNvPr>
          <p:cNvSpPr txBox="1"/>
          <p:nvPr/>
        </p:nvSpPr>
        <p:spPr>
          <a:xfrm>
            <a:off x="4633469" y="754173"/>
            <a:ext cx="706200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T=3, weak classifier = decision stump</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rPr>
              <a:t> （</a:t>
            </a:r>
            <a:r>
              <a:rPr kumimoji="0" lang="zh-CN" altLang="en-US" sz="2400" b="0" i="0" u="none" strike="noStrike" kern="1200" cap="none" spc="0" normalizeH="0" baseline="0" noProof="0" dirty="0">
                <a:ln>
                  <a:noFill/>
                </a:ln>
                <a:solidFill>
                  <a:prstClr val="black"/>
                </a:solidFill>
                <a:effectLst/>
                <a:uLnTx/>
                <a:uFillTx/>
                <a:latin typeface="+mn-ea"/>
                <a:cs typeface="+mn-cs"/>
              </a:rPr>
              <a:t>决策树桩</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1" name="文字方塊 4">
            <a:extLst>
              <a:ext uri="{FF2B5EF4-FFF2-40B4-BE49-F238E27FC236}">
                <a16:creationId xmlns:a16="http://schemas.microsoft.com/office/drawing/2014/main" id="{9604ACE0-4DB3-452B-8B11-B1B7A8823EE1}"/>
              </a:ext>
            </a:extLst>
          </p:cNvPr>
          <p:cNvSpPr txBox="1"/>
          <p:nvPr/>
        </p:nvSpPr>
        <p:spPr>
          <a:xfrm>
            <a:off x="3672421" y="2938385"/>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2" name="文字方塊 5">
            <a:extLst>
              <a:ext uri="{FF2B5EF4-FFF2-40B4-BE49-F238E27FC236}">
                <a16:creationId xmlns:a16="http://schemas.microsoft.com/office/drawing/2014/main" id="{50A125B9-3BDF-4528-B84C-D165CFBA9BCE}"/>
              </a:ext>
            </a:extLst>
          </p:cNvPr>
          <p:cNvSpPr txBox="1"/>
          <p:nvPr/>
        </p:nvSpPr>
        <p:spPr>
          <a:xfrm>
            <a:off x="2353931" y="4161378"/>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3" name="文字方塊 6">
            <a:extLst>
              <a:ext uri="{FF2B5EF4-FFF2-40B4-BE49-F238E27FC236}">
                <a16:creationId xmlns:a16="http://schemas.microsoft.com/office/drawing/2014/main" id="{D1DE0600-1DDB-4C19-BE2D-71EA9C262E13}"/>
              </a:ext>
            </a:extLst>
          </p:cNvPr>
          <p:cNvSpPr txBox="1"/>
          <p:nvPr/>
        </p:nvSpPr>
        <p:spPr>
          <a:xfrm>
            <a:off x="2375708" y="4953679"/>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4" name="文字方塊 7">
            <a:extLst>
              <a:ext uri="{FF2B5EF4-FFF2-40B4-BE49-F238E27FC236}">
                <a16:creationId xmlns:a16="http://schemas.microsoft.com/office/drawing/2014/main" id="{88F52975-53B4-4A0B-A02F-024D07B259A5}"/>
              </a:ext>
            </a:extLst>
          </p:cNvPr>
          <p:cNvSpPr txBox="1"/>
          <p:nvPr/>
        </p:nvSpPr>
        <p:spPr>
          <a:xfrm>
            <a:off x="2991946" y="4096325"/>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5" name="文字方塊 8">
            <a:extLst>
              <a:ext uri="{FF2B5EF4-FFF2-40B4-BE49-F238E27FC236}">
                <a16:creationId xmlns:a16="http://schemas.microsoft.com/office/drawing/2014/main" id="{9255F7CE-2AB4-43B9-9A8E-C0334C251F58}"/>
              </a:ext>
            </a:extLst>
          </p:cNvPr>
          <p:cNvSpPr txBox="1"/>
          <p:nvPr/>
        </p:nvSpPr>
        <p:spPr>
          <a:xfrm>
            <a:off x="3156947" y="5205707"/>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6" name="文字方塊 9">
            <a:extLst>
              <a:ext uri="{FF2B5EF4-FFF2-40B4-BE49-F238E27FC236}">
                <a16:creationId xmlns:a16="http://schemas.microsoft.com/office/drawing/2014/main" id="{1B19B16A-DE15-4B2D-8028-37AE7E2D9A7C}"/>
              </a:ext>
            </a:extLst>
          </p:cNvPr>
          <p:cNvSpPr txBox="1"/>
          <p:nvPr/>
        </p:nvSpPr>
        <p:spPr>
          <a:xfrm>
            <a:off x="3687637" y="4145789"/>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7" name="文字方塊 10">
            <a:extLst>
              <a:ext uri="{FF2B5EF4-FFF2-40B4-BE49-F238E27FC236}">
                <a16:creationId xmlns:a16="http://schemas.microsoft.com/office/drawing/2014/main" id="{3BA617D1-C738-45AA-A175-51CC2E8D39D5}"/>
              </a:ext>
            </a:extLst>
          </p:cNvPr>
          <p:cNvSpPr txBox="1"/>
          <p:nvPr/>
        </p:nvSpPr>
        <p:spPr>
          <a:xfrm>
            <a:off x="4491573" y="3284532"/>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8" name="文字方塊 11">
            <a:extLst>
              <a:ext uri="{FF2B5EF4-FFF2-40B4-BE49-F238E27FC236}">
                <a16:creationId xmlns:a16="http://schemas.microsoft.com/office/drawing/2014/main" id="{27ABD267-7CBE-4025-81D9-035F7E4A6002}"/>
              </a:ext>
            </a:extLst>
          </p:cNvPr>
          <p:cNvSpPr txBox="1"/>
          <p:nvPr/>
        </p:nvSpPr>
        <p:spPr>
          <a:xfrm>
            <a:off x="4479129" y="4927163"/>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9" name="矩形 18">
            <a:extLst>
              <a:ext uri="{FF2B5EF4-FFF2-40B4-BE49-F238E27FC236}">
                <a16:creationId xmlns:a16="http://schemas.microsoft.com/office/drawing/2014/main" id="{95CE1660-31AF-438F-B9A5-D4769D7C8799}"/>
              </a:ext>
            </a:extLst>
          </p:cNvPr>
          <p:cNvSpPr/>
          <p:nvPr/>
        </p:nvSpPr>
        <p:spPr>
          <a:xfrm>
            <a:off x="1960479" y="2871259"/>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20" name="文字方塊 13">
            <a:extLst>
              <a:ext uri="{FF2B5EF4-FFF2-40B4-BE49-F238E27FC236}">
                <a16:creationId xmlns:a16="http://schemas.microsoft.com/office/drawing/2014/main" id="{141873A1-0D3D-4359-91E7-C232DE26D394}"/>
              </a:ext>
            </a:extLst>
          </p:cNvPr>
          <p:cNvSpPr txBox="1"/>
          <p:nvPr/>
        </p:nvSpPr>
        <p:spPr>
          <a:xfrm>
            <a:off x="2448510" y="3380225"/>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1" name="文字方塊 14">
            <a:extLst>
              <a:ext uri="{FF2B5EF4-FFF2-40B4-BE49-F238E27FC236}">
                <a16:creationId xmlns:a16="http://schemas.microsoft.com/office/drawing/2014/main" id="{D9CEAD58-1ED0-42A0-8202-C54EEF589B26}"/>
              </a:ext>
            </a:extLst>
          </p:cNvPr>
          <p:cNvSpPr txBox="1"/>
          <p:nvPr/>
        </p:nvSpPr>
        <p:spPr>
          <a:xfrm>
            <a:off x="3192589" y="3081925"/>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2" name="文字方塊 15">
            <a:extLst>
              <a:ext uri="{FF2B5EF4-FFF2-40B4-BE49-F238E27FC236}">
                <a16:creationId xmlns:a16="http://schemas.microsoft.com/office/drawing/2014/main" id="{5A15570E-B6A0-4AE5-8CCA-D1A872051DCF}"/>
              </a:ext>
            </a:extLst>
          </p:cNvPr>
          <p:cNvSpPr txBox="1"/>
          <p:nvPr/>
        </p:nvSpPr>
        <p:spPr>
          <a:xfrm>
            <a:off x="3592162" y="3584529"/>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3" name="文字方塊 16">
            <a:extLst>
              <a:ext uri="{FF2B5EF4-FFF2-40B4-BE49-F238E27FC236}">
                <a16:creationId xmlns:a16="http://schemas.microsoft.com/office/drawing/2014/main" id="{52D18584-8CB2-4256-BA32-D140B1A011D7}"/>
              </a:ext>
            </a:extLst>
          </p:cNvPr>
          <p:cNvSpPr txBox="1"/>
          <p:nvPr/>
        </p:nvSpPr>
        <p:spPr>
          <a:xfrm>
            <a:off x="4023600" y="3245506"/>
            <a:ext cx="8207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4" name="文字方塊 17">
            <a:extLst>
              <a:ext uri="{FF2B5EF4-FFF2-40B4-BE49-F238E27FC236}">
                <a16:creationId xmlns:a16="http://schemas.microsoft.com/office/drawing/2014/main" id="{D3E8CB04-0932-4766-8D04-7943C0BCFA80}"/>
              </a:ext>
            </a:extLst>
          </p:cNvPr>
          <p:cNvSpPr txBox="1"/>
          <p:nvPr/>
        </p:nvSpPr>
        <p:spPr>
          <a:xfrm>
            <a:off x="1918052" y="4123370"/>
            <a:ext cx="7444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5" name="文字方塊 18">
            <a:extLst>
              <a:ext uri="{FF2B5EF4-FFF2-40B4-BE49-F238E27FC236}">
                <a16:creationId xmlns:a16="http://schemas.microsoft.com/office/drawing/2014/main" id="{9193F25D-FEE9-4984-83D5-75999F0301DC}"/>
              </a:ext>
            </a:extLst>
          </p:cNvPr>
          <p:cNvSpPr txBox="1"/>
          <p:nvPr/>
        </p:nvSpPr>
        <p:spPr>
          <a:xfrm>
            <a:off x="1885668" y="4920348"/>
            <a:ext cx="8424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6" name="文字方塊 19">
            <a:extLst>
              <a:ext uri="{FF2B5EF4-FFF2-40B4-BE49-F238E27FC236}">
                <a16:creationId xmlns:a16="http://schemas.microsoft.com/office/drawing/2014/main" id="{D1B6728E-6EF8-4A49-BC3D-53B8BA661116}"/>
              </a:ext>
            </a:extLst>
          </p:cNvPr>
          <p:cNvSpPr txBox="1"/>
          <p:nvPr/>
        </p:nvSpPr>
        <p:spPr>
          <a:xfrm>
            <a:off x="2728127" y="5188111"/>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7" name="文字方塊 20">
            <a:extLst>
              <a:ext uri="{FF2B5EF4-FFF2-40B4-BE49-F238E27FC236}">
                <a16:creationId xmlns:a16="http://schemas.microsoft.com/office/drawing/2014/main" id="{42110F4D-38F7-4097-B1CC-38FA66AFC6F8}"/>
              </a:ext>
            </a:extLst>
          </p:cNvPr>
          <p:cNvSpPr txBox="1"/>
          <p:nvPr/>
        </p:nvSpPr>
        <p:spPr>
          <a:xfrm>
            <a:off x="4042532" y="4897292"/>
            <a:ext cx="8071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8" name="文字方塊 21">
            <a:extLst>
              <a:ext uri="{FF2B5EF4-FFF2-40B4-BE49-F238E27FC236}">
                <a16:creationId xmlns:a16="http://schemas.microsoft.com/office/drawing/2014/main" id="{83B44F29-4D88-4210-83BF-8C6D3654FF89}"/>
              </a:ext>
            </a:extLst>
          </p:cNvPr>
          <p:cNvSpPr txBox="1"/>
          <p:nvPr/>
        </p:nvSpPr>
        <p:spPr>
          <a:xfrm>
            <a:off x="3461816" y="4338581"/>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9" name="文字方塊 22">
            <a:extLst>
              <a:ext uri="{FF2B5EF4-FFF2-40B4-BE49-F238E27FC236}">
                <a16:creationId xmlns:a16="http://schemas.microsoft.com/office/drawing/2014/main" id="{7F150DBB-27E5-447E-93BB-1E5E0A2A7981}"/>
              </a:ext>
            </a:extLst>
          </p:cNvPr>
          <p:cNvSpPr txBox="1"/>
          <p:nvPr/>
        </p:nvSpPr>
        <p:spPr>
          <a:xfrm>
            <a:off x="2799479" y="4284534"/>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0" name="文字方塊 23">
            <a:extLst>
              <a:ext uri="{FF2B5EF4-FFF2-40B4-BE49-F238E27FC236}">
                <a16:creationId xmlns:a16="http://schemas.microsoft.com/office/drawing/2014/main" id="{09BCD7B5-8241-4283-97E1-A81D63B7357F}"/>
              </a:ext>
            </a:extLst>
          </p:cNvPr>
          <p:cNvSpPr txBox="1"/>
          <p:nvPr/>
        </p:nvSpPr>
        <p:spPr>
          <a:xfrm>
            <a:off x="4114946" y="3438914"/>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31" name="文字方塊 24">
            <a:extLst>
              <a:ext uri="{FF2B5EF4-FFF2-40B4-BE49-F238E27FC236}">
                <a16:creationId xmlns:a16="http://schemas.microsoft.com/office/drawing/2014/main" id="{78166EF6-F1E8-4AE5-8EAF-DAF78422FA92}"/>
              </a:ext>
            </a:extLst>
          </p:cNvPr>
          <p:cNvSpPr txBox="1"/>
          <p:nvPr/>
        </p:nvSpPr>
        <p:spPr>
          <a:xfrm>
            <a:off x="2991946" y="3213774"/>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cxnSp>
        <p:nvCxnSpPr>
          <p:cNvPr id="32" name="直線接點 27">
            <a:extLst>
              <a:ext uri="{FF2B5EF4-FFF2-40B4-BE49-F238E27FC236}">
                <a16:creationId xmlns:a16="http://schemas.microsoft.com/office/drawing/2014/main" id="{3CC07469-0017-43BA-B803-8571E6AA11D9}"/>
              </a:ext>
            </a:extLst>
          </p:cNvPr>
          <p:cNvCxnSpPr/>
          <p:nvPr/>
        </p:nvCxnSpPr>
        <p:spPr>
          <a:xfrm>
            <a:off x="4593171" y="2847063"/>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字方塊 28">
                <a:extLst>
                  <a:ext uri="{FF2B5EF4-FFF2-40B4-BE49-F238E27FC236}">
                    <a16:creationId xmlns:a16="http://schemas.microsoft.com/office/drawing/2014/main" id="{99592B37-F2A2-445F-AE6B-E51EB66B9268}"/>
                  </a:ext>
                </a:extLst>
              </p:cNvPr>
              <p:cNvSpPr txBox="1"/>
              <p:nvPr/>
            </p:nvSpPr>
            <p:spPr>
              <a:xfrm>
                <a:off x="4158950" y="5834110"/>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3" name="文字方塊 28">
                <a:extLst>
                  <a:ext uri="{FF2B5EF4-FFF2-40B4-BE49-F238E27FC236}">
                    <a16:creationId xmlns:a16="http://schemas.microsoft.com/office/drawing/2014/main" id="{99592B37-F2A2-445F-AE6B-E51EB66B9268}"/>
                  </a:ext>
                </a:extLst>
              </p:cNvPr>
              <p:cNvSpPr txBox="1">
                <a:spLocks noRot="1" noChangeAspect="1" noMove="1" noResize="1" noEditPoints="1" noAdjustHandles="1" noChangeArrowheads="1" noChangeShapeType="1" noTextEdit="1"/>
              </p:cNvSpPr>
              <p:nvPr/>
            </p:nvSpPr>
            <p:spPr>
              <a:xfrm>
                <a:off x="4158950" y="5834110"/>
                <a:ext cx="944294" cy="461665"/>
              </a:xfrm>
              <a:prstGeom prst="rect">
                <a:avLst/>
              </a:prstGeom>
              <a:blipFill>
                <a:blip r:embed="rId2"/>
                <a:stretch>
                  <a:fillRect l="-1333"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字方塊 29">
                <a:extLst>
                  <a:ext uri="{FF2B5EF4-FFF2-40B4-BE49-F238E27FC236}">
                    <a16:creationId xmlns:a16="http://schemas.microsoft.com/office/drawing/2014/main" id="{CB8B00F2-123D-457A-9D7C-38A8EF471B12}"/>
                  </a:ext>
                </a:extLst>
              </p:cNvPr>
              <p:cNvSpPr txBox="1"/>
              <p:nvPr/>
            </p:nvSpPr>
            <p:spPr>
              <a:xfrm>
                <a:off x="5082325" y="4582841"/>
                <a:ext cx="155268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𝜀</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=0.21</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4" name="文字方塊 29">
                <a:extLst>
                  <a:ext uri="{FF2B5EF4-FFF2-40B4-BE49-F238E27FC236}">
                    <a16:creationId xmlns:a16="http://schemas.microsoft.com/office/drawing/2014/main" id="{CB8B00F2-123D-457A-9D7C-38A8EF471B12}"/>
                  </a:ext>
                </a:extLst>
              </p:cNvPr>
              <p:cNvSpPr txBox="1">
                <a:spLocks noRot="1" noChangeAspect="1" noMove="1" noResize="1" noEditPoints="1" noAdjustHandles="1" noChangeArrowheads="1" noChangeShapeType="1" noTextEdit="1"/>
              </p:cNvSpPr>
              <p:nvPr/>
            </p:nvSpPr>
            <p:spPr>
              <a:xfrm>
                <a:off x="5082325" y="4582841"/>
                <a:ext cx="1552687" cy="461665"/>
              </a:xfrm>
              <a:prstGeom prst="rect">
                <a:avLst/>
              </a:prstGeom>
              <a:blipFill>
                <a:blip r:embed="rId3"/>
                <a:stretch>
                  <a:fillRect/>
                </a:stretch>
              </a:blipFill>
            </p:spPr>
            <p:txBody>
              <a:bodyPr/>
              <a:lstStyle/>
              <a:p>
                <a:r>
                  <a:rPr lang="en-CN">
                    <a:noFill/>
                  </a:rPr>
                  <a:t> </a:t>
                </a:r>
              </a:p>
            </p:txBody>
          </p:sp>
        </mc:Fallback>
      </mc:AlternateContent>
      <p:sp>
        <p:nvSpPr>
          <p:cNvPr id="35" name="箭號: 向右 30">
            <a:extLst>
              <a:ext uri="{FF2B5EF4-FFF2-40B4-BE49-F238E27FC236}">
                <a16:creationId xmlns:a16="http://schemas.microsoft.com/office/drawing/2014/main" id="{8CAA6CAA-E681-4379-97BE-D766B1D09410}"/>
              </a:ext>
            </a:extLst>
          </p:cNvPr>
          <p:cNvSpPr/>
          <p:nvPr/>
        </p:nvSpPr>
        <p:spPr>
          <a:xfrm>
            <a:off x="5261791" y="3920157"/>
            <a:ext cx="1160221" cy="625526"/>
          </a:xfrm>
          <a:prstGeom prst="rightArrow">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36" name="文字方塊 31">
                <a:extLst>
                  <a:ext uri="{FF2B5EF4-FFF2-40B4-BE49-F238E27FC236}">
                    <a16:creationId xmlns:a16="http://schemas.microsoft.com/office/drawing/2014/main" id="{D6D904E0-20A1-4731-A80A-8321F4D54194}"/>
                  </a:ext>
                </a:extLst>
              </p:cNvPr>
              <p:cNvSpPr txBox="1"/>
              <p:nvPr/>
            </p:nvSpPr>
            <p:spPr>
              <a:xfrm>
                <a:off x="5089753" y="5112470"/>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=1.94</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6" name="文字方塊 31">
                <a:extLst>
                  <a:ext uri="{FF2B5EF4-FFF2-40B4-BE49-F238E27FC236}">
                    <a16:creationId xmlns:a16="http://schemas.microsoft.com/office/drawing/2014/main" id="{D6D904E0-20A1-4731-A80A-8321F4D54194}"/>
                  </a:ext>
                </a:extLst>
              </p:cNvPr>
              <p:cNvSpPr txBox="1">
                <a:spLocks noRot="1" noChangeAspect="1" noMove="1" noResize="1" noEditPoints="1" noAdjustHandles="1" noChangeArrowheads="1" noChangeShapeType="1" noTextEdit="1"/>
              </p:cNvSpPr>
              <p:nvPr/>
            </p:nvSpPr>
            <p:spPr>
              <a:xfrm>
                <a:off x="5089753" y="5112470"/>
                <a:ext cx="1490501" cy="461665"/>
              </a:xfrm>
              <a:prstGeom prst="rect">
                <a:avLst/>
              </a:prstGeom>
              <a:blipFill>
                <a:blip r:embed="rId4"/>
                <a:stretch>
                  <a:fillRect b="-270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字方塊 32">
                <a:extLst>
                  <a:ext uri="{FF2B5EF4-FFF2-40B4-BE49-F238E27FC236}">
                    <a16:creationId xmlns:a16="http://schemas.microsoft.com/office/drawing/2014/main" id="{5B619A84-0E34-47D2-9BCE-F993FF8224CF}"/>
                  </a:ext>
                </a:extLst>
              </p:cNvPr>
              <p:cNvSpPr txBox="1"/>
              <p:nvPr/>
            </p:nvSpPr>
            <p:spPr>
              <a:xfrm>
                <a:off x="5096840" y="5606947"/>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=0.66</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7" name="文字方塊 32">
                <a:extLst>
                  <a:ext uri="{FF2B5EF4-FFF2-40B4-BE49-F238E27FC236}">
                    <a16:creationId xmlns:a16="http://schemas.microsoft.com/office/drawing/2014/main" id="{5B619A84-0E34-47D2-9BCE-F993FF8224CF}"/>
                  </a:ext>
                </a:extLst>
              </p:cNvPr>
              <p:cNvSpPr txBox="1">
                <a:spLocks noRot="1" noChangeAspect="1" noMove="1" noResize="1" noEditPoints="1" noAdjustHandles="1" noChangeArrowheads="1" noChangeShapeType="1" noTextEdit="1"/>
              </p:cNvSpPr>
              <p:nvPr/>
            </p:nvSpPr>
            <p:spPr>
              <a:xfrm>
                <a:off x="5096840" y="5606947"/>
                <a:ext cx="1490501" cy="461665"/>
              </a:xfrm>
              <a:prstGeom prst="rect">
                <a:avLst/>
              </a:prstGeom>
              <a:blipFill>
                <a:blip r:embed="rId5"/>
                <a:stretch>
                  <a:fillRect/>
                </a:stretch>
              </a:blipFill>
            </p:spPr>
            <p:txBody>
              <a:bodyPr/>
              <a:lstStyle/>
              <a:p>
                <a:r>
                  <a:rPr lang="en-CN">
                    <a:noFill/>
                  </a:rPr>
                  <a:t> </a:t>
                </a:r>
              </a:p>
            </p:txBody>
          </p:sp>
        </mc:Fallback>
      </mc:AlternateContent>
      <p:sp>
        <p:nvSpPr>
          <p:cNvPr id="38" name="橢圓 33">
            <a:extLst>
              <a:ext uri="{FF2B5EF4-FFF2-40B4-BE49-F238E27FC236}">
                <a16:creationId xmlns:a16="http://schemas.microsoft.com/office/drawing/2014/main" id="{4CEE6D77-37E3-4867-8AAD-0F7332153B2E}"/>
              </a:ext>
            </a:extLst>
          </p:cNvPr>
          <p:cNvSpPr/>
          <p:nvPr/>
        </p:nvSpPr>
        <p:spPr>
          <a:xfrm>
            <a:off x="2816971" y="4363007"/>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39" name="橢圓 34">
            <a:extLst>
              <a:ext uri="{FF2B5EF4-FFF2-40B4-BE49-F238E27FC236}">
                <a16:creationId xmlns:a16="http://schemas.microsoft.com/office/drawing/2014/main" id="{D7EFF3EF-58D8-4C2A-9901-B38D2C650BEA}"/>
              </a:ext>
            </a:extLst>
          </p:cNvPr>
          <p:cNvSpPr/>
          <p:nvPr/>
        </p:nvSpPr>
        <p:spPr>
          <a:xfrm>
            <a:off x="3565271" y="4398838"/>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0" name="橢圓 35">
            <a:extLst>
              <a:ext uri="{FF2B5EF4-FFF2-40B4-BE49-F238E27FC236}">
                <a16:creationId xmlns:a16="http://schemas.microsoft.com/office/drawing/2014/main" id="{7609F80E-9F73-42D3-A7E9-5C73184FB89C}"/>
              </a:ext>
            </a:extLst>
          </p:cNvPr>
          <p:cNvSpPr/>
          <p:nvPr/>
        </p:nvSpPr>
        <p:spPr>
          <a:xfrm>
            <a:off x="2787096" y="5231268"/>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1" name="文字方塊 36">
            <a:extLst>
              <a:ext uri="{FF2B5EF4-FFF2-40B4-BE49-F238E27FC236}">
                <a16:creationId xmlns:a16="http://schemas.microsoft.com/office/drawing/2014/main" id="{6460BC2A-A038-420D-98F9-B30C2964BD50}"/>
              </a:ext>
            </a:extLst>
          </p:cNvPr>
          <p:cNvSpPr txBox="1"/>
          <p:nvPr/>
        </p:nvSpPr>
        <p:spPr>
          <a:xfrm>
            <a:off x="8309811" y="3025738"/>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42" name="文字方塊 37">
            <a:extLst>
              <a:ext uri="{FF2B5EF4-FFF2-40B4-BE49-F238E27FC236}">
                <a16:creationId xmlns:a16="http://schemas.microsoft.com/office/drawing/2014/main" id="{238BF0CE-43CB-4E33-89D9-537655851D58}"/>
              </a:ext>
            </a:extLst>
          </p:cNvPr>
          <p:cNvSpPr txBox="1"/>
          <p:nvPr/>
        </p:nvSpPr>
        <p:spPr>
          <a:xfrm>
            <a:off x="6961433" y="4117835"/>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43" name="文字方塊 38">
            <a:extLst>
              <a:ext uri="{FF2B5EF4-FFF2-40B4-BE49-F238E27FC236}">
                <a16:creationId xmlns:a16="http://schemas.microsoft.com/office/drawing/2014/main" id="{28AD786C-F7EC-447F-8744-9D7323B92037}"/>
              </a:ext>
            </a:extLst>
          </p:cNvPr>
          <p:cNvSpPr txBox="1"/>
          <p:nvPr/>
        </p:nvSpPr>
        <p:spPr>
          <a:xfrm>
            <a:off x="6983210" y="4910136"/>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44" name="文字方塊 39">
            <a:extLst>
              <a:ext uri="{FF2B5EF4-FFF2-40B4-BE49-F238E27FC236}">
                <a16:creationId xmlns:a16="http://schemas.microsoft.com/office/drawing/2014/main" id="{7BB3E595-CE07-4B13-B154-2B0640F774C0}"/>
              </a:ext>
            </a:extLst>
          </p:cNvPr>
          <p:cNvSpPr txBox="1"/>
          <p:nvPr/>
        </p:nvSpPr>
        <p:spPr>
          <a:xfrm>
            <a:off x="7744588" y="3952998"/>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5" name="文字方塊 40">
            <a:extLst>
              <a:ext uri="{FF2B5EF4-FFF2-40B4-BE49-F238E27FC236}">
                <a16:creationId xmlns:a16="http://schemas.microsoft.com/office/drawing/2014/main" id="{59ABDADB-163F-4310-A163-DB0FBB8898C5}"/>
              </a:ext>
            </a:extLst>
          </p:cNvPr>
          <p:cNvSpPr txBox="1"/>
          <p:nvPr/>
        </p:nvSpPr>
        <p:spPr>
          <a:xfrm>
            <a:off x="7909589" y="5062380"/>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6" name="文字方塊 41">
            <a:extLst>
              <a:ext uri="{FF2B5EF4-FFF2-40B4-BE49-F238E27FC236}">
                <a16:creationId xmlns:a16="http://schemas.microsoft.com/office/drawing/2014/main" id="{E8E8F771-55F7-497C-9EA2-AC974182E53A}"/>
              </a:ext>
            </a:extLst>
          </p:cNvPr>
          <p:cNvSpPr txBox="1"/>
          <p:nvPr/>
        </p:nvSpPr>
        <p:spPr>
          <a:xfrm>
            <a:off x="8440279" y="4002462"/>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7" name="文字方塊 42">
            <a:extLst>
              <a:ext uri="{FF2B5EF4-FFF2-40B4-BE49-F238E27FC236}">
                <a16:creationId xmlns:a16="http://schemas.microsoft.com/office/drawing/2014/main" id="{EB964D01-1050-4E4F-A6CC-657EDBB8D176}"/>
              </a:ext>
            </a:extLst>
          </p:cNvPr>
          <p:cNvSpPr txBox="1"/>
          <p:nvPr/>
        </p:nvSpPr>
        <p:spPr>
          <a:xfrm>
            <a:off x="9128103" y="3255503"/>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8" name="文字方塊 43">
            <a:extLst>
              <a:ext uri="{FF2B5EF4-FFF2-40B4-BE49-F238E27FC236}">
                <a16:creationId xmlns:a16="http://schemas.microsoft.com/office/drawing/2014/main" id="{F5558D4E-16D1-4C14-A9FF-57EA1947114C}"/>
              </a:ext>
            </a:extLst>
          </p:cNvPr>
          <p:cNvSpPr txBox="1"/>
          <p:nvPr/>
        </p:nvSpPr>
        <p:spPr>
          <a:xfrm>
            <a:off x="9115659" y="4898134"/>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9" name="矩形 48">
            <a:extLst>
              <a:ext uri="{FF2B5EF4-FFF2-40B4-BE49-F238E27FC236}">
                <a16:creationId xmlns:a16="http://schemas.microsoft.com/office/drawing/2014/main" id="{4DD519CF-C1E6-4321-A431-BA951D32C3FC}"/>
              </a:ext>
            </a:extLst>
          </p:cNvPr>
          <p:cNvSpPr/>
          <p:nvPr/>
        </p:nvSpPr>
        <p:spPr>
          <a:xfrm>
            <a:off x="6655065" y="2827715"/>
            <a:ext cx="3060000" cy="3060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50" name="文字方塊 45">
            <a:extLst>
              <a:ext uri="{FF2B5EF4-FFF2-40B4-BE49-F238E27FC236}">
                <a16:creationId xmlns:a16="http://schemas.microsoft.com/office/drawing/2014/main" id="{F802821C-1112-427B-A71B-610A690A8206}"/>
              </a:ext>
            </a:extLst>
          </p:cNvPr>
          <p:cNvSpPr txBox="1"/>
          <p:nvPr/>
        </p:nvSpPr>
        <p:spPr>
          <a:xfrm>
            <a:off x="7143096" y="3336681"/>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1" name="文字方塊 46">
            <a:extLst>
              <a:ext uri="{FF2B5EF4-FFF2-40B4-BE49-F238E27FC236}">
                <a16:creationId xmlns:a16="http://schemas.microsoft.com/office/drawing/2014/main" id="{CAC513AF-A572-437E-9F6C-EB2BBCB4BBA6}"/>
              </a:ext>
            </a:extLst>
          </p:cNvPr>
          <p:cNvSpPr txBox="1"/>
          <p:nvPr/>
        </p:nvSpPr>
        <p:spPr>
          <a:xfrm>
            <a:off x="7887175" y="3038381"/>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2" name="文字方塊 47">
            <a:extLst>
              <a:ext uri="{FF2B5EF4-FFF2-40B4-BE49-F238E27FC236}">
                <a16:creationId xmlns:a16="http://schemas.microsoft.com/office/drawing/2014/main" id="{4B59CCB8-B91E-4530-998D-7867F047D8F3}"/>
              </a:ext>
            </a:extLst>
          </p:cNvPr>
          <p:cNvSpPr txBox="1"/>
          <p:nvPr/>
        </p:nvSpPr>
        <p:spPr>
          <a:xfrm>
            <a:off x="8286748" y="3540985"/>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3" name="文字方塊 48">
            <a:extLst>
              <a:ext uri="{FF2B5EF4-FFF2-40B4-BE49-F238E27FC236}">
                <a16:creationId xmlns:a16="http://schemas.microsoft.com/office/drawing/2014/main" id="{658AC387-7574-4D14-A460-9531B7B6F0F7}"/>
              </a:ext>
            </a:extLst>
          </p:cNvPr>
          <p:cNvSpPr txBox="1"/>
          <p:nvPr/>
        </p:nvSpPr>
        <p:spPr>
          <a:xfrm>
            <a:off x="8747995" y="3229651"/>
            <a:ext cx="82074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4" name="文字方塊 49">
            <a:extLst>
              <a:ext uri="{FF2B5EF4-FFF2-40B4-BE49-F238E27FC236}">
                <a16:creationId xmlns:a16="http://schemas.microsoft.com/office/drawing/2014/main" id="{41866E5C-3962-4A71-962C-83DC83ACE71E}"/>
              </a:ext>
            </a:extLst>
          </p:cNvPr>
          <p:cNvSpPr txBox="1"/>
          <p:nvPr/>
        </p:nvSpPr>
        <p:spPr>
          <a:xfrm>
            <a:off x="6612638" y="4079825"/>
            <a:ext cx="7444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5" name="文字方塊 50">
            <a:extLst>
              <a:ext uri="{FF2B5EF4-FFF2-40B4-BE49-F238E27FC236}">
                <a16:creationId xmlns:a16="http://schemas.microsoft.com/office/drawing/2014/main" id="{A559B702-426D-434E-9030-59C01AA01459}"/>
              </a:ext>
            </a:extLst>
          </p:cNvPr>
          <p:cNvSpPr txBox="1"/>
          <p:nvPr/>
        </p:nvSpPr>
        <p:spPr>
          <a:xfrm>
            <a:off x="6580254" y="4876803"/>
            <a:ext cx="84245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6" name="文字方塊 51">
            <a:extLst>
              <a:ext uri="{FF2B5EF4-FFF2-40B4-BE49-F238E27FC236}">
                <a16:creationId xmlns:a16="http://schemas.microsoft.com/office/drawing/2014/main" id="{71AA6015-C201-4474-AE45-3111D5F3D390}"/>
              </a:ext>
            </a:extLst>
          </p:cNvPr>
          <p:cNvSpPr txBox="1"/>
          <p:nvPr/>
        </p:nvSpPr>
        <p:spPr>
          <a:xfrm>
            <a:off x="7422713" y="5144567"/>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7" name="文字方塊 52">
            <a:extLst>
              <a:ext uri="{FF2B5EF4-FFF2-40B4-BE49-F238E27FC236}">
                <a16:creationId xmlns:a16="http://schemas.microsoft.com/office/drawing/2014/main" id="{342A63A7-C90A-4935-A491-2612AE0436DE}"/>
              </a:ext>
            </a:extLst>
          </p:cNvPr>
          <p:cNvSpPr txBox="1"/>
          <p:nvPr/>
        </p:nvSpPr>
        <p:spPr>
          <a:xfrm>
            <a:off x="8737118" y="4853747"/>
            <a:ext cx="80713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8" name="文字方塊 53">
            <a:extLst>
              <a:ext uri="{FF2B5EF4-FFF2-40B4-BE49-F238E27FC236}">
                <a16:creationId xmlns:a16="http://schemas.microsoft.com/office/drawing/2014/main" id="{6E0C9BB7-BB5C-4E57-9DF7-E1ED6F824BA2}"/>
              </a:ext>
            </a:extLst>
          </p:cNvPr>
          <p:cNvSpPr txBox="1"/>
          <p:nvPr/>
        </p:nvSpPr>
        <p:spPr>
          <a:xfrm>
            <a:off x="8156402" y="4295037"/>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9" name="文字方塊 54">
            <a:extLst>
              <a:ext uri="{FF2B5EF4-FFF2-40B4-BE49-F238E27FC236}">
                <a16:creationId xmlns:a16="http://schemas.microsoft.com/office/drawing/2014/main" id="{E9B677C4-D637-43D0-B84D-377367214096}"/>
              </a:ext>
            </a:extLst>
          </p:cNvPr>
          <p:cNvSpPr txBox="1"/>
          <p:nvPr/>
        </p:nvSpPr>
        <p:spPr>
          <a:xfrm>
            <a:off x="7494065" y="4240990"/>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60" name="文字方塊 55">
            <a:extLst>
              <a:ext uri="{FF2B5EF4-FFF2-40B4-BE49-F238E27FC236}">
                <a16:creationId xmlns:a16="http://schemas.microsoft.com/office/drawing/2014/main" id="{678D4940-73D5-4B0A-9D44-BC7AA1D389D6}"/>
              </a:ext>
            </a:extLst>
          </p:cNvPr>
          <p:cNvSpPr txBox="1"/>
          <p:nvPr/>
        </p:nvSpPr>
        <p:spPr>
          <a:xfrm>
            <a:off x="8752336" y="3526267"/>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1" name="文字方塊 56">
            <a:extLst>
              <a:ext uri="{FF2B5EF4-FFF2-40B4-BE49-F238E27FC236}">
                <a16:creationId xmlns:a16="http://schemas.microsoft.com/office/drawing/2014/main" id="{EBEEA781-C11A-4B9E-A713-E4D4ADED4DDF}"/>
              </a:ext>
            </a:extLst>
          </p:cNvPr>
          <p:cNvSpPr txBox="1"/>
          <p:nvPr/>
        </p:nvSpPr>
        <p:spPr>
          <a:xfrm>
            <a:off x="7629336" y="3301127"/>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62" name="文字方塊 57">
                <a:extLst>
                  <a:ext uri="{FF2B5EF4-FFF2-40B4-BE49-F238E27FC236}">
                    <a16:creationId xmlns:a16="http://schemas.microsoft.com/office/drawing/2014/main" id="{9FCBB8EC-AB34-43AC-A4CA-B7F112723CAA}"/>
                  </a:ext>
                </a:extLst>
              </p:cNvPr>
              <p:cNvSpPr txBox="1"/>
              <p:nvPr/>
            </p:nvSpPr>
            <p:spPr>
              <a:xfrm>
                <a:off x="3338479" y="204033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62" name="文字方塊 57">
                <a:extLst>
                  <a:ext uri="{FF2B5EF4-FFF2-40B4-BE49-F238E27FC236}">
                    <a16:creationId xmlns:a16="http://schemas.microsoft.com/office/drawing/2014/main" id="{9FCBB8EC-AB34-43AC-A4CA-B7F112723CAA}"/>
                  </a:ext>
                </a:extLst>
              </p:cNvPr>
              <p:cNvSpPr txBox="1">
                <a:spLocks noRot="1" noChangeAspect="1" noMove="1" noResize="1" noEditPoints="1" noAdjustHandles="1" noChangeArrowheads="1" noChangeShapeType="1" noTextEdit="1"/>
              </p:cNvSpPr>
              <p:nvPr/>
            </p:nvSpPr>
            <p:spPr>
              <a:xfrm>
                <a:off x="3338479" y="2040334"/>
                <a:ext cx="1490501" cy="461665"/>
              </a:xfrm>
              <a:prstGeom prst="rect">
                <a:avLst/>
              </a:prstGeom>
              <a:blipFill>
                <a:blip r:embed="rId7"/>
                <a:stretch>
                  <a:fillRect r="-410"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58">
                <a:extLst>
                  <a:ext uri="{FF2B5EF4-FFF2-40B4-BE49-F238E27FC236}">
                    <a16:creationId xmlns:a16="http://schemas.microsoft.com/office/drawing/2014/main" id="{5370B04C-0812-4ED9-8A06-FD3F0947FE61}"/>
                  </a:ext>
                </a:extLst>
              </p:cNvPr>
              <p:cNvSpPr txBox="1"/>
              <p:nvPr/>
            </p:nvSpPr>
            <p:spPr>
              <a:xfrm>
                <a:off x="3901585" y="1459857"/>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63" name="文字方塊 58">
                <a:extLst>
                  <a:ext uri="{FF2B5EF4-FFF2-40B4-BE49-F238E27FC236}">
                    <a16:creationId xmlns:a16="http://schemas.microsoft.com/office/drawing/2014/main" id="{5370B04C-0812-4ED9-8A06-FD3F0947FE61}"/>
                  </a:ext>
                </a:extLst>
              </p:cNvPr>
              <p:cNvSpPr txBox="1">
                <a:spLocks noRot="1" noChangeAspect="1" noMove="1" noResize="1" noEditPoints="1" noAdjustHandles="1" noChangeArrowheads="1" noChangeShapeType="1" noTextEdit="1"/>
              </p:cNvSpPr>
              <p:nvPr/>
            </p:nvSpPr>
            <p:spPr>
              <a:xfrm>
                <a:off x="3901585" y="1459857"/>
                <a:ext cx="944294" cy="461665"/>
              </a:xfrm>
              <a:prstGeom prst="rect">
                <a:avLst/>
              </a:prstGeom>
              <a:blipFill>
                <a:blip r:embed="rId8"/>
                <a:stretch>
                  <a:fillRect l="-5333" t="-7895" r="-9333" b="-28947"/>
                </a:stretch>
              </a:blipFill>
            </p:spPr>
            <p:txBody>
              <a:bodyPr/>
              <a:lstStyle/>
              <a:p>
                <a:r>
                  <a:rPr lang="en-CN">
                    <a:noFill/>
                  </a:rPr>
                  <a:t> </a:t>
                </a:r>
              </a:p>
            </p:txBody>
          </p:sp>
        </mc:Fallback>
      </mc:AlternateContent>
      <p:pic>
        <p:nvPicPr>
          <p:cNvPr id="64" name="圖片 59">
            <a:extLst>
              <a:ext uri="{FF2B5EF4-FFF2-40B4-BE49-F238E27FC236}">
                <a16:creationId xmlns:a16="http://schemas.microsoft.com/office/drawing/2014/main" id="{75ED4CAB-46E7-483B-B371-05078C238473}"/>
              </a:ext>
            </a:extLst>
          </p:cNvPr>
          <p:cNvPicPr>
            <a:picLocks noChangeAspect="1"/>
          </p:cNvPicPr>
          <p:nvPr/>
        </p:nvPicPr>
        <p:blipFill>
          <a:blip r:embed="rId9"/>
          <a:stretch>
            <a:fillRect/>
          </a:stretch>
        </p:blipFill>
        <p:spPr>
          <a:xfrm>
            <a:off x="4990322" y="1409267"/>
            <a:ext cx="1250206" cy="1250206"/>
          </a:xfrm>
          <a:prstGeom prst="rect">
            <a:avLst/>
          </a:prstGeom>
        </p:spPr>
      </p:pic>
      <p:sp>
        <p:nvSpPr>
          <p:cNvPr id="5" name="文本占位符 1">
            <a:extLst>
              <a:ext uri="{FF2B5EF4-FFF2-40B4-BE49-F238E27FC236}">
                <a16:creationId xmlns:a16="http://schemas.microsoft.com/office/drawing/2014/main" id="{945D0FB8-0EC0-851D-4296-180E04C4ECC9}"/>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8" name="TextBox 7">
            <a:extLst>
              <a:ext uri="{FF2B5EF4-FFF2-40B4-BE49-F238E27FC236}">
                <a16:creationId xmlns:a16="http://schemas.microsoft.com/office/drawing/2014/main" id="{4C762D4D-C6C2-96DF-2A81-1AB00D4A51E2}"/>
              </a:ext>
            </a:extLst>
          </p:cNvPr>
          <p:cNvSpPr txBox="1"/>
          <p:nvPr/>
        </p:nvSpPr>
        <p:spPr>
          <a:xfrm>
            <a:off x="662970" y="1061597"/>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
        <p:nvSpPr>
          <p:cNvPr id="2" name="灯片编号占位符 1">
            <a:extLst>
              <a:ext uri="{FF2B5EF4-FFF2-40B4-BE49-F238E27FC236}">
                <a16:creationId xmlns:a16="http://schemas.microsoft.com/office/drawing/2014/main" id="{71B6F354-AD85-4F5C-AC2A-ADA73DE4994D}"/>
              </a:ext>
            </a:extLst>
          </p:cNvPr>
          <p:cNvSpPr>
            <a:spLocks noGrp="1"/>
          </p:cNvSpPr>
          <p:nvPr>
            <p:ph type="sldNum" sz="quarter" idx="14"/>
          </p:nvPr>
        </p:nvSpPr>
        <p:spPr/>
        <p:txBody>
          <a:bodyPr/>
          <a:lstStyle/>
          <a:p>
            <a:fld id="{AF69888C-E133-43D9-A638-B5C95925B91C}" type="slidenum">
              <a:rPr lang="zh-CN" altLang="en-US" smtClean="0"/>
              <a:t>36</a:t>
            </a:fld>
            <a:endParaRPr lang="zh-CN" altLang="en-US" dirty="0"/>
          </a:p>
        </p:txBody>
      </p:sp>
    </p:spTree>
    <p:extLst>
      <p:ext uri="{BB962C8B-B14F-4D97-AF65-F5344CB8AC3E}">
        <p14:creationId xmlns:p14="http://schemas.microsoft.com/office/powerpoint/2010/main" val="399236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3" grpId="0"/>
      <p:bldP spid="34" grpId="0"/>
      <p:bldP spid="35" grpId="0" animBg="1"/>
      <p:bldP spid="36" grpId="0"/>
      <p:bldP spid="37" grpId="0"/>
      <p:bldP spid="38" grpId="0" animBg="1"/>
      <p:bldP spid="39" grpId="0" animBg="1"/>
      <p:bldP spid="40" grpId="0" animBg="1"/>
      <p:bldP spid="41" grpId="0"/>
      <p:bldP spid="42" grpId="0"/>
      <p:bldP spid="43" grpId="0"/>
      <p:bldP spid="44" grpId="0"/>
      <p:bldP spid="45" grpId="0"/>
      <p:bldP spid="46" grpId="0"/>
      <p:bldP spid="47" grpId="0"/>
      <p:bldP spid="48" grpId="0"/>
      <p:bldP spid="49" grpId="0" animBg="1"/>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936D7AF-C618-4A19-BFBE-9A0B24868489}"/>
              </a:ext>
            </a:extLst>
          </p:cNvPr>
          <p:cNvSpPr/>
          <p:nvPr/>
        </p:nvSpPr>
        <p:spPr>
          <a:xfrm>
            <a:off x="2425040" y="4166423"/>
            <a:ext cx="3034542" cy="1899784"/>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8" name="矩形 7">
            <a:extLst>
              <a:ext uri="{FF2B5EF4-FFF2-40B4-BE49-F238E27FC236}">
                <a16:creationId xmlns:a16="http://schemas.microsoft.com/office/drawing/2014/main" id="{C0E55B57-786F-4135-A40D-5F54274FDA58}"/>
              </a:ext>
            </a:extLst>
          </p:cNvPr>
          <p:cNvSpPr/>
          <p:nvPr/>
        </p:nvSpPr>
        <p:spPr>
          <a:xfrm>
            <a:off x="2411100" y="3031227"/>
            <a:ext cx="3048483" cy="1090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 name="內容版面配置區 2">
            <a:extLst>
              <a:ext uri="{FF2B5EF4-FFF2-40B4-BE49-F238E27FC236}">
                <a16:creationId xmlns:a16="http://schemas.microsoft.com/office/drawing/2014/main" id="{9E250BBE-42A1-4EE8-BE7E-9A030FC7282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t=3</a:t>
            </a:r>
            <a:endParaRPr lang="zh-TW" altLang="en-US"/>
          </a:p>
          <a:p>
            <a:endParaRPr lang="zh-TW" altLang="en-US" dirty="0"/>
          </a:p>
        </p:txBody>
      </p:sp>
      <mc:AlternateContent xmlns:mc="http://schemas.openxmlformats.org/markup-compatibility/2006" xmlns:a14="http://schemas.microsoft.com/office/drawing/2010/main">
        <mc:Choice Requires="a14">
          <p:sp>
            <p:nvSpPr>
              <p:cNvPr id="11" name="文字方塊 3">
                <a:extLst>
                  <a:ext uri="{FF2B5EF4-FFF2-40B4-BE49-F238E27FC236}">
                    <a16:creationId xmlns:a16="http://schemas.microsoft.com/office/drawing/2014/main" id="{85035113-E527-43EA-A095-4A10B16E9826}"/>
                  </a:ext>
                </a:extLst>
              </p:cNvPr>
              <p:cNvSpPr txBox="1"/>
              <p:nvPr/>
            </p:nvSpPr>
            <p:spPr>
              <a:xfrm>
                <a:off x="3201733" y="214239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1" name="文字方塊 3">
                <a:extLst>
                  <a:ext uri="{FF2B5EF4-FFF2-40B4-BE49-F238E27FC236}">
                    <a16:creationId xmlns:a16="http://schemas.microsoft.com/office/drawing/2014/main" id="{85035113-E527-43EA-A095-4A10B16E9826}"/>
                  </a:ext>
                </a:extLst>
              </p:cNvPr>
              <p:cNvSpPr txBox="1">
                <a:spLocks noRot="1" noChangeAspect="1" noMove="1" noResize="1" noEditPoints="1" noAdjustHandles="1" noChangeArrowheads="1" noChangeShapeType="1" noTextEdit="1"/>
              </p:cNvSpPr>
              <p:nvPr/>
            </p:nvSpPr>
            <p:spPr>
              <a:xfrm>
                <a:off x="3201733" y="2142394"/>
                <a:ext cx="1490501" cy="461665"/>
              </a:xfrm>
              <a:prstGeom prst="rect">
                <a:avLst/>
              </a:prstGeom>
              <a:blipFill>
                <a:blip r:embed="rId3"/>
                <a:stretch>
                  <a:fillRect r="-408"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
                <a:extLst>
                  <a:ext uri="{FF2B5EF4-FFF2-40B4-BE49-F238E27FC236}">
                    <a16:creationId xmlns:a16="http://schemas.microsoft.com/office/drawing/2014/main" id="{CB12FFB6-646F-4352-85EC-D0CC24EE2A7E}"/>
                  </a:ext>
                </a:extLst>
              </p:cNvPr>
              <p:cNvSpPr txBox="1"/>
              <p:nvPr/>
            </p:nvSpPr>
            <p:spPr>
              <a:xfrm>
                <a:off x="3764839" y="1561917"/>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2" name="文字方塊 4">
                <a:extLst>
                  <a:ext uri="{FF2B5EF4-FFF2-40B4-BE49-F238E27FC236}">
                    <a16:creationId xmlns:a16="http://schemas.microsoft.com/office/drawing/2014/main" id="{CB12FFB6-646F-4352-85EC-D0CC24EE2A7E}"/>
                  </a:ext>
                </a:extLst>
              </p:cNvPr>
              <p:cNvSpPr txBox="1">
                <a:spLocks noRot="1" noChangeAspect="1" noMove="1" noResize="1" noEditPoints="1" noAdjustHandles="1" noChangeArrowheads="1" noChangeShapeType="1" noTextEdit="1"/>
              </p:cNvSpPr>
              <p:nvPr/>
            </p:nvSpPr>
            <p:spPr>
              <a:xfrm>
                <a:off x="3764839" y="1561917"/>
                <a:ext cx="944294" cy="461665"/>
              </a:xfrm>
              <a:prstGeom prst="rect">
                <a:avLst/>
              </a:prstGeom>
              <a:blipFill>
                <a:blip r:embed="rId4"/>
                <a:stretch>
                  <a:fillRect l="-5333" t="-5263" r="-10667" b="-28947"/>
                </a:stretch>
              </a:blipFill>
            </p:spPr>
            <p:txBody>
              <a:bodyPr/>
              <a:lstStyle/>
              <a:p>
                <a:r>
                  <a:rPr lang="en-CN">
                    <a:noFill/>
                  </a:rPr>
                  <a:t> </a:t>
                </a:r>
              </a:p>
            </p:txBody>
          </p:sp>
        </mc:Fallback>
      </mc:AlternateContent>
      <p:pic>
        <p:nvPicPr>
          <p:cNvPr id="13" name="圖片 5">
            <a:extLst>
              <a:ext uri="{FF2B5EF4-FFF2-40B4-BE49-F238E27FC236}">
                <a16:creationId xmlns:a16="http://schemas.microsoft.com/office/drawing/2014/main" id="{8827E08D-9124-45FA-A3B0-2A1EDCC538EF}"/>
              </a:ext>
            </a:extLst>
          </p:cNvPr>
          <p:cNvPicPr>
            <a:picLocks noChangeAspect="1"/>
          </p:cNvPicPr>
          <p:nvPr/>
        </p:nvPicPr>
        <p:blipFill>
          <a:blip r:embed="rId5"/>
          <a:stretch>
            <a:fillRect/>
          </a:stretch>
        </p:blipFill>
        <p:spPr>
          <a:xfrm>
            <a:off x="4674161" y="1485919"/>
            <a:ext cx="1250206" cy="1250206"/>
          </a:xfrm>
          <a:prstGeom prst="rect">
            <a:avLst/>
          </a:prstGeom>
        </p:spPr>
      </p:pic>
      <p:sp>
        <p:nvSpPr>
          <p:cNvPr id="14" name="文字方塊 6">
            <a:extLst>
              <a:ext uri="{FF2B5EF4-FFF2-40B4-BE49-F238E27FC236}">
                <a16:creationId xmlns:a16="http://schemas.microsoft.com/office/drawing/2014/main" id="{63E8D9DF-CC3C-4B09-A226-210856DDA223}"/>
              </a:ext>
            </a:extLst>
          </p:cNvPr>
          <p:cNvSpPr txBox="1"/>
          <p:nvPr/>
        </p:nvSpPr>
        <p:spPr>
          <a:xfrm>
            <a:off x="5665031" y="754173"/>
            <a:ext cx="49246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T=3, weak classifier = decision stump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15" name="文字方塊 7">
                <a:extLst>
                  <a:ext uri="{FF2B5EF4-FFF2-40B4-BE49-F238E27FC236}">
                    <a16:creationId xmlns:a16="http://schemas.microsoft.com/office/drawing/2014/main" id="{D0CFCA0F-207F-4D90-9101-B06D29BE1A27}"/>
                  </a:ext>
                </a:extLst>
              </p:cNvPr>
              <p:cNvSpPr txBox="1"/>
              <p:nvPr/>
            </p:nvSpPr>
            <p:spPr>
              <a:xfrm>
                <a:off x="6164663" y="2110871"/>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=0.66</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5" name="文字方塊 7">
                <a:extLst>
                  <a:ext uri="{FF2B5EF4-FFF2-40B4-BE49-F238E27FC236}">
                    <a16:creationId xmlns:a16="http://schemas.microsoft.com/office/drawing/2014/main" id="{D0CFCA0F-207F-4D90-9101-B06D29BE1A27}"/>
                  </a:ext>
                </a:extLst>
              </p:cNvPr>
              <p:cNvSpPr txBox="1">
                <a:spLocks noRot="1" noChangeAspect="1" noMove="1" noResize="1" noEditPoints="1" noAdjustHandles="1" noChangeArrowheads="1" noChangeShapeType="1" noTextEdit="1"/>
              </p:cNvSpPr>
              <p:nvPr/>
            </p:nvSpPr>
            <p:spPr>
              <a:xfrm>
                <a:off x="6164663" y="2110871"/>
                <a:ext cx="1490501" cy="461665"/>
              </a:xfrm>
              <a:prstGeom prst="rect">
                <a:avLst/>
              </a:prstGeom>
              <a:blipFill>
                <a:blip r:embed="rId6"/>
                <a:stretch>
                  <a:fillRect r="-816"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8">
                <a:extLst>
                  <a:ext uri="{FF2B5EF4-FFF2-40B4-BE49-F238E27FC236}">
                    <a16:creationId xmlns:a16="http://schemas.microsoft.com/office/drawing/2014/main" id="{A4628DB4-FB03-43B4-A347-D4C98067A22A}"/>
                  </a:ext>
                </a:extLst>
              </p:cNvPr>
              <p:cNvSpPr txBox="1"/>
              <p:nvPr/>
            </p:nvSpPr>
            <p:spPr>
              <a:xfrm>
                <a:off x="6590360" y="1530393"/>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6" name="文字方塊 8">
                <a:extLst>
                  <a:ext uri="{FF2B5EF4-FFF2-40B4-BE49-F238E27FC236}">
                    <a16:creationId xmlns:a16="http://schemas.microsoft.com/office/drawing/2014/main" id="{A4628DB4-FB03-43B4-A347-D4C98067A22A}"/>
                  </a:ext>
                </a:extLst>
              </p:cNvPr>
              <p:cNvSpPr txBox="1">
                <a:spLocks noRot="1" noChangeAspect="1" noMove="1" noResize="1" noEditPoints="1" noAdjustHandles="1" noChangeArrowheads="1" noChangeShapeType="1" noTextEdit="1"/>
              </p:cNvSpPr>
              <p:nvPr/>
            </p:nvSpPr>
            <p:spPr>
              <a:xfrm>
                <a:off x="6590360" y="1530393"/>
                <a:ext cx="944294" cy="461665"/>
              </a:xfrm>
              <a:prstGeom prst="rect">
                <a:avLst/>
              </a:prstGeom>
              <a:blipFill>
                <a:blip r:embed="rId7"/>
                <a:stretch>
                  <a:fillRect l="-3947" t="-8108" r="-18421" b="-29730"/>
                </a:stretch>
              </a:blipFill>
            </p:spPr>
            <p:txBody>
              <a:bodyPr/>
              <a:lstStyle/>
              <a:p>
                <a:r>
                  <a:rPr lang="en-CN">
                    <a:noFill/>
                  </a:rPr>
                  <a:t> </a:t>
                </a:r>
              </a:p>
            </p:txBody>
          </p:sp>
        </mc:Fallback>
      </mc:AlternateContent>
      <p:pic>
        <p:nvPicPr>
          <p:cNvPr id="17" name="圖片 9">
            <a:extLst>
              <a:ext uri="{FF2B5EF4-FFF2-40B4-BE49-F238E27FC236}">
                <a16:creationId xmlns:a16="http://schemas.microsoft.com/office/drawing/2014/main" id="{5E87ECAC-8CBC-4061-81AE-40DDF8D760EF}"/>
              </a:ext>
            </a:extLst>
          </p:cNvPr>
          <p:cNvPicPr>
            <a:picLocks noChangeAspect="1"/>
          </p:cNvPicPr>
          <p:nvPr/>
        </p:nvPicPr>
        <p:blipFill>
          <a:blip r:embed="rId8"/>
          <a:stretch>
            <a:fillRect/>
          </a:stretch>
        </p:blipFill>
        <p:spPr>
          <a:xfrm>
            <a:off x="7655164" y="1454397"/>
            <a:ext cx="1281728" cy="1281728"/>
          </a:xfrm>
          <a:prstGeom prst="rect">
            <a:avLst/>
          </a:prstGeom>
        </p:spPr>
      </p:pic>
      <p:sp>
        <p:nvSpPr>
          <p:cNvPr id="18" name="文字方塊 10">
            <a:extLst>
              <a:ext uri="{FF2B5EF4-FFF2-40B4-BE49-F238E27FC236}">
                <a16:creationId xmlns:a16="http://schemas.microsoft.com/office/drawing/2014/main" id="{24E7601D-8218-4781-B6AE-236E6531B8AB}"/>
              </a:ext>
            </a:extLst>
          </p:cNvPr>
          <p:cNvSpPr txBox="1"/>
          <p:nvPr/>
        </p:nvSpPr>
        <p:spPr>
          <a:xfrm>
            <a:off x="4070894" y="3204230"/>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9" name="文字方塊 11">
            <a:extLst>
              <a:ext uri="{FF2B5EF4-FFF2-40B4-BE49-F238E27FC236}">
                <a16:creationId xmlns:a16="http://schemas.microsoft.com/office/drawing/2014/main" id="{472D11F4-EDEB-4E3A-9067-1C3713639CDD}"/>
              </a:ext>
            </a:extLst>
          </p:cNvPr>
          <p:cNvSpPr txBox="1"/>
          <p:nvPr/>
        </p:nvSpPr>
        <p:spPr>
          <a:xfrm>
            <a:off x="2722516" y="4296327"/>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0" name="文字方塊 12">
            <a:extLst>
              <a:ext uri="{FF2B5EF4-FFF2-40B4-BE49-F238E27FC236}">
                <a16:creationId xmlns:a16="http://schemas.microsoft.com/office/drawing/2014/main" id="{D234B459-7F6A-40E7-85F1-6CB62FDE54FD}"/>
              </a:ext>
            </a:extLst>
          </p:cNvPr>
          <p:cNvSpPr txBox="1"/>
          <p:nvPr/>
        </p:nvSpPr>
        <p:spPr>
          <a:xfrm>
            <a:off x="2744293" y="5088628"/>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1" name="文字方塊 13">
            <a:extLst>
              <a:ext uri="{FF2B5EF4-FFF2-40B4-BE49-F238E27FC236}">
                <a16:creationId xmlns:a16="http://schemas.microsoft.com/office/drawing/2014/main" id="{E8571B47-9FEB-4DB1-8AD4-3EC1AAE7092C}"/>
              </a:ext>
            </a:extLst>
          </p:cNvPr>
          <p:cNvSpPr txBox="1"/>
          <p:nvPr/>
        </p:nvSpPr>
        <p:spPr>
          <a:xfrm>
            <a:off x="3505671" y="4131490"/>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2" name="文字方塊 14">
            <a:extLst>
              <a:ext uri="{FF2B5EF4-FFF2-40B4-BE49-F238E27FC236}">
                <a16:creationId xmlns:a16="http://schemas.microsoft.com/office/drawing/2014/main" id="{E04F131E-EF32-4F64-9E20-5B4C55E32984}"/>
              </a:ext>
            </a:extLst>
          </p:cNvPr>
          <p:cNvSpPr txBox="1"/>
          <p:nvPr/>
        </p:nvSpPr>
        <p:spPr>
          <a:xfrm>
            <a:off x="3670672" y="5240872"/>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3" name="文字方塊 15">
            <a:extLst>
              <a:ext uri="{FF2B5EF4-FFF2-40B4-BE49-F238E27FC236}">
                <a16:creationId xmlns:a16="http://schemas.microsoft.com/office/drawing/2014/main" id="{4B5056C6-6A16-498C-86E3-976579156E22}"/>
              </a:ext>
            </a:extLst>
          </p:cNvPr>
          <p:cNvSpPr txBox="1"/>
          <p:nvPr/>
        </p:nvSpPr>
        <p:spPr>
          <a:xfrm>
            <a:off x="4201362" y="4180954"/>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4" name="文字方塊 16">
            <a:extLst>
              <a:ext uri="{FF2B5EF4-FFF2-40B4-BE49-F238E27FC236}">
                <a16:creationId xmlns:a16="http://schemas.microsoft.com/office/drawing/2014/main" id="{41A0A5FF-7AEA-4D6B-ABD8-E5AF73ED706F}"/>
              </a:ext>
            </a:extLst>
          </p:cNvPr>
          <p:cNvSpPr txBox="1"/>
          <p:nvPr/>
        </p:nvSpPr>
        <p:spPr>
          <a:xfrm>
            <a:off x="4889186" y="3433995"/>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5" name="文字方塊 17">
            <a:extLst>
              <a:ext uri="{FF2B5EF4-FFF2-40B4-BE49-F238E27FC236}">
                <a16:creationId xmlns:a16="http://schemas.microsoft.com/office/drawing/2014/main" id="{410B56B7-06E4-4E9A-838C-09898642C457}"/>
              </a:ext>
            </a:extLst>
          </p:cNvPr>
          <p:cNvSpPr txBox="1"/>
          <p:nvPr/>
        </p:nvSpPr>
        <p:spPr>
          <a:xfrm>
            <a:off x="4876742" y="5076626"/>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6" name="矩形 25">
            <a:extLst>
              <a:ext uri="{FF2B5EF4-FFF2-40B4-BE49-F238E27FC236}">
                <a16:creationId xmlns:a16="http://schemas.microsoft.com/office/drawing/2014/main" id="{44E5F00A-C427-468D-9BC2-04AF48C27ABE}"/>
              </a:ext>
            </a:extLst>
          </p:cNvPr>
          <p:cNvSpPr/>
          <p:nvPr/>
        </p:nvSpPr>
        <p:spPr>
          <a:xfrm>
            <a:off x="2416148" y="3006207"/>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27" name="文字方塊 19">
            <a:extLst>
              <a:ext uri="{FF2B5EF4-FFF2-40B4-BE49-F238E27FC236}">
                <a16:creationId xmlns:a16="http://schemas.microsoft.com/office/drawing/2014/main" id="{90F76931-8788-4CE9-8A52-97B7AA888DD2}"/>
              </a:ext>
            </a:extLst>
          </p:cNvPr>
          <p:cNvSpPr txBox="1"/>
          <p:nvPr/>
        </p:nvSpPr>
        <p:spPr>
          <a:xfrm>
            <a:off x="2904179" y="3515173"/>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8" name="文字方塊 20">
            <a:extLst>
              <a:ext uri="{FF2B5EF4-FFF2-40B4-BE49-F238E27FC236}">
                <a16:creationId xmlns:a16="http://schemas.microsoft.com/office/drawing/2014/main" id="{F6330A5E-3EDD-4F0A-84FA-42753457C9EE}"/>
              </a:ext>
            </a:extLst>
          </p:cNvPr>
          <p:cNvSpPr txBox="1"/>
          <p:nvPr/>
        </p:nvSpPr>
        <p:spPr>
          <a:xfrm>
            <a:off x="3648258" y="3216873"/>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9" name="文字方塊 21">
            <a:extLst>
              <a:ext uri="{FF2B5EF4-FFF2-40B4-BE49-F238E27FC236}">
                <a16:creationId xmlns:a16="http://schemas.microsoft.com/office/drawing/2014/main" id="{DB6C39B3-587A-4E4F-9D16-3E2329C9149E}"/>
              </a:ext>
            </a:extLst>
          </p:cNvPr>
          <p:cNvSpPr txBox="1"/>
          <p:nvPr/>
        </p:nvSpPr>
        <p:spPr>
          <a:xfrm>
            <a:off x="4047831" y="3719477"/>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0" name="文字方塊 22">
            <a:extLst>
              <a:ext uri="{FF2B5EF4-FFF2-40B4-BE49-F238E27FC236}">
                <a16:creationId xmlns:a16="http://schemas.microsoft.com/office/drawing/2014/main" id="{78B5AF3A-30EA-4BBA-967D-F273D77953FA}"/>
              </a:ext>
            </a:extLst>
          </p:cNvPr>
          <p:cNvSpPr txBox="1"/>
          <p:nvPr/>
        </p:nvSpPr>
        <p:spPr>
          <a:xfrm>
            <a:off x="4509078" y="3408143"/>
            <a:ext cx="82074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1" name="文字方塊 23">
            <a:extLst>
              <a:ext uri="{FF2B5EF4-FFF2-40B4-BE49-F238E27FC236}">
                <a16:creationId xmlns:a16="http://schemas.microsoft.com/office/drawing/2014/main" id="{4BD03F77-A616-4775-AE52-240C42F10BBE}"/>
              </a:ext>
            </a:extLst>
          </p:cNvPr>
          <p:cNvSpPr txBox="1"/>
          <p:nvPr/>
        </p:nvSpPr>
        <p:spPr>
          <a:xfrm>
            <a:off x="2373721" y="4258317"/>
            <a:ext cx="7444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2" name="文字方塊 24">
            <a:extLst>
              <a:ext uri="{FF2B5EF4-FFF2-40B4-BE49-F238E27FC236}">
                <a16:creationId xmlns:a16="http://schemas.microsoft.com/office/drawing/2014/main" id="{C3AEC148-0094-41E0-92E9-0B86565BC1FE}"/>
              </a:ext>
            </a:extLst>
          </p:cNvPr>
          <p:cNvSpPr txBox="1"/>
          <p:nvPr/>
        </p:nvSpPr>
        <p:spPr>
          <a:xfrm>
            <a:off x="2341337" y="5055295"/>
            <a:ext cx="84245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3" name="文字方塊 25">
            <a:extLst>
              <a:ext uri="{FF2B5EF4-FFF2-40B4-BE49-F238E27FC236}">
                <a16:creationId xmlns:a16="http://schemas.microsoft.com/office/drawing/2014/main" id="{502FB283-847C-43C8-A197-10A6DAC69893}"/>
              </a:ext>
            </a:extLst>
          </p:cNvPr>
          <p:cNvSpPr txBox="1"/>
          <p:nvPr/>
        </p:nvSpPr>
        <p:spPr>
          <a:xfrm>
            <a:off x="3183796" y="5323059"/>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4" name="文字方塊 26">
            <a:extLst>
              <a:ext uri="{FF2B5EF4-FFF2-40B4-BE49-F238E27FC236}">
                <a16:creationId xmlns:a16="http://schemas.microsoft.com/office/drawing/2014/main" id="{DDABFA9C-264D-4BDE-A195-0D47896D3452}"/>
              </a:ext>
            </a:extLst>
          </p:cNvPr>
          <p:cNvSpPr txBox="1"/>
          <p:nvPr/>
        </p:nvSpPr>
        <p:spPr>
          <a:xfrm>
            <a:off x="4498201" y="5032239"/>
            <a:ext cx="80713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5" name="文字方塊 27">
            <a:extLst>
              <a:ext uri="{FF2B5EF4-FFF2-40B4-BE49-F238E27FC236}">
                <a16:creationId xmlns:a16="http://schemas.microsoft.com/office/drawing/2014/main" id="{8C6D62E8-099E-48EE-96A9-1243996B4CEC}"/>
              </a:ext>
            </a:extLst>
          </p:cNvPr>
          <p:cNvSpPr txBox="1"/>
          <p:nvPr/>
        </p:nvSpPr>
        <p:spPr>
          <a:xfrm>
            <a:off x="3917485" y="4473529"/>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6" name="文字方塊 28">
            <a:extLst>
              <a:ext uri="{FF2B5EF4-FFF2-40B4-BE49-F238E27FC236}">
                <a16:creationId xmlns:a16="http://schemas.microsoft.com/office/drawing/2014/main" id="{AB75947A-183F-4AC8-912B-F8252AF24208}"/>
              </a:ext>
            </a:extLst>
          </p:cNvPr>
          <p:cNvSpPr txBox="1"/>
          <p:nvPr/>
        </p:nvSpPr>
        <p:spPr>
          <a:xfrm>
            <a:off x="3255148" y="4419482"/>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7" name="文字方塊 29">
            <a:extLst>
              <a:ext uri="{FF2B5EF4-FFF2-40B4-BE49-F238E27FC236}">
                <a16:creationId xmlns:a16="http://schemas.microsoft.com/office/drawing/2014/main" id="{7381EB37-40F6-4DC5-AD5E-98E442D5EB61}"/>
              </a:ext>
            </a:extLst>
          </p:cNvPr>
          <p:cNvSpPr txBox="1"/>
          <p:nvPr/>
        </p:nvSpPr>
        <p:spPr>
          <a:xfrm>
            <a:off x="4513419" y="3704759"/>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38" name="文字方塊 30">
            <a:extLst>
              <a:ext uri="{FF2B5EF4-FFF2-40B4-BE49-F238E27FC236}">
                <a16:creationId xmlns:a16="http://schemas.microsoft.com/office/drawing/2014/main" id="{44191A19-5C18-4949-92E0-6DBE6D8CCE4C}"/>
              </a:ext>
            </a:extLst>
          </p:cNvPr>
          <p:cNvSpPr txBox="1"/>
          <p:nvPr/>
        </p:nvSpPr>
        <p:spPr>
          <a:xfrm>
            <a:off x="3390419" y="3479619"/>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39" name="文字方塊 31">
                <a:extLst>
                  <a:ext uri="{FF2B5EF4-FFF2-40B4-BE49-F238E27FC236}">
                    <a16:creationId xmlns:a16="http://schemas.microsoft.com/office/drawing/2014/main" id="{313B18AE-F9B3-48AE-B3C9-6E0415A47712}"/>
                  </a:ext>
                </a:extLst>
              </p:cNvPr>
              <p:cNvSpPr txBox="1"/>
              <p:nvPr/>
            </p:nvSpPr>
            <p:spPr>
              <a:xfrm>
                <a:off x="5555382" y="4497452"/>
                <a:ext cx="155268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𝜀</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=0.13</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9" name="文字方塊 31">
                <a:extLst>
                  <a:ext uri="{FF2B5EF4-FFF2-40B4-BE49-F238E27FC236}">
                    <a16:creationId xmlns:a16="http://schemas.microsoft.com/office/drawing/2014/main" id="{313B18AE-F9B3-48AE-B3C9-6E0415A47712}"/>
                  </a:ext>
                </a:extLst>
              </p:cNvPr>
              <p:cNvSpPr txBox="1">
                <a:spLocks noRot="1" noChangeAspect="1" noMove="1" noResize="1" noEditPoints="1" noAdjustHandles="1" noChangeArrowheads="1" noChangeShapeType="1" noTextEdit="1"/>
              </p:cNvSpPr>
              <p:nvPr/>
            </p:nvSpPr>
            <p:spPr>
              <a:xfrm>
                <a:off x="5555382" y="4497452"/>
                <a:ext cx="1552687"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字方塊 33">
                <a:extLst>
                  <a:ext uri="{FF2B5EF4-FFF2-40B4-BE49-F238E27FC236}">
                    <a16:creationId xmlns:a16="http://schemas.microsoft.com/office/drawing/2014/main" id="{917C52C0-3ED4-4C6C-AC5A-D677EF42E72D}"/>
                  </a:ext>
                </a:extLst>
              </p:cNvPr>
              <p:cNvSpPr txBox="1"/>
              <p:nvPr/>
            </p:nvSpPr>
            <p:spPr>
              <a:xfrm>
                <a:off x="5562810" y="5027081"/>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=2.59</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0" name="文字方塊 33">
                <a:extLst>
                  <a:ext uri="{FF2B5EF4-FFF2-40B4-BE49-F238E27FC236}">
                    <a16:creationId xmlns:a16="http://schemas.microsoft.com/office/drawing/2014/main" id="{917C52C0-3ED4-4C6C-AC5A-D677EF42E72D}"/>
                  </a:ext>
                </a:extLst>
              </p:cNvPr>
              <p:cNvSpPr txBox="1">
                <a:spLocks noRot="1" noChangeAspect="1" noMove="1" noResize="1" noEditPoints="1" noAdjustHandles="1" noChangeArrowheads="1" noChangeShapeType="1" noTextEdit="1"/>
              </p:cNvSpPr>
              <p:nvPr/>
            </p:nvSpPr>
            <p:spPr>
              <a:xfrm>
                <a:off x="5562810" y="5027081"/>
                <a:ext cx="1490501" cy="461665"/>
              </a:xfrm>
              <a:prstGeom prst="rect">
                <a:avLst/>
              </a:prstGeom>
              <a:blipFill>
                <a:blip r:embed="rId10"/>
                <a:stretch>
                  <a:fillRect l="-410" r="-820"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34">
                <a:extLst>
                  <a:ext uri="{FF2B5EF4-FFF2-40B4-BE49-F238E27FC236}">
                    <a16:creationId xmlns:a16="http://schemas.microsoft.com/office/drawing/2014/main" id="{924A0B7E-AC84-4A64-A626-382022BA642E}"/>
                  </a:ext>
                </a:extLst>
              </p:cNvPr>
              <p:cNvSpPr txBox="1"/>
              <p:nvPr/>
            </p:nvSpPr>
            <p:spPr>
              <a:xfrm>
                <a:off x="5569897" y="5521558"/>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=0.95</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1" name="文字方塊 34">
                <a:extLst>
                  <a:ext uri="{FF2B5EF4-FFF2-40B4-BE49-F238E27FC236}">
                    <a16:creationId xmlns:a16="http://schemas.microsoft.com/office/drawing/2014/main" id="{924A0B7E-AC84-4A64-A626-382022BA642E}"/>
                  </a:ext>
                </a:extLst>
              </p:cNvPr>
              <p:cNvSpPr txBox="1">
                <a:spLocks noRot="1" noChangeAspect="1" noMove="1" noResize="1" noEditPoints="1" noAdjustHandles="1" noChangeArrowheads="1" noChangeShapeType="1" noTextEdit="1"/>
              </p:cNvSpPr>
              <p:nvPr/>
            </p:nvSpPr>
            <p:spPr>
              <a:xfrm>
                <a:off x="5569897" y="5521558"/>
                <a:ext cx="1490501" cy="461665"/>
              </a:xfrm>
              <a:prstGeom prst="rect">
                <a:avLst/>
              </a:prstGeom>
              <a:blipFill>
                <a:blip r:embed="rId11"/>
                <a:stretch>
                  <a:fillRect r="-1230" b="-1333"/>
                </a:stretch>
              </a:blipFill>
            </p:spPr>
            <p:txBody>
              <a:bodyPr/>
              <a:lstStyle/>
              <a:p>
                <a:r>
                  <a:rPr lang="zh-CN" altLang="en-US">
                    <a:noFill/>
                  </a:rPr>
                  <a:t> </a:t>
                </a:r>
              </a:p>
            </p:txBody>
          </p:sp>
        </mc:Fallback>
      </mc:AlternateContent>
      <p:cxnSp>
        <p:nvCxnSpPr>
          <p:cNvPr id="42" name="直線接點 35">
            <a:extLst>
              <a:ext uri="{FF2B5EF4-FFF2-40B4-BE49-F238E27FC236}">
                <a16:creationId xmlns:a16="http://schemas.microsoft.com/office/drawing/2014/main" id="{308B9A39-DF45-4174-AF9B-DF2E84BA76D3}"/>
              </a:ext>
            </a:extLst>
          </p:cNvPr>
          <p:cNvCxnSpPr/>
          <p:nvPr/>
        </p:nvCxnSpPr>
        <p:spPr>
          <a:xfrm rot="5400000">
            <a:off x="3917484" y="2594008"/>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橢圓 38">
            <a:extLst>
              <a:ext uri="{FF2B5EF4-FFF2-40B4-BE49-F238E27FC236}">
                <a16:creationId xmlns:a16="http://schemas.microsoft.com/office/drawing/2014/main" id="{A2A13ED3-A103-44C4-89AA-B7D477A86E14}"/>
              </a:ext>
            </a:extLst>
          </p:cNvPr>
          <p:cNvSpPr/>
          <p:nvPr/>
        </p:nvSpPr>
        <p:spPr>
          <a:xfrm>
            <a:off x="2492205" y="4226123"/>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4" name="橢圓 39">
            <a:extLst>
              <a:ext uri="{FF2B5EF4-FFF2-40B4-BE49-F238E27FC236}">
                <a16:creationId xmlns:a16="http://schemas.microsoft.com/office/drawing/2014/main" id="{C2A18ABF-0513-4191-821D-36EB614E8A2B}"/>
              </a:ext>
            </a:extLst>
          </p:cNvPr>
          <p:cNvSpPr/>
          <p:nvPr/>
        </p:nvSpPr>
        <p:spPr>
          <a:xfrm>
            <a:off x="4694198" y="3402291"/>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5" name="橢圓 40">
            <a:extLst>
              <a:ext uri="{FF2B5EF4-FFF2-40B4-BE49-F238E27FC236}">
                <a16:creationId xmlns:a16="http://schemas.microsoft.com/office/drawing/2014/main" id="{A4B1F742-DD1C-4B44-9C6B-C9757C3AFAC9}"/>
              </a:ext>
            </a:extLst>
          </p:cNvPr>
          <p:cNvSpPr/>
          <p:nvPr/>
        </p:nvSpPr>
        <p:spPr>
          <a:xfrm>
            <a:off x="2492205" y="5020789"/>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46" name="文字方塊 41">
                <a:extLst>
                  <a:ext uri="{FF2B5EF4-FFF2-40B4-BE49-F238E27FC236}">
                    <a16:creationId xmlns:a16="http://schemas.microsoft.com/office/drawing/2014/main" id="{255CDF0B-B524-49C9-8B75-282C13AC71C5}"/>
                  </a:ext>
                </a:extLst>
              </p:cNvPr>
              <p:cNvSpPr txBox="1"/>
              <p:nvPr/>
            </p:nvSpPr>
            <p:spPr>
              <a:xfrm>
                <a:off x="1514725" y="3885599"/>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6" name="文字方塊 41">
                <a:extLst>
                  <a:ext uri="{FF2B5EF4-FFF2-40B4-BE49-F238E27FC236}">
                    <a16:creationId xmlns:a16="http://schemas.microsoft.com/office/drawing/2014/main" id="{255CDF0B-B524-49C9-8B75-282C13AC71C5}"/>
                  </a:ext>
                </a:extLst>
              </p:cNvPr>
              <p:cNvSpPr txBox="1">
                <a:spLocks noRot="1" noChangeAspect="1" noMove="1" noResize="1" noEditPoints="1" noAdjustHandles="1" noChangeArrowheads="1" noChangeShapeType="1" noTextEdit="1"/>
              </p:cNvSpPr>
              <p:nvPr/>
            </p:nvSpPr>
            <p:spPr>
              <a:xfrm>
                <a:off x="1514725" y="3885599"/>
                <a:ext cx="944294" cy="461665"/>
              </a:xfrm>
              <a:prstGeom prst="rect">
                <a:avLst/>
              </a:prstGeom>
              <a:blipFill>
                <a:blip r:embed="rId12"/>
                <a:stretch>
                  <a:fillRect l="-1333"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字方塊 43">
                <a:extLst>
                  <a:ext uri="{FF2B5EF4-FFF2-40B4-BE49-F238E27FC236}">
                    <a16:creationId xmlns:a16="http://schemas.microsoft.com/office/drawing/2014/main" id="{DB881563-86A8-4BBA-B7E1-A5F75CEBBDD5}"/>
                  </a:ext>
                </a:extLst>
              </p:cNvPr>
              <p:cNvSpPr txBox="1"/>
              <p:nvPr/>
            </p:nvSpPr>
            <p:spPr>
              <a:xfrm>
                <a:off x="7359169" y="384827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=0.95</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7" name="文字方塊 43">
                <a:extLst>
                  <a:ext uri="{FF2B5EF4-FFF2-40B4-BE49-F238E27FC236}">
                    <a16:creationId xmlns:a16="http://schemas.microsoft.com/office/drawing/2014/main" id="{DB881563-86A8-4BBA-B7E1-A5F75CEBBDD5}"/>
                  </a:ext>
                </a:extLst>
              </p:cNvPr>
              <p:cNvSpPr txBox="1">
                <a:spLocks noRot="1" noChangeAspect="1" noMove="1" noResize="1" noEditPoints="1" noAdjustHandles="1" noChangeArrowheads="1" noChangeShapeType="1" noTextEdit="1"/>
              </p:cNvSpPr>
              <p:nvPr/>
            </p:nvSpPr>
            <p:spPr>
              <a:xfrm>
                <a:off x="7359169" y="3848274"/>
                <a:ext cx="1490501" cy="461665"/>
              </a:xfrm>
              <a:prstGeom prst="rect">
                <a:avLst/>
              </a:prstGeom>
              <a:blipFill>
                <a:blip r:embed="rId13"/>
                <a:stretch>
                  <a:fillRect r="-1224"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4">
                <a:extLst>
                  <a:ext uri="{FF2B5EF4-FFF2-40B4-BE49-F238E27FC236}">
                    <a16:creationId xmlns:a16="http://schemas.microsoft.com/office/drawing/2014/main" id="{44D6ECCA-8794-4233-9299-219EEA72D2E8}"/>
                  </a:ext>
                </a:extLst>
              </p:cNvPr>
              <p:cNvSpPr txBox="1"/>
              <p:nvPr/>
            </p:nvSpPr>
            <p:spPr>
              <a:xfrm>
                <a:off x="7784866" y="3267796"/>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8" name="文字方塊 44">
                <a:extLst>
                  <a:ext uri="{FF2B5EF4-FFF2-40B4-BE49-F238E27FC236}">
                    <a16:creationId xmlns:a16="http://schemas.microsoft.com/office/drawing/2014/main" id="{44D6ECCA-8794-4233-9299-219EEA72D2E8}"/>
                  </a:ext>
                </a:extLst>
              </p:cNvPr>
              <p:cNvSpPr txBox="1">
                <a:spLocks noRot="1" noChangeAspect="1" noMove="1" noResize="1" noEditPoints="1" noAdjustHandles="1" noChangeArrowheads="1" noChangeShapeType="1" noTextEdit="1"/>
              </p:cNvSpPr>
              <p:nvPr/>
            </p:nvSpPr>
            <p:spPr>
              <a:xfrm>
                <a:off x="7784866" y="3267796"/>
                <a:ext cx="944294" cy="461665"/>
              </a:xfrm>
              <a:prstGeom prst="rect">
                <a:avLst/>
              </a:prstGeom>
              <a:blipFill>
                <a:blip r:embed="rId14"/>
                <a:stretch>
                  <a:fillRect l="-3947" t="-8108" r="-18421" b="-29730"/>
                </a:stretch>
              </a:blipFill>
            </p:spPr>
            <p:txBody>
              <a:bodyPr/>
              <a:lstStyle/>
              <a:p>
                <a:r>
                  <a:rPr lang="en-CN">
                    <a:noFill/>
                  </a:rPr>
                  <a:t> </a:t>
                </a:r>
              </a:p>
            </p:txBody>
          </p:sp>
        </mc:Fallback>
      </mc:AlternateContent>
      <p:pic>
        <p:nvPicPr>
          <p:cNvPr id="49" name="圖片 46">
            <a:extLst>
              <a:ext uri="{FF2B5EF4-FFF2-40B4-BE49-F238E27FC236}">
                <a16:creationId xmlns:a16="http://schemas.microsoft.com/office/drawing/2014/main" id="{E9071741-908B-47E9-9A69-A0E07F8FE7A6}"/>
              </a:ext>
            </a:extLst>
          </p:cNvPr>
          <p:cNvPicPr>
            <a:picLocks noChangeAspect="1"/>
          </p:cNvPicPr>
          <p:nvPr/>
        </p:nvPicPr>
        <p:blipFill>
          <a:blip r:embed="rId15"/>
          <a:stretch>
            <a:fillRect/>
          </a:stretch>
        </p:blipFill>
        <p:spPr>
          <a:xfrm>
            <a:off x="8999033" y="3152865"/>
            <a:ext cx="1298156" cy="1290118"/>
          </a:xfrm>
          <a:prstGeom prst="rect">
            <a:avLst/>
          </a:prstGeom>
        </p:spPr>
      </p:pic>
      <p:sp>
        <p:nvSpPr>
          <p:cNvPr id="54" name="文本框 53">
            <a:extLst>
              <a:ext uri="{FF2B5EF4-FFF2-40B4-BE49-F238E27FC236}">
                <a16:creationId xmlns:a16="http://schemas.microsoft.com/office/drawing/2014/main" id="{9D1D8BF3-6713-4A07-84A1-D55B38258265}"/>
              </a:ext>
            </a:extLst>
          </p:cNvPr>
          <p:cNvSpPr txBox="1"/>
          <p:nvPr/>
        </p:nvSpPr>
        <p:spPr>
          <a:xfrm>
            <a:off x="9117411" y="280331"/>
            <a:ext cx="2723823" cy="369332"/>
          </a:xfrm>
          <a:prstGeom prst="rect">
            <a:avLst/>
          </a:prstGeom>
          <a:noFill/>
        </p:spPr>
        <p:txBody>
          <a:bodyPr wrap="none" rtlCol="0">
            <a:spAutoFit/>
          </a:bodyPr>
          <a:lstStyle/>
          <a:p>
            <a:r>
              <a:rPr lang="zh-CN" altLang="en-US" dirty="0">
                <a:solidFill>
                  <a:srgbClr val="FF0000"/>
                </a:solidFill>
              </a:rPr>
              <a:t>采用标准的权值更新规则</a:t>
            </a:r>
          </a:p>
        </p:txBody>
      </p:sp>
      <p:sp>
        <p:nvSpPr>
          <p:cNvPr id="5" name="文本占位符 1">
            <a:extLst>
              <a:ext uri="{FF2B5EF4-FFF2-40B4-BE49-F238E27FC236}">
                <a16:creationId xmlns:a16="http://schemas.microsoft.com/office/drawing/2014/main" id="{E9F8AF6D-004B-BED2-A540-38E5BCDEF583}"/>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6" name="TextBox 5">
            <a:extLst>
              <a:ext uri="{FF2B5EF4-FFF2-40B4-BE49-F238E27FC236}">
                <a16:creationId xmlns:a16="http://schemas.microsoft.com/office/drawing/2014/main" id="{A58BBD75-D3E6-4CED-2E17-641B40DF5C07}"/>
              </a:ext>
            </a:extLst>
          </p:cNvPr>
          <p:cNvSpPr txBox="1"/>
          <p:nvPr/>
        </p:nvSpPr>
        <p:spPr>
          <a:xfrm>
            <a:off x="662970" y="1061597"/>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
        <p:nvSpPr>
          <p:cNvPr id="2" name="灯片编号占位符 1">
            <a:extLst>
              <a:ext uri="{FF2B5EF4-FFF2-40B4-BE49-F238E27FC236}">
                <a16:creationId xmlns:a16="http://schemas.microsoft.com/office/drawing/2014/main" id="{F36D327C-0768-4957-A55C-7B8F1D9DDABB}"/>
              </a:ext>
            </a:extLst>
          </p:cNvPr>
          <p:cNvSpPr>
            <a:spLocks noGrp="1"/>
          </p:cNvSpPr>
          <p:nvPr>
            <p:ph type="sldNum" sz="quarter" idx="14"/>
          </p:nvPr>
        </p:nvSpPr>
        <p:spPr/>
        <p:txBody>
          <a:bodyPr/>
          <a:lstStyle/>
          <a:p>
            <a:fld id="{AF69888C-E133-43D9-A638-B5C95925B91C}" type="slidenum">
              <a:rPr lang="zh-CN" altLang="en-US" smtClean="0"/>
              <a:t>37</a:t>
            </a:fld>
            <a:endParaRPr lang="zh-CN" altLang="en-US" dirty="0"/>
          </a:p>
        </p:txBody>
      </p:sp>
    </p:spTree>
    <p:extLst>
      <p:ext uri="{BB962C8B-B14F-4D97-AF65-F5344CB8AC3E}">
        <p14:creationId xmlns:p14="http://schemas.microsoft.com/office/powerpoint/2010/main" val="44250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p:bldP spid="16" grpId="0"/>
      <p:bldP spid="39" grpId="0"/>
      <p:bldP spid="40" grpId="0"/>
      <p:bldP spid="41" grpId="0"/>
      <p:bldP spid="43" grpId="0" animBg="1"/>
      <p:bldP spid="44" grpId="0" animBg="1"/>
      <p:bldP spid="45" grpId="0" animBg="1"/>
      <p:bldP spid="46" grpId="0"/>
      <p:bldP spid="47"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1EBD056-4356-4842-961D-EE16F329770A}"/>
              </a:ext>
            </a:extLst>
          </p:cNvPr>
          <p:cNvSpPr/>
          <p:nvPr/>
        </p:nvSpPr>
        <p:spPr>
          <a:xfrm>
            <a:off x="4469836" y="2913054"/>
            <a:ext cx="898789" cy="12002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8" name="矩形 7">
            <a:extLst>
              <a:ext uri="{FF2B5EF4-FFF2-40B4-BE49-F238E27FC236}">
                <a16:creationId xmlns:a16="http://schemas.microsoft.com/office/drawing/2014/main" id="{9C0A7BC4-0683-4864-80F8-7D6F8D6515D1}"/>
              </a:ext>
            </a:extLst>
          </p:cNvPr>
          <p:cNvSpPr/>
          <p:nvPr/>
        </p:nvSpPr>
        <p:spPr>
          <a:xfrm>
            <a:off x="5451758" y="4178593"/>
            <a:ext cx="1615522" cy="1788750"/>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9" name="矩形 8">
            <a:extLst>
              <a:ext uri="{FF2B5EF4-FFF2-40B4-BE49-F238E27FC236}">
                <a16:creationId xmlns:a16="http://schemas.microsoft.com/office/drawing/2014/main" id="{20E1A5D0-EAFB-4148-9975-80AE1C9E86C4}"/>
              </a:ext>
            </a:extLst>
          </p:cNvPr>
          <p:cNvSpPr/>
          <p:nvPr/>
        </p:nvSpPr>
        <p:spPr>
          <a:xfrm>
            <a:off x="7155689" y="4137461"/>
            <a:ext cx="380944" cy="1817783"/>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 name="矩形 9">
            <a:extLst>
              <a:ext uri="{FF2B5EF4-FFF2-40B4-BE49-F238E27FC236}">
                <a16:creationId xmlns:a16="http://schemas.microsoft.com/office/drawing/2014/main" id="{71905D64-FB37-4274-BDA7-3DB7F1DC956E}"/>
              </a:ext>
            </a:extLst>
          </p:cNvPr>
          <p:cNvSpPr/>
          <p:nvPr/>
        </p:nvSpPr>
        <p:spPr>
          <a:xfrm>
            <a:off x="5435942" y="2893361"/>
            <a:ext cx="1626585" cy="12002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11" name="內容版面配置區 2">
                <a:extLst>
                  <a:ext uri="{FF2B5EF4-FFF2-40B4-BE49-F238E27FC236}">
                    <a16:creationId xmlns:a16="http://schemas.microsoft.com/office/drawing/2014/main" id="{75185F4D-1222-4FF0-86C0-AFCAECE7F8AE}"/>
                  </a:ext>
                </a:extLst>
              </p:cNvPr>
              <p:cNvSpPr txBox="1">
                <a:spLocks/>
              </p:cNvSpPr>
              <p:nvPr/>
            </p:nvSpPr>
            <p:spPr>
              <a:xfrm>
                <a:off x="1809485" y="793168"/>
                <a:ext cx="7994108" cy="6145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最终的分类器</a:t>
                </a:r>
                <a:r>
                  <a:rPr lang="en-US" altLang="zh-TW" dirty="0"/>
                  <a:t>: </a:t>
                </a:r>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r>
                      <a:rPr lang="en-US" altLang="zh-TW" i="1">
                        <a:latin typeface="Cambria Math" panose="02040503050406030204" pitchFamily="18" charset="0"/>
                      </a:rPr>
                      <m:t>𝑠𝑖𝑔𝑛</m:t>
                    </m:r>
                    <m:d>
                      <m:dPr>
                        <m:ctrlPr>
                          <a:rPr lang="en-US" altLang="zh-TW" i="1">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sSub>
                              <m:sSubPr>
                                <m:ctrlPr>
                                  <a:rPr lang="en-US" altLang="zh-TW" i="1">
                                    <a:latin typeface="Cambria Math" panose="02040503050406030204" pitchFamily="18" charset="0"/>
                                  </a:rPr>
                                </m:ctrlPr>
                              </m:sSubPr>
                              <m:e>
                                <m:r>
                                  <a:rPr lang="zh-TW" altLang="en-US" i="1">
                                    <a:latin typeface="Cambria Math" panose="02040503050406030204" pitchFamily="18" charset="0"/>
                                  </a:rPr>
                                  <m:t>𝛼</m:t>
                                </m:r>
                              </m:e>
                              <m:sub>
                                <m:r>
                                  <a:rPr lang="en-US" altLang="zh-TW" i="1">
                                    <a:latin typeface="Cambria Math" panose="02040503050406030204" pitchFamily="18" charset="0"/>
                                  </a:rPr>
                                  <m:t>𝑡</m:t>
                                </m:r>
                              </m:sub>
                            </m:sSub>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i="1">
                                    <a:latin typeface="Cambria Math" panose="02040503050406030204" pitchFamily="18" charset="0"/>
                                  </a:rPr>
                                  <m:t>𝑡</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e>
                        </m:nary>
                      </m:e>
                    </m:d>
                  </m:oMath>
                </a14:m>
                <a:endParaRPr lang="zh-TW" altLang="en-US" dirty="0"/>
              </a:p>
            </p:txBody>
          </p:sp>
        </mc:Choice>
        <mc:Fallback xmlns="">
          <p:sp>
            <p:nvSpPr>
              <p:cNvPr id="11" name="內容版面配置區 2">
                <a:extLst>
                  <a:ext uri="{FF2B5EF4-FFF2-40B4-BE49-F238E27FC236}">
                    <a16:creationId xmlns:a16="http://schemas.microsoft.com/office/drawing/2014/main" id="{75185F4D-1222-4FF0-86C0-AFCAECE7F8AE}"/>
                  </a:ext>
                </a:extLst>
              </p:cNvPr>
              <p:cNvSpPr txBox="1">
                <a:spLocks noRot="1" noChangeAspect="1" noMove="1" noResize="1" noEditPoints="1" noAdjustHandles="1" noChangeArrowheads="1" noChangeShapeType="1" noTextEdit="1"/>
              </p:cNvSpPr>
              <p:nvPr/>
            </p:nvSpPr>
            <p:spPr>
              <a:xfrm>
                <a:off x="1809485" y="793168"/>
                <a:ext cx="7994108" cy="614529"/>
              </a:xfrm>
              <a:prstGeom prst="rect">
                <a:avLst/>
              </a:prstGeom>
              <a:blipFill>
                <a:blip r:embed="rId2"/>
                <a:stretch>
                  <a:fillRect l="-1429" t="-114286" b="-14489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字方塊 3">
                <a:extLst>
                  <a:ext uri="{FF2B5EF4-FFF2-40B4-BE49-F238E27FC236}">
                    <a16:creationId xmlns:a16="http://schemas.microsoft.com/office/drawing/2014/main" id="{9DD4927D-BF9B-4E0D-9965-97D468079123}"/>
                  </a:ext>
                </a:extLst>
              </p:cNvPr>
              <p:cNvSpPr txBox="1"/>
              <p:nvPr/>
            </p:nvSpPr>
            <p:spPr>
              <a:xfrm>
                <a:off x="2694542" y="1779748"/>
                <a:ext cx="86582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2" name="文字方塊 3">
                <a:extLst>
                  <a:ext uri="{FF2B5EF4-FFF2-40B4-BE49-F238E27FC236}">
                    <a16:creationId xmlns:a16="http://schemas.microsoft.com/office/drawing/2014/main" id="{9DD4927D-BF9B-4E0D-9965-97D468079123}"/>
                  </a:ext>
                </a:extLst>
              </p:cNvPr>
              <p:cNvSpPr txBox="1">
                <a:spLocks noRot="1" noChangeAspect="1" noMove="1" noResize="1" noEditPoints="1" noAdjustHandles="1" noChangeArrowheads="1" noChangeShapeType="1" noTextEdit="1"/>
              </p:cNvSpPr>
              <p:nvPr/>
            </p:nvSpPr>
            <p:spPr>
              <a:xfrm>
                <a:off x="2694542" y="1779748"/>
                <a:ext cx="865827" cy="461665"/>
              </a:xfrm>
              <a:prstGeom prst="rect">
                <a:avLst/>
              </a:prstGeom>
              <a:blipFill>
                <a:blip r:embed="rId3"/>
                <a:stretch>
                  <a:fillRect/>
                </a:stretch>
              </a:blipFill>
            </p:spPr>
            <p:txBody>
              <a:bodyPr/>
              <a:lstStyle/>
              <a:p>
                <a:r>
                  <a:rPr lang="zh-CN" altLang="en-US">
                    <a:noFill/>
                  </a:rPr>
                  <a:t> </a:t>
                </a:r>
              </a:p>
            </p:txBody>
          </p:sp>
        </mc:Fallback>
      </mc:AlternateContent>
      <p:pic>
        <p:nvPicPr>
          <p:cNvPr id="13" name="圖片 4">
            <a:extLst>
              <a:ext uri="{FF2B5EF4-FFF2-40B4-BE49-F238E27FC236}">
                <a16:creationId xmlns:a16="http://schemas.microsoft.com/office/drawing/2014/main" id="{F93A149A-41CB-467E-AD83-BA5F4A1C74F1}"/>
              </a:ext>
            </a:extLst>
          </p:cNvPr>
          <p:cNvPicPr>
            <a:picLocks noChangeAspect="1"/>
          </p:cNvPicPr>
          <p:nvPr/>
        </p:nvPicPr>
        <p:blipFill>
          <a:blip r:embed="rId4"/>
          <a:stretch>
            <a:fillRect/>
          </a:stretch>
        </p:blipFill>
        <p:spPr>
          <a:xfrm>
            <a:off x="3560369" y="1401238"/>
            <a:ext cx="1250206" cy="1250206"/>
          </a:xfrm>
          <a:prstGeom prst="rect">
            <a:avLst/>
          </a:prstGeom>
        </p:spPr>
      </p:pic>
      <mc:AlternateContent xmlns:mc="http://schemas.openxmlformats.org/markup-compatibility/2006" xmlns:a14="http://schemas.microsoft.com/office/drawing/2010/main">
        <mc:Choice Requires="a14">
          <p:sp>
            <p:nvSpPr>
              <p:cNvPr id="14" name="文字方塊 5">
                <a:extLst>
                  <a:ext uri="{FF2B5EF4-FFF2-40B4-BE49-F238E27FC236}">
                    <a16:creationId xmlns:a16="http://schemas.microsoft.com/office/drawing/2014/main" id="{4E6F99C5-4E65-4EDC-ABCE-5DB9307858F1}"/>
                  </a:ext>
                </a:extLst>
              </p:cNvPr>
              <p:cNvSpPr txBox="1"/>
              <p:nvPr/>
            </p:nvSpPr>
            <p:spPr>
              <a:xfrm>
                <a:off x="5195452" y="1779747"/>
                <a:ext cx="78768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0.66</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4" name="文字方塊 5">
                <a:extLst>
                  <a:ext uri="{FF2B5EF4-FFF2-40B4-BE49-F238E27FC236}">
                    <a16:creationId xmlns:a16="http://schemas.microsoft.com/office/drawing/2014/main" id="{4E6F99C5-4E65-4EDC-ABCE-5DB9307858F1}"/>
                  </a:ext>
                </a:extLst>
              </p:cNvPr>
              <p:cNvSpPr txBox="1">
                <a:spLocks noRot="1" noChangeAspect="1" noMove="1" noResize="1" noEditPoints="1" noAdjustHandles="1" noChangeArrowheads="1" noChangeShapeType="1" noTextEdit="1"/>
              </p:cNvSpPr>
              <p:nvPr/>
            </p:nvSpPr>
            <p:spPr>
              <a:xfrm>
                <a:off x="5195452" y="1779747"/>
                <a:ext cx="787681" cy="461665"/>
              </a:xfrm>
              <a:prstGeom prst="rect">
                <a:avLst/>
              </a:prstGeom>
              <a:blipFill>
                <a:blip r:embed="rId5"/>
                <a:stretch>
                  <a:fillRect r="-7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7">
                <a:extLst>
                  <a:ext uri="{FF2B5EF4-FFF2-40B4-BE49-F238E27FC236}">
                    <a16:creationId xmlns:a16="http://schemas.microsoft.com/office/drawing/2014/main" id="{96DD6521-CC99-4619-993A-64307B2F80AD}"/>
                  </a:ext>
                </a:extLst>
              </p:cNvPr>
              <p:cNvSpPr txBox="1"/>
              <p:nvPr/>
            </p:nvSpPr>
            <p:spPr>
              <a:xfrm>
                <a:off x="7668585" y="1779747"/>
                <a:ext cx="76883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0.95</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5" name="文字方塊 7">
                <a:extLst>
                  <a:ext uri="{FF2B5EF4-FFF2-40B4-BE49-F238E27FC236}">
                    <a16:creationId xmlns:a16="http://schemas.microsoft.com/office/drawing/2014/main" id="{96DD6521-CC99-4619-993A-64307B2F80AD}"/>
                  </a:ext>
                </a:extLst>
              </p:cNvPr>
              <p:cNvSpPr txBox="1">
                <a:spLocks noRot="1" noChangeAspect="1" noMove="1" noResize="1" noEditPoints="1" noAdjustHandles="1" noChangeArrowheads="1" noChangeShapeType="1" noTextEdit="1"/>
              </p:cNvSpPr>
              <p:nvPr/>
            </p:nvSpPr>
            <p:spPr>
              <a:xfrm>
                <a:off x="7668585" y="1779747"/>
                <a:ext cx="768832" cy="461665"/>
              </a:xfrm>
              <a:prstGeom prst="rect">
                <a:avLst/>
              </a:prstGeom>
              <a:blipFill>
                <a:blip r:embed="rId6"/>
                <a:stretch>
                  <a:fillRect l="-794" r="-2381"/>
                </a:stretch>
              </a:blipFill>
            </p:spPr>
            <p:txBody>
              <a:bodyPr/>
              <a:lstStyle/>
              <a:p>
                <a:r>
                  <a:rPr lang="zh-CN" altLang="en-US">
                    <a:noFill/>
                  </a:rPr>
                  <a:t> </a:t>
                </a:r>
              </a:p>
            </p:txBody>
          </p:sp>
        </mc:Fallback>
      </mc:AlternateContent>
      <p:sp>
        <p:nvSpPr>
          <p:cNvPr id="16" name="文字方塊 9">
            <a:extLst>
              <a:ext uri="{FF2B5EF4-FFF2-40B4-BE49-F238E27FC236}">
                <a16:creationId xmlns:a16="http://schemas.microsoft.com/office/drawing/2014/main" id="{8A14FF6D-5024-431D-AE70-8E5F28E9D4C8}"/>
              </a:ext>
            </a:extLst>
          </p:cNvPr>
          <p:cNvSpPr txBox="1"/>
          <p:nvPr/>
        </p:nvSpPr>
        <p:spPr>
          <a:xfrm>
            <a:off x="4714500" y="1744775"/>
            <a:ext cx="72153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7" name="文字方塊 10">
            <a:extLst>
              <a:ext uri="{FF2B5EF4-FFF2-40B4-BE49-F238E27FC236}">
                <a16:creationId xmlns:a16="http://schemas.microsoft.com/office/drawing/2014/main" id="{6B5A8D76-20DC-4F86-B791-66FF092641E0}"/>
              </a:ext>
            </a:extLst>
          </p:cNvPr>
          <p:cNvSpPr txBox="1"/>
          <p:nvPr/>
        </p:nvSpPr>
        <p:spPr>
          <a:xfrm>
            <a:off x="7155690" y="1752960"/>
            <a:ext cx="72153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18" name="文字方塊 11">
                <a:extLst>
                  <a:ext uri="{FF2B5EF4-FFF2-40B4-BE49-F238E27FC236}">
                    <a16:creationId xmlns:a16="http://schemas.microsoft.com/office/drawing/2014/main" id="{D6FE125E-63CD-4A5E-AB2B-78403A8E5B90}"/>
                  </a:ext>
                </a:extLst>
              </p:cNvPr>
              <p:cNvSpPr txBox="1"/>
              <p:nvPr/>
            </p:nvSpPr>
            <p:spPr>
              <a:xfrm>
                <a:off x="1809485" y="1779747"/>
                <a:ext cx="942309"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8" name="文字方塊 11">
                <a:extLst>
                  <a:ext uri="{FF2B5EF4-FFF2-40B4-BE49-F238E27FC236}">
                    <a16:creationId xmlns:a16="http://schemas.microsoft.com/office/drawing/2014/main" id="{D6FE125E-63CD-4A5E-AB2B-78403A8E5B90}"/>
                  </a:ext>
                </a:extLst>
              </p:cNvPr>
              <p:cNvSpPr txBox="1">
                <a:spLocks noRot="1" noChangeAspect="1" noMove="1" noResize="1" noEditPoints="1" noAdjustHandles="1" noChangeArrowheads="1" noChangeShapeType="1" noTextEdit="1"/>
              </p:cNvSpPr>
              <p:nvPr/>
            </p:nvSpPr>
            <p:spPr>
              <a:xfrm>
                <a:off x="1809485" y="1779747"/>
                <a:ext cx="942309"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2">
                <a:extLst>
                  <a:ext uri="{FF2B5EF4-FFF2-40B4-BE49-F238E27FC236}">
                    <a16:creationId xmlns:a16="http://schemas.microsoft.com/office/drawing/2014/main" id="{D95F1E9E-58CB-45B6-8AE2-CDD8F8809304}"/>
                  </a:ext>
                </a:extLst>
              </p:cNvPr>
              <p:cNvSpPr txBox="1"/>
              <p:nvPr/>
            </p:nvSpPr>
            <p:spPr>
              <a:xfrm>
                <a:off x="9803593" y="1752961"/>
                <a:ext cx="230832"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9" name="文字方塊 12">
                <a:extLst>
                  <a:ext uri="{FF2B5EF4-FFF2-40B4-BE49-F238E27FC236}">
                    <a16:creationId xmlns:a16="http://schemas.microsoft.com/office/drawing/2014/main" id="{D95F1E9E-58CB-45B6-8AE2-CDD8F8809304}"/>
                  </a:ext>
                </a:extLst>
              </p:cNvPr>
              <p:cNvSpPr txBox="1">
                <a:spLocks noRot="1" noChangeAspect="1" noMove="1" noResize="1" noEditPoints="1" noAdjustHandles="1" noChangeArrowheads="1" noChangeShapeType="1" noTextEdit="1"/>
              </p:cNvSpPr>
              <p:nvPr/>
            </p:nvSpPr>
            <p:spPr>
              <a:xfrm>
                <a:off x="9803593" y="1752961"/>
                <a:ext cx="230832" cy="430887"/>
              </a:xfrm>
              <a:prstGeom prst="rect">
                <a:avLst/>
              </a:prstGeom>
              <a:blipFill>
                <a:blip r:embed="rId8"/>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E6049787-96EE-40D0-8E5F-CECAF1E61990}"/>
              </a:ext>
            </a:extLst>
          </p:cNvPr>
          <p:cNvSpPr/>
          <p:nvPr/>
        </p:nvSpPr>
        <p:spPr>
          <a:xfrm>
            <a:off x="7144286" y="2913054"/>
            <a:ext cx="380944" cy="1178607"/>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21" name="矩形 20">
            <a:extLst>
              <a:ext uri="{FF2B5EF4-FFF2-40B4-BE49-F238E27FC236}">
                <a16:creationId xmlns:a16="http://schemas.microsoft.com/office/drawing/2014/main" id="{7E5D2C45-A8D5-423F-8CB9-16A7B416FB09}"/>
              </a:ext>
            </a:extLst>
          </p:cNvPr>
          <p:cNvSpPr/>
          <p:nvPr/>
        </p:nvSpPr>
        <p:spPr>
          <a:xfrm>
            <a:off x="4469836" y="4174175"/>
            <a:ext cx="948409" cy="17810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a:cs typeface="+mn-cs"/>
            </a:endParaRPr>
          </a:p>
        </p:txBody>
      </p:sp>
      <p:sp>
        <p:nvSpPr>
          <p:cNvPr id="22" name="文字方塊 15">
            <a:extLst>
              <a:ext uri="{FF2B5EF4-FFF2-40B4-BE49-F238E27FC236}">
                <a16:creationId xmlns:a16="http://schemas.microsoft.com/office/drawing/2014/main" id="{A2991DAD-E0A5-4889-AFA3-E725B04BC5BC}"/>
              </a:ext>
            </a:extLst>
          </p:cNvPr>
          <p:cNvSpPr txBox="1"/>
          <p:nvPr/>
        </p:nvSpPr>
        <p:spPr>
          <a:xfrm>
            <a:off x="6126206" y="307892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3" name="文字方塊 16">
            <a:extLst>
              <a:ext uri="{FF2B5EF4-FFF2-40B4-BE49-F238E27FC236}">
                <a16:creationId xmlns:a16="http://schemas.microsoft.com/office/drawing/2014/main" id="{4787258E-0F34-4BAC-9EA6-E531CE6C347F}"/>
              </a:ext>
            </a:extLst>
          </p:cNvPr>
          <p:cNvSpPr txBox="1"/>
          <p:nvPr/>
        </p:nvSpPr>
        <p:spPr>
          <a:xfrm>
            <a:off x="6585339" y="360214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4" name="文字方塊 17">
            <a:extLst>
              <a:ext uri="{FF2B5EF4-FFF2-40B4-BE49-F238E27FC236}">
                <a16:creationId xmlns:a16="http://schemas.microsoft.com/office/drawing/2014/main" id="{65260E8F-5F75-40DE-A652-A4FC5B68F301}"/>
              </a:ext>
            </a:extLst>
          </p:cNvPr>
          <p:cNvSpPr txBox="1"/>
          <p:nvPr/>
        </p:nvSpPr>
        <p:spPr>
          <a:xfrm>
            <a:off x="5502091" y="334053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5" name="文字方塊 18">
            <a:extLst>
              <a:ext uri="{FF2B5EF4-FFF2-40B4-BE49-F238E27FC236}">
                <a16:creationId xmlns:a16="http://schemas.microsoft.com/office/drawing/2014/main" id="{460DEF74-1D34-4CDD-9A8F-36EEF483CC1B}"/>
              </a:ext>
            </a:extLst>
          </p:cNvPr>
          <p:cNvSpPr txBox="1"/>
          <p:nvPr/>
        </p:nvSpPr>
        <p:spPr>
          <a:xfrm>
            <a:off x="4824575" y="412536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6" name="文字方塊 19">
            <a:extLst>
              <a:ext uri="{FF2B5EF4-FFF2-40B4-BE49-F238E27FC236}">
                <a16:creationId xmlns:a16="http://schemas.microsoft.com/office/drawing/2014/main" id="{CE69CEE5-9A63-4BC3-B3AB-E667D8BDD6FD}"/>
              </a:ext>
            </a:extLst>
          </p:cNvPr>
          <p:cNvSpPr txBox="1"/>
          <p:nvPr/>
        </p:nvSpPr>
        <p:spPr>
          <a:xfrm>
            <a:off x="4897145" y="4890499"/>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7" name="文字方塊 20">
            <a:extLst>
              <a:ext uri="{FF2B5EF4-FFF2-40B4-BE49-F238E27FC236}">
                <a16:creationId xmlns:a16="http://schemas.microsoft.com/office/drawing/2014/main" id="{9186D664-FDC6-4F44-9054-02FCB219A805}"/>
              </a:ext>
            </a:extLst>
          </p:cNvPr>
          <p:cNvSpPr txBox="1"/>
          <p:nvPr/>
        </p:nvSpPr>
        <p:spPr>
          <a:xfrm>
            <a:off x="5530450" y="4076550"/>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8" name="文字方塊 21">
            <a:extLst>
              <a:ext uri="{FF2B5EF4-FFF2-40B4-BE49-F238E27FC236}">
                <a16:creationId xmlns:a16="http://schemas.microsoft.com/office/drawing/2014/main" id="{C5F8C6C8-7232-4EB8-9178-61FB93F9178D}"/>
              </a:ext>
            </a:extLst>
          </p:cNvPr>
          <p:cNvSpPr txBox="1"/>
          <p:nvPr/>
        </p:nvSpPr>
        <p:spPr>
          <a:xfrm>
            <a:off x="5636978" y="5156604"/>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9" name="文字方塊 22">
            <a:extLst>
              <a:ext uri="{FF2B5EF4-FFF2-40B4-BE49-F238E27FC236}">
                <a16:creationId xmlns:a16="http://schemas.microsoft.com/office/drawing/2014/main" id="{89554F2D-9533-47D3-B615-A4671DE6D244}"/>
              </a:ext>
            </a:extLst>
          </p:cNvPr>
          <p:cNvSpPr txBox="1"/>
          <p:nvPr/>
        </p:nvSpPr>
        <p:spPr>
          <a:xfrm>
            <a:off x="6181777" y="412536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30" name="文字方塊 23">
            <a:extLst>
              <a:ext uri="{FF2B5EF4-FFF2-40B4-BE49-F238E27FC236}">
                <a16:creationId xmlns:a16="http://schemas.microsoft.com/office/drawing/2014/main" id="{0200CD7A-3B8E-4144-8008-A88DBDB3395C}"/>
              </a:ext>
            </a:extLst>
          </p:cNvPr>
          <p:cNvSpPr txBox="1"/>
          <p:nvPr/>
        </p:nvSpPr>
        <p:spPr>
          <a:xfrm>
            <a:off x="7000929" y="3308517"/>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31" name="文字方塊 24">
            <a:extLst>
              <a:ext uri="{FF2B5EF4-FFF2-40B4-BE49-F238E27FC236}">
                <a16:creationId xmlns:a16="http://schemas.microsoft.com/office/drawing/2014/main" id="{40D98B65-E3FC-4A54-A41B-23C4E281E2E2}"/>
              </a:ext>
            </a:extLst>
          </p:cNvPr>
          <p:cNvSpPr txBox="1"/>
          <p:nvPr/>
        </p:nvSpPr>
        <p:spPr>
          <a:xfrm>
            <a:off x="7000928" y="4890499"/>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32" name="矩形 31">
            <a:extLst>
              <a:ext uri="{FF2B5EF4-FFF2-40B4-BE49-F238E27FC236}">
                <a16:creationId xmlns:a16="http://schemas.microsoft.com/office/drawing/2014/main" id="{E575C1FD-660C-47D5-97FC-9CCAC9074E05}"/>
              </a:ext>
            </a:extLst>
          </p:cNvPr>
          <p:cNvSpPr/>
          <p:nvPr/>
        </p:nvSpPr>
        <p:spPr>
          <a:xfrm>
            <a:off x="4469835" y="2895244"/>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cxnSp>
        <p:nvCxnSpPr>
          <p:cNvPr id="33" name="直線接點 36">
            <a:extLst>
              <a:ext uri="{FF2B5EF4-FFF2-40B4-BE49-F238E27FC236}">
                <a16:creationId xmlns:a16="http://schemas.microsoft.com/office/drawing/2014/main" id="{CBB76F76-00C7-4EEC-A446-BEF527F268F9}"/>
              </a:ext>
            </a:extLst>
          </p:cNvPr>
          <p:cNvCxnSpPr/>
          <p:nvPr/>
        </p:nvCxnSpPr>
        <p:spPr>
          <a:xfrm>
            <a:off x="5418244" y="2871048"/>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40">
            <a:extLst>
              <a:ext uri="{FF2B5EF4-FFF2-40B4-BE49-F238E27FC236}">
                <a16:creationId xmlns:a16="http://schemas.microsoft.com/office/drawing/2014/main" id="{EC065B72-A8E4-44DA-9F48-32B46AE27580}"/>
              </a:ext>
            </a:extLst>
          </p:cNvPr>
          <p:cNvCxnSpPr/>
          <p:nvPr/>
        </p:nvCxnSpPr>
        <p:spPr>
          <a:xfrm>
            <a:off x="7112147" y="2895244"/>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41">
            <a:extLst>
              <a:ext uri="{FF2B5EF4-FFF2-40B4-BE49-F238E27FC236}">
                <a16:creationId xmlns:a16="http://schemas.microsoft.com/office/drawing/2014/main" id="{994B95F5-928E-447D-A0C1-167F6E682BF3}"/>
              </a:ext>
            </a:extLst>
          </p:cNvPr>
          <p:cNvCxnSpPr/>
          <p:nvPr/>
        </p:nvCxnSpPr>
        <p:spPr>
          <a:xfrm rot="5400000">
            <a:off x="6031668" y="2595362"/>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圖片 9">
            <a:extLst>
              <a:ext uri="{FF2B5EF4-FFF2-40B4-BE49-F238E27FC236}">
                <a16:creationId xmlns:a16="http://schemas.microsoft.com/office/drawing/2014/main" id="{B3CFCB54-0772-40F8-97CC-6D1B6769A6C1}"/>
              </a:ext>
            </a:extLst>
          </p:cNvPr>
          <p:cNvPicPr>
            <a:picLocks noChangeAspect="1"/>
          </p:cNvPicPr>
          <p:nvPr/>
        </p:nvPicPr>
        <p:blipFill>
          <a:blip r:embed="rId9"/>
          <a:stretch>
            <a:fillRect/>
          </a:stretch>
        </p:blipFill>
        <p:spPr>
          <a:xfrm>
            <a:off x="5964705" y="1386606"/>
            <a:ext cx="1281728" cy="1281728"/>
          </a:xfrm>
          <a:prstGeom prst="rect">
            <a:avLst/>
          </a:prstGeom>
        </p:spPr>
      </p:pic>
      <p:pic>
        <p:nvPicPr>
          <p:cNvPr id="37" name="圖片 46">
            <a:extLst>
              <a:ext uri="{FF2B5EF4-FFF2-40B4-BE49-F238E27FC236}">
                <a16:creationId xmlns:a16="http://schemas.microsoft.com/office/drawing/2014/main" id="{53F6BE75-6292-4A30-9249-35D76B33AD21}"/>
              </a:ext>
            </a:extLst>
          </p:cNvPr>
          <p:cNvPicPr>
            <a:picLocks noChangeAspect="1"/>
          </p:cNvPicPr>
          <p:nvPr/>
        </p:nvPicPr>
        <p:blipFill>
          <a:blip r:embed="rId10"/>
          <a:stretch>
            <a:fillRect/>
          </a:stretch>
        </p:blipFill>
        <p:spPr>
          <a:xfrm>
            <a:off x="8437417" y="1323344"/>
            <a:ext cx="1298156" cy="1290118"/>
          </a:xfrm>
          <a:prstGeom prst="rect">
            <a:avLst/>
          </a:prstGeom>
        </p:spPr>
      </p:pic>
      <p:sp>
        <p:nvSpPr>
          <p:cNvPr id="5" name="文本占位符 1">
            <a:extLst>
              <a:ext uri="{FF2B5EF4-FFF2-40B4-BE49-F238E27FC236}">
                <a16:creationId xmlns:a16="http://schemas.microsoft.com/office/drawing/2014/main" id="{7E90B2C5-CE68-3844-CBFA-63BB1A540DE3}"/>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38" name="TextBox 37">
            <a:extLst>
              <a:ext uri="{FF2B5EF4-FFF2-40B4-BE49-F238E27FC236}">
                <a16:creationId xmlns:a16="http://schemas.microsoft.com/office/drawing/2014/main" id="{9DBE0551-D679-EAE8-0A0F-F3C203B713F7}"/>
              </a:ext>
            </a:extLst>
          </p:cNvPr>
          <p:cNvSpPr txBox="1"/>
          <p:nvPr/>
        </p:nvSpPr>
        <p:spPr>
          <a:xfrm>
            <a:off x="161061" y="827883"/>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
        <p:nvSpPr>
          <p:cNvPr id="2" name="灯片编号占位符 1">
            <a:extLst>
              <a:ext uri="{FF2B5EF4-FFF2-40B4-BE49-F238E27FC236}">
                <a16:creationId xmlns:a16="http://schemas.microsoft.com/office/drawing/2014/main" id="{0A44DF2E-DC24-4142-B39A-121A13D333B6}"/>
              </a:ext>
            </a:extLst>
          </p:cNvPr>
          <p:cNvSpPr>
            <a:spLocks noGrp="1"/>
          </p:cNvSpPr>
          <p:nvPr>
            <p:ph type="sldNum" sz="quarter" idx="14"/>
          </p:nvPr>
        </p:nvSpPr>
        <p:spPr/>
        <p:txBody>
          <a:bodyPr/>
          <a:lstStyle/>
          <a:p>
            <a:fld id="{AF69888C-E133-43D9-A638-B5C95925B91C}" type="slidenum">
              <a:rPr lang="zh-CN" altLang="en-US" smtClean="0"/>
              <a:t>38</a:t>
            </a:fld>
            <a:endParaRPr lang="zh-CN" altLang="en-US" dirty="0"/>
          </a:p>
        </p:txBody>
      </p:sp>
    </p:spTree>
    <p:extLst>
      <p:ext uri="{BB962C8B-B14F-4D97-AF65-F5344CB8AC3E}">
        <p14:creationId xmlns:p14="http://schemas.microsoft.com/office/powerpoint/2010/main" val="37101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8" grpId="0"/>
      <p:bldP spid="19" grpId="0"/>
      <p:bldP spid="20"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CA9CE1B-1E2D-47C2-86EB-177A0AA08983}"/>
                  </a:ext>
                </a:extLst>
              </p:cNvPr>
              <p:cNvSpPr txBox="1"/>
              <p:nvPr/>
            </p:nvSpPr>
            <p:spPr>
              <a:xfrm>
                <a:off x="935670" y="1425061"/>
                <a:ext cx="7352923" cy="468013"/>
              </a:xfrm>
              <a:prstGeom prst="rect">
                <a:avLst/>
              </a:prstGeom>
              <a:noFill/>
            </p:spPr>
            <p:txBody>
              <a:bodyPr wrap="square" rtlCol="0">
                <a:spAutoFit/>
              </a:bodyPr>
              <a:lstStyle/>
              <a:p>
                <a:pPr marL="342900" indent="-342900">
                  <a:buFont typeface="Wingdings" pitchFamily="2" charset="2"/>
                  <a:buChar char="ü"/>
                </a:pPr>
                <a:r>
                  <a:rPr lang="zh-CN" altLang="en-US" sz="2400" dirty="0">
                    <a:latin typeface="+mn-ea"/>
                  </a:rPr>
                  <a:t>最终的分类器：</a:t>
                </a:r>
                <a:r>
                  <a:rPr lang="en-US" altLang="zh-TW" sz="2400" dirty="0"/>
                  <a:t> </a:t>
                </a:r>
                <a14:m>
                  <m:oMath xmlns:m="http://schemas.openxmlformats.org/officeDocument/2006/math">
                    <m:r>
                      <a:rPr lang="en-US" altLang="zh-TW" sz="2400" i="1">
                        <a:latin typeface="Cambria Math" panose="02040503050406030204" pitchFamily="18" charset="0"/>
                      </a:rPr>
                      <m:t>𝐻</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en-US" altLang="zh-TW" sz="2400" i="1">
                        <a:latin typeface="Cambria Math" panose="02040503050406030204" pitchFamily="18" charset="0"/>
                      </a:rPr>
                      <m:t>𝑠𝑖𝑔𝑛</m:t>
                    </m:r>
                    <m:d>
                      <m:dPr>
                        <m:ctrlPr>
                          <a:rPr lang="en-US" altLang="zh-TW" sz="2400" i="1">
                            <a:latin typeface="Cambria Math" panose="02040503050406030204" pitchFamily="18" charset="0"/>
                          </a:rPr>
                        </m:ctrlPr>
                      </m:dPr>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r>
                              <a:rPr lang="en-US" altLang="zh-TW" sz="2400" i="1">
                                <a:latin typeface="Cambria Math" panose="02040503050406030204" pitchFamily="18" charset="0"/>
                              </a:rPr>
                              <m:t>𝑇</m:t>
                            </m:r>
                          </m:sup>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𝑡</m:t>
                                </m:r>
                              </m:sub>
                            </m:sSub>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𝑡</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nary>
                      </m:e>
                    </m:d>
                  </m:oMath>
                </a14:m>
                <a:endParaRPr lang="zh-CN" altLang="en-US" sz="2400" dirty="0">
                  <a:latin typeface="+mn-ea"/>
                </a:endParaRPr>
              </a:p>
            </p:txBody>
          </p:sp>
        </mc:Choice>
        <mc:Fallback xmlns="">
          <p:sp>
            <p:nvSpPr>
              <p:cNvPr id="3" name="文本框 2">
                <a:extLst>
                  <a:ext uri="{FF2B5EF4-FFF2-40B4-BE49-F238E27FC236}">
                    <a16:creationId xmlns:a16="http://schemas.microsoft.com/office/drawing/2014/main" id="{2CA9CE1B-1E2D-47C2-86EB-177A0AA08983}"/>
                  </a:ext>
                </a:extLst>
              </p:cNvPr>
              <p:cNvSpPr txBox="1">
                <a:spLocks noRot="1" noChangeAspect="1" noMove="1" noResize="1" noEditPoints="1" noAdjustHandles="1" noChangeArrowheads="1" noChangeShapeType="1" noTextEdit="1"/>
              </p:cNvSpPr>
              <p:nvPr/>
            </p:nvSpPr>
            <p:spPr>
              <a:xfrm>
                <a:off x="935670" y="1425061"/>
                <a:ext cx="7352923" cy="468013"/>
              </a:xfrm>
              <a:prstGeom prst="rect">
                <a:avLst/>
              </a:prstGeom>
              <a:blipFill>
                <a:blip r:embed="rId3"/>
                <a:stretch>
                  <a:fillRect l="-1034" t="-121053" b="-189474"/>
                </a:stretch>
              </a:blipFill>
            </p:spPr>
            <p:txBody>
              <a:bodyPr/>
              <a:lstStyle/>
              <a:p>
                <a:r>
                  <a:rPr lang="en-CN">
                    <a:noFill/>
                  </a:rPr>
                  <a:t> </a:t>
                </a:r>
              </a:p>
            </p:txBody>
          </p:sp>
        </mc:Fallback>
      </mc:AlternateContent>
      <p:sp>
        <p:nvSpPr>
          <p:cNvPr id="8" name="文本框 7">
            <a:extLst>
              <a:ext uri="{FF2B5EF4-FFF2-40B4-BE49-F238E27FC236}">
                <a16:creationId xmlns:a16="http://schemas.microsoft.com/office/drawing/2014/main" id="{B4B1E6AD-74F6-4BE5-B741-E95F584BC045}"/>
              </a:ext>
            </a:extLst>
          </p:cNvPr>
          <p:cNvSpPr txBox="1"/>
          <p:nvPr/>
        </p:nvSpPr>
        <p:spPr>
          <a:xfrm>
            <a:off x="935670" y="2530078"/>
            <a:ext cx="2993127" cy="461665"/>
          </a:xfrm>
          <a:prstGeom prst="rect">
            <a:avLst/>
          </a:prstGeom>
          <a:noFill/>
        </p:spPr>
        <p:txBody>
          <a:bodyPr wrap="none" rtlCol="0">
            <a:spAutoFit/>
          </a:bodyPr>
          <a:lstStyle/>
          <a:p>
            <a:pPr marL="342900" indent="-342900" algn="l">
              <a:buFont typeface="Wingdings" pitchFamily="2" charset="2"/>
              <a:buChar char="ü"/>
            </a:pPr>
            <a:r>
              <a:rPr lang="zh-CN" altLang="en-US" sz="2400" dirty="0">
                <a:latin typeface="+mn-ea"/>
              </a:rPr>
              <a:t>训练数据错误率：</a:t>
            </a:r>
          </a:p>
        </p:txBody>
      </p:sp>
      <p:pic>
        <p:nvPicPr>
          <p:cNvPr id="10" name="图片 9">
            <a:extLst>
              <a:ext uri="{FF2B5EF4-FFF2-40B4-BE49-F238E27FC236}">
                <a16:creationId xmlns:a16="http://schemas.microsoft.com/office/drawing/2014/main" id="{3644A8EB-D956-4767-BD5A-F277D750D484}"/>
              </a:ext>
            </a:extLst>
          </p:cNvPr>
          <p:cNvPicPr>
            <a:picLocks noChangeAspect="1"/>
          </p:cNvPicPr>
          <p:nvPr/>
        </p:nvPicPr>
        <p:blipFill rotWithShape="1">
          <a:blip r:embed="rId4"/>
          <a:srcRect l="2777"/>
          <a:stretch/>
        </p:blipFill>
        <p:spPr>
          <a:xfrm>
            <a:off x="1355236" y="3053114"/>
            <a:ext cx="3482272" cy="1045635"/>
          </a:xfrm>
          <a:prstGeom prst="rect">
            <a:avLst/>
          </a:prstGeom>
        </p:spPr>
      </p:pic>
      <p:pic>
        <p:nvPicPr>
          <p:cNvPr id="12" name="图片 11">
            <a:extLst>
              <a:ext uri="{FF2B5EF4-FFF2-40B4-BE49-F238E27FC236}">
                <a16:creationId xmlns:a16="http://schemas.microsoft.com/office/drawing/2014/main" id="{FAFFE9AE-6DAA-474F-B40D-1904902CE19F}"/>
              </a:ext>
            </a:extLst>
          </p:cNvPr>
          <p:cNvPicPr>
            <a:picLocks noChangeAspect="1"/>
          </p:cNvPicPr>
          <p:nvPr/>
        </p:nvPicPr>
        <p:blipFill>
          <a:blip r:embed="rId5"/>
          <a:stretch>
            <a:fillRect/>
          </a:stretch>
        </p:blipFill>
        <p:spPr>
          <a:xfrm>
            <a:off x="1355236" y="4115244"/>
            <a:ext cx="3564401" cy="1114959"/>
          </a:xfrm>
          <a:prstGeom prst="rect">
            <a:avLst/>
          </a:prstGeom>
        </p:spPr>
      </p:pic>
      <p:pic>
        <p:nvPicPr>
          <p:cNvPr id="14" name="图片 13">
            <a:extLst>
              <a:ext uri="{FF2B5EF4-FFF2-40B4-BE49-F238E27FC236}">
                <a16:creationId xmlns:a16="http://schemas.microsoft.com/office/drawing/2014/main" id="{82AB8610-A7C1-4642-96FF-21CDB8B7F1CA}"/>
              </a:ext>
            </a:extLst>
          </p:cNvPr>
          <p:cNvPicPr>
            <a:picLocks noChangeAspect="1"/>
          </p:cNvPicPr>
          <p:nvPr/>
        </p:nvPicPr>
        <p:blipFill>
          <a:blip r:embed="rId6"/>
          <a:stretch>
            <a:fillRect/>
          </a:stretch>
        </p:blipFill>
        <p:spPr>
          <a:xfrm>
            <a:off x="1355236" y="5193869"/>
            <a:ext cx="3622707" cy="1085117"/>
          </a:xfrm>
          <a:prstGeom prst="rect">
            <a:avLst/>
          </a:prstGeom>
        </p:spPr>
      </p:pic>
      <p:pic>
        <p:nvPicPr>
          <p:cNvPr id="16" name="图片 15">
            <a:extLst>
              <a:ext uri="{FF2B5EF4-FFF2-40B4-BE49-F238E27FC236}">
                <a16:creationId xmlns:a16="http://schemas.microsoft.com/office/drawing/2014/main" id="{AC40543B-240F-4D20-807F-4F81EEA8A306}"/>
              </a:ext>
            </a:extLst>
          </p:cNvPr>
          <p:cNvPicPr>
            <a:picLocks noChangeAspect="1"/>
          </p:cNvPicPr>
          <p:nvPr/>
        </p:nvPicPr>
        <p:blipFill>
          <a:blip r:embed="rId7"/>
          <a:stretch>
            <a:fillRect/>
          </a:stretch>
        </p:blipFill>
        <p:spPr>
          <a:xfrm>
            <a:off x="6269420" y="2668501"/>
            <a:ext cx="4567344" cy="3572385"/>
          </a:xfrm>
          <a:prstGeom prst="rect">
            <a:avLst/>
          </a:prstGeom>
        </p:spPr>
      </p:pic>
      <p:pic>
        <p:nvPicPr>
          <p:cNvPr id="18" name="图片 17">
            <a:extLst>
              <a:ext uri="{FF2B5EF4-FFF2-40B4-BE49-F238E27FC236}">
                <a16:creationId xmlns:a16="http://schemas.microsoft.com/office/drawing/2014/main" id="{295B87C9-D64E-45AD-B925-71F9514C66F7}"/>
              </a:ext>
            </a:extLst>
          </p:cNvPr>
          <p:cNvPicPr>
            <a:picLocks noChangeAspect="1"/>
          </p:cNvPicPr>
          <p:nvPr/>
        </p:nvPicPr>
        <p:blipFill>
          <a:blip r:embed="rId8"/>
          <a:stretch>
            <a:fillRect/>
          </a:stretch>
        </p:blipFill>
        <p:spPr>
          <a:xfrm>
            <a:off x="7568244" y="6272611"/>
            <a:ext cx="1969696" cy="592196"/>
          </a:xfrm>
          <a:prstGeom prst="rect">
            <a:avLst/>
          </a:prstGeom>
        </p:spPr>
      </p:pic>
      <p:sp>
        <p:nvSpPr>
          <p:cNvPr id="9" name="文本占位符 1">
            <a:extLst>
              <a:ext uri="{FF2B5EF4-FFF2-40B4-BE49-F238E27FC236}">
                <a16:creationId xmlns:a16="http://schemas.microsoft.com/office/drawing/2014/main" id="{33B0CD81-2A61-0781-766E-D96647C7451B}"/>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96E885-1A19-7602-C8C5-41D67E19018A}"/>
                  </a:ext>
                </a:extLst>
              </p:cNvPr>
              <p:cNvSpPr txBox="1"/>
              <p:nvPr/>
            </p:nvSpPr>
            <p:spPr>
              <a:xfrm>
                <a:off x="566961" y="828886"/>
                <a:ext cx="10155115" cy="523220"/>
              </a:xfrm>
              <a:prstGeom prst="rect">
                <a:avLst/>
              </a:prstGeom>
              <a:noFill/>
            </p:spPr>
            <p:txBody>
              <a:bodyPr wrap="square">
                <a:spAutoFit/>
              </a:bodyPr>
              <a:lstStyle/>
              <a:p>
                <a:pPr marL="285750" indent="-285750">
                  <a:buFont typeface="Wingdings" pitchFamily="2" charset="2"/>
                  <a:buChar char="Ø"/>
                </a:pPr>
                <a:r>
                  <a:rPr lang="en-US" sz="2800" dirty="0">
                    <a:latin typeface="+mn-ea"/>
                  </a:rPr>
                  <a:t> </a:t>
                </a:r>
                <a:r>
                  <a:rPr lang="en-US" sz="2800" dirty="0" err="1">
                    <a:latin typeface="+mn-ea"/>
                  </a:rPr>
                  <a:t>随着基学习器个数</a:t>
                </a:r>
                <a14:m>
                  <m:oMath xmlns:m="http://schemas.openxmlformats.org/officeDocument/2006/math">
                    <m:r>
                      <a:rPr lang="en-US" sz="2800" b="0" i="1" smtClean="0">
                        <a:latin typeface="Cambria Math" panose="02040503050406030204" pitchFamily="18" charset="0"/>
                      </a:rPr>
                      <m:t>𝑇</m:t>
                    </m:r>
                  </m:oMath>
                </a14:m>
                <a:r>
                  <a:rPr lang="en-US" sz="2800" dirty="0" err="1">
                    <a:latin typeface="+mn-ea"/>
                  </a:rPr>
                  <a:t>的增加</a:t>
                </a:r>
                <a:r>
                  <a:rPr lang="zh-CN" altLang="en-US" sz="2800" dirty="0">
                    <a:latin typeface="+mn-ea"/>
                  </a:rPr>
                  <a:t>，</a:t>
                </a:r>
                <a:r>
                  <a:rPr lang="en-US" sz="2800" dirty="0" err="1">
                    <a:latin typeface="+mn-ea"/>
                  </a:rPr>
                  <a:t>最终分类器的训练误差越来越小</a:t>
                </a:r>
                <a:endParaRPr lang="en-CN" sz="2800" dirty="0"/>
              </a:p>
            </p:txBody>
          </p:sp>
        </mc:Choice>
        <mc:Fallback xmlns="">
          <p:sp>
            <p:nvSpPr>
              <p:cNvPr id="11" name="TextBox 10">
                <a:extLst>
                  <a:ext uri="{FF2B5EF4-FFF2-40B4-BE49-F238E27FC236}">
                    <a16:creationId xmlns:a16="http://schemas.microsoft.com/office/drawing/2014/main" id="{7796E885-1A19-7602-C8C5-41D67E19018A}"/>
                  </a:ext>
                </a:extLst>
              </p:cNvPr>
              <p:cNvSpPr txBox="1">
                <a:spLocks noRot="1" noChangeAspect="1" noMove="1" noResize="1" noEditPoints="1" noAdjustHandles="1" noChangeArrowheads="1" noChangeShapeType="1" noTextEdit="1"/>
              </p:cNvSpPr>
              <p:nvPr/>
            </p:nvSpPr>
            <p:spPr>
              <a:xfrm>
                <a:off x="566961" y="828886"/>
                <a:ext cx="10155115" cy="523220"/>
              </a:xfrm>
              <a:prstGeom prst="rect">
                <a:avLst/>
              </a:prstGeom>
              <a:blipFill>
                <a:blip r:embed="rId9"/>
                <a:stretch>
                  <a:fillRect l="-999" t="-11905" r="-125" b="-33333"/>
                </a:stretch>
              </a:blipFill>
            </p:spPr>
            <p:txBody>
              <a:bodyPr/>
              <a:lstStyle/>
              <a:p>
                <a:r>
                  <a:rPr lang="en-CN">
                    <a:noFill/>
                  </a:rPr>
                  <a:t> </a:t>
                </a:r>
              </a:p>
            </p:txBody>
          </p:sp>
        </mc:Fallback>
      </mc:AlternateContent>
      <p:cxnSp>
        <p:nvCxnSpPr>
          <p:cNvPr id="23" name="Straight Connector 22">
            <a:extLst>
              <a:ext uri="{FF2B5EF4-FFF2-40B4-BE49-F238E27FC236}">
                <a16:creationId xmlns:a16="http://schemas.microsoft.com/office/drawing/2014/main" id="{3BE35430-A106-13FA-EAD6-D403562FA4FE}"/>
              </a:ext>
            </a:extLst>
          </p:cNvPr>
          <p:cNvCxnSpPr>
            <a:cxnSpLocks/>
          </p:cNvCxnSpPr>
          <p:nvPr/>
        </p:nvCxnSpPr>
        <p:spPr>
          <a:xfrm flipV="1">
            <a:off x="5403850" y="1893074"/>
            <a:ext cx="1616382" cy="1697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F5290B7-9C6B-5DC9-1912-47DDBADDB24A}"/>
                  </a:ext>
                </a:extLst>
              </p:cNvPr>
              <p:cNvSpPr txBox="1"/>
              <p:nvPr/>
            </p:nvSpPr>
            <p:spPr>
              <a:xfrm>
                <a:off x="7287587" y="1631464"/>
                <a:ext cx="7116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oMath>
                  </m:oMathPara>
                </a14:m>
                <a:endParaRPr lang="en-CN" sz="2800" dirty="0"/>
              </a:p>
            </p:txBody>
          </p:sp>
        </mc:Choice>
        <mc:Fallback xmlns="">
          <p:sp>
            <p:nvSpPr>
              <p:cNvPr id="26" name="TextBox 25">
                <a:extLst>
                  <a:ext uri="{FF2B5EF4-FFF2-40B4-BE49-F238E27FC236}">
                    <a16:creationId xmlns:a16="http://schemas.microsoft.com/office/drawing/2014/main" id="{BF5290B7-9C6B-5DC9-1912-47DDBADDB24A}"/>
                  </a:ext>
                </a:extLst>
              </p:cNvPr>
              <p:cNvSpPr txBox="1">
                <a:spLocks noRot="1" noChangeAspect="1" noMove="1" noResize="1" noEditPoints="1" noAdjustHandles="1" noChangeArrowheads="1" noChangeShapeType="1" noTextEdit="1"/>
              </p:cNvSpPr>
              <p:nvPr/>
            </p:nvSpPr>
            <p:spPr>
              <a:xfrm>
                <a:off x="7287587" y="1631464"/>
                <a:ext cx="711610" cy="523220"/>
              </a:xfrm>
              <a:prstGeom prst="rect">
                <a:avLst/>
              </a:prstGeom>
              <a:blipFill>
                <a:blip r:embed="rId10"/>
                <a:stretch>
                  <a:fillRect l="-3509" r="-10526" b="-119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C8C70FD-6BE1-7F74-AAFB-F4ED34D09887}"/>
                  </a:ext>
                </a:extLst>
              </p:cNvPr>
              <p:cNvSpPr txBox="1"/>
              <p:nvPr/>
            </p:nvSpPr>
            <p:spPr>
              <a:xfrm>
                <a:off x="1350855" y="1902711"/>
                <a:ext cx="3482273" cy="465064"/>
              </a:xfrm>
              <a:prstGeom prst="rect">
                <a:avLst/>
              </a:prstGeom>
              <a:noFill/>
            </p:spPr>
            <p:txBody>
              <a:bodyPr wrap="square">
                <a:spAutoFit/>
              </a:bodyPr>
              <a:lstStyle/>
              <a:p>
                <a:pPr marL="342900" indent="-342900">
                  <a:buFont typeface="Wingdings" pitchFamily="2" charset="2"/>
                  <a:buChar char="§"/>
                </a:pPr>
                <a14:m>
                  <m:oMath xmlns:m="http://schemas.openxmlformats.org/officeDocument/2006/math">
                    <m:sSub>
                      <m:sSubPr>
                        <m:ctrlPr>
                          <a:rPr lang="en-US" altLang="zh-TW" sz="2000" i="1" smtClean="0">
                            <a:solidFill>
                              <a:prstClr val="black"/>
                            </a:solidFill>
                            <a:latin typeface="Cambria Math" panose="02040503050406030204" pitchFamily="18" charset="0"/>
                          </a:rPr>
                        </m:ctrlPr>
                      </m:sSubPr>
                      <m:e>
                        <m:r>
                          <a:rPr lang="en-US" altLang="zh-TW" sz="2000" b="0" i="1" smtClean="0">
                            <a:solidFill>
                              <a:prstClr val="black"/>
                            </a:solidFill>
                            <a:latin typeface="Cambria Math" panose="02040503050406030204" pitchFamily="18" charset="0"/>
                          </a:rPr>
                          <m:t>  </m:t>
                        </m:r>
                        <m:r>
                          <a:rPr lang="zh-TW" altLang="en-US" sz="2000" b="0" i="1">
                            <a:solidFill>
                              <a:prstClr val="black"/>
                            </a:solidFill>
                            <a:latin typeface="Cambria Math" panose="02040503050406030204" pitchFamily="18" charset="0"/>
                          </a:rPr>
                          <m:t>𝛼</m:t>
                        </m:r>
                      </m:e>
                      <m:sub>
                        <m:r>
                          <a:rPr lang="en-US" altLang="zh-TW" sz="2000" b="0" i="1">
                            <a:solidFill>
                              <a:prstClr val="black"/>
                            </a:solidFill>
                            <a:latin typeface="Cambria Math" panose="02040503050406030204" pitchFamily="18" charset="0"/>
                          </a:rPr>
                          <m:t>𝑡</m:t>
                        </m:r>
                      </m:sub>
                    </m:sSub>
                    <m:r>
                      <a:rPr lang="en-US" altLang="zh-TW" sz="2000" b="0" i="1">
                        <a:solidFill>
                          <a:prstClr val="black"/>
                        </a:solidFill>
                        <a:latin typeface="Cambria Math" panose="02040503050406030204" pitchFamily="18" charset="0"/>
                      </a:rPr>
                      <m:t>=</m:t>
                    </m:r>
                    <m:r>
                      <a:rPr lang="en-US" altLang="zh-TW" sz="2000" b="0" i="1">
                        <a:solidFill>
                          <a:prstClr val="black"/>
                        </a:solidFill>
                        <a:latin typeface="Cambria Math" panose="02040503050406030204" pitchFamily="18" charset="0"/>
                      </a:rPr>
                      <m:t>𝑙𝑛</m:t>
                    </m:r>
                    <m:rad>
                      <m:radPr>
                        <m:degHide m:val="on"/>
                        <m:ctrlPr>
                          <a:rPr lang="en-US" altLang="zh-TW" sz="2000" i="1">
                            <a:solidFill>
                              <a:prstClr val="black"/>
                            </a:solidFill>
                            <a:latin typeface="Cambria Math" panose="02040503050406030204" pitchFamily="18" charset="0"/>
                          </a:rPr>
                        </m:ctrlPr>
                      </m:radPr>
                      <m:deg/>
                      <m:e>
                        <m:f>
                          <m:fPr>
                            <m:type m:val="lin"/>
                            <m:ctrlPr>
                              <a:rPr lang="en-US" altLang="zh-TW" sz="2000" i="1">
                                <a:solidFill>
                                  <a:prstClr val="black"/>
                                </a:solidFill>
                                <a:latin typeface="Cambria Math" panose="02040503050406030204" pitchFamily="18" charset="0"/>
                              </a:rPr>
                            </m:ctrlPr>
                          </m:fPr>
                          <m:num>
                            <m:d>
                              <m:dPr>
                                <m:ctrlPr>
                                  <a:rPr lang="en-US" altLang="zh-TW" sz="2000" i="1">
                                    <a:solidFill>
                                      <a:prstClr val="black"/>
                                    </a:solidFill>
                                    <a:latin typeface="Cambria Math" panose="02040503050406030204" pitchFamily="18" charset="0"/>
                                  </a:rPr>
                                </m:ctrlPr>
                              </m:dPr>
                              <m:e>
                                <m:r>
                                  <a:rPr lang="en-US" altLang="zh-TW" sz="2000" b="0" i="1">
                                    <a:solidFill>
                                      <a:prstClr val="black"/>
                                    </a:solidFill>
                                    <a:latin typeface="Cambria Math" panose="02040503050406030204" pitchFamily="18" charset="0"/>
                                  </a:rPr>
                                  <m:t>1−</m:t>
                                </m:r>
                                <m:sSub>
                                  <m:sSubPr>
                                    <m:ctrlPr>
                                      <a:rPr lang="en-US" altLang="zh-TW" sz="2000" i="1">
                                        <a:solidFill>
                                          <a:prstClr val="black"/>
                                        </a:solidFill>
                                        <a:latin typeface="Cambria Math" panose="02040503050406030204" pitchFamily="18" charset="0"/>
                                      </a:rPr>
                                    </m:ctrlPr>
                                  </m:sSubPr>
                                  <m:e>
                                    <m:r>
                                      <a:rPr lang="zh-TW" altLang="en-US" sz="2000" b="0" i="1">
                                        <a:solidFill>
                                          <a:prstClr val="black"/>
                                        </a:solidFill>
                                        <a:latin typeface="Cambria Math" panose="02040503050406030204" pitchFamily="18" charset="0"/>
                                      </a:rPr>
                                      <m:t>𝜀</m:t>
                                    </m:r>
                                  </m:e>
                                  <m:sub>
                                    <m:r>
                                      <a:rPr lang="en-US" altLang="zh-TW" sz="2000" b="0" i="1">
                                        <a:solidFill>
                                          <a:prstClr val="black"/>
                                        </a:solidFill>
                                        <a:latin typeface="Cambria Math" panose="02040503050406030204" pitchFamily="18" charset="0"/>
                                      </a:rPr>
                                      <m:t>𝑡</m:t>
                                    </m:r>
                                  </m:sub>
                                </m:sSub>
                              </m:e>
                            </m:d>
                          </m:num>
                          <m:den>
                            <m:sSub>
                              <m:sSubPr>
                                <m:ctrlPr>
                                  <a:rPr lang="en-US" altLang="zh-TW" sz="2000" i="1">
                                    <a:solidFill>
                                      <a:prstClr val="black"/>
                                    </a:solidFill>
                                    <a:latin typeface="Cambria Math" panose="02040503050406030204" pitchFamily="18" charset="0"/>
                                  </a:rPr>
                                </m:ctrlPr>
                              </m:sSubPr>
                              <m:e>
                                <m:r>
                                  <a:rPr lang="zh-TW" altLang="en-US" sz="2000" b="0" i="1">
                                    <a:solidFill>
                                      <a:prstClr val="black"/>
                                    </a:solidFill>
                                    <a:latin typeface="Cambria Math" panose="02040503050406030204" pitchFamily="18" charset="0"/>
                                  </a:rPr>
                                  <m:t>𝜀</m:t>
                                </m:r>
                              </m:e>
                              <m:sub>
                                <m:r>
                                  <a:rPr lang="en-US" altLang="zh-TW" sz="2000" b="0" i="1">
                                    <a:solidFill>
                                      <a:prstClr val="black"/>
                                    </a:solidFill>
                                    <a:latin typeface="Cambria Math" panose="02040503050406030204" pitchFamily="18" charset="0"/>
                                  </a:rPr>
                                  <m:t>𝑡</m:t>
                                </m:r>
                              </m:sub>
                            </m:sSub>
                          </m:den>
                        </m:f>
                      </m:e>
                    </m:rad>
                  </m:oMath>
                </a14:m>
                <a:endParaRPr lang="en-CN" sz="2000" dirty="0"/>
              </a:p>
            </p:txBody>
          </p:sp>
        </mc:Choice>
        <mc:Fallback xmlns="">
          <p:sp>
            <p:nvSpPr>
              <p:cNvPr id="28" name="TextBox 27">
                <a:extLst>
                  <a:ext uri="{FF2B5EF4-FFF2-40B4-BE49-F238E27FC236}">
                    <a16:creationId xmlns:a16="http://schemas.microsoft.com/office/drawing/2014/main" id="{6C8C70FD-6BE1-7F74-AAFB-F4ED34D09887}"/>
                  </a:ext>
                </a:extLst>
              </p:cNvPr>
              <p:cNvSpPr txBox="1">
                <a:spLocks noRot="1" noChangeAspect="1" noMove="1" noResize="1" noEditPoints="1" noAdjustHandles="1" noChangeArrowheads="1" noChangeShapeType="1" noTextEdit="1"/>
              </p:cNvSpPr>
              <p:nvPr/>
            </p:nvSpPr>
            <p:spPr>
              <a:xfrm>
                <a:off x="1350855" y="1902711"/>
                <a:ext cx="3482273" cy="465064"/>
              </a:xfrm>
              <a:prstGeom prst="rect">
                <a:avLst/>
              </a:prstGeom>
              <a:blipFill>
                <a:blip r:embed="rId11"/>
                <a:stretch>
                  <a:fillRect l="-1455" t="-86842" b="-147368"/>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A182BFA5-A366-45AE-A2DB-A44ABA224B85}"/>
              </a:ext>
            </a:extLst>
          </p:cNvPr>
          <p:cNvSpPr>
            <a:spLocks noGrp="1"/>
          </p:cNvSpPr>
          <p:nvPr>
            <p:ph type="sldNum" sz="quarter" idx="14"/>
          </p:nvPr>
        </p:nvSpPr>
        <p:spPr/>
        <p:txBody>
          <a:bodyPr/>
          <a:lstStyle/>
          <a:p>
            <a:fld id="{AF69888C-E133-43D9-A638-B5C95925B91C}" type="slidenum">
              <a:rPr lang="zh-CN" altLang="en-US" smtClean="0"/>
              <a:t>39</a:t>
            </a:fld>
            <a:endParaRPr lang="zh-CN" altLang="en-US" dirty="0"/>
          </a:p>
        </p:txBody>
      </p:sp>
    </p:spTree>
    <p:extLst>
      <p:ext uri="{BB962C8B-B14F-4D97-AF65-F5344CB8AC3E}">
        <p14:creationId xmlns:p14="http://schemas.microsoft.com/office/powerpoint/2010/main" val="29046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、集成学习是什么 </a:t>
            </a:r>
          </a:p>
        </p:txBody>
      </p:sp>
      <p:grpSp>
        <p:nvGrpSpPr>
          <p:cNvPr id="50" name="Group 49">
            <a:extLst>
              <a:ext uri="{FF2B5EF4-FFF2-40B4-BE49-F238E27FC236}">
                <a16:creationId xmlns:a16="http://schemas.microsoft.com/office/drawing/2014/main" id="{A082577F-D1D2-3245-BA98-18432A9735B0}"/>
              </a:ext>
            </a:extLst>
          </p:cNvPr>
          <p:cNvGrpSpPr/>
          <p:nvPr/>
        </p:nvGrpSpPr>
        <p:grpSpPr>
          <a:xfrm>
            <a:off x="2081051" y="3116464"/>
            <a:ext cx="8689360" cy="2764014"/>
            <a:chOff x="1633182" y="2756079"/>
            <a:chExt cx="8689360" cy="2764014"/>
          </a:xfrm>
        </p:grpSpPr>
        <p:sp>
          <p:nvSpPr>
            <p:cNvPr id="3" name="Rounded Rectangle 2">
              <a:extLst>
                <a:ext uri="{FF2B5EF4-FFF2-40B4-BE49-F238E27FC236}">
                  <a16:creationId xmlns:a16="http://schemas.microsoft.com/office/drawing/2014/main" id="{62E7B368-3B5D-1A41-9AD5-DFC2AA18E62C}"/>
                </a:ext>
              </a:extLst>
            </p:cNvPr>
            <p:cNvSpPr/>
            <p:nvPr/>
          </p:nvSpPr>
          <p:spPr>
            <a:xfrm>
              <a:off x="3545982" y="2756079"/>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1</a:t>
              </a:r>
              <a:endParaRPr lang="en-CN" b="1" dirty="0">
                <a:solidFill>
                  <a:schemeClr val="tx1"/>
                </a:solidFill>
              </a:endParaRPr>
            </a:p>
          </p:txBody>
        </p:sp>
        <p:sp>
          <p:nvSpPr>
            <p:cNvPr id="22" name="Rounded Rectangle 21">
              <a:extLst>
                <a:ext uri="{FF2B5EF4-FFF2-40B4-BE49-F238E27FC236}">
                  <a16:creationId xmlns:a16="http://schemas.microsoft.com/office/drawing/2014/main" id="{C59E479D-DFF7-EB4C-9A92-66FEEFE4932F}"/>
                </a:ext>
              </a:extLst>
            </p:cNvPr>
            <p:cNvSpPr/>
            <p:nvPr/>
          </p:nvSpPr>
          <p:spPr>
            <a:xfrm>
              <a:off x="3545980" y="3385648"/>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2</a:t>
              </a:r>
              <a:endParaRPr lang="en-CN" b="1" dirty="0">
                <a:solidFill>
                  <a:schemeClr val="tx1"/>
                </a:solidFill>
              </a:endParaRPr>
            </a:p>
          </p:txBody>
        </p:sp>
        <p:sp>
          <p:nvSpPr>
            <p:cNvPr id="24" name="Rounded Rectangle 23">
              <a:extLst>
                <a:ext uri="{FF2B5EF4-FFF2-40B4-BE49-F238E27FC236}">
                  <a16:creationId xmlns:a16="http://schemas.microsoft.com/office/drawing/2014/main" id="{21E426FD-C58B-7341-8006-13B5B3059108}"/>
                </a:ext>
              </a:extLst>
            </p:cNvPr>
            <p:cNvSpPr/>
            <p:nvPr/>
          </p:nvSpPr>
          <p:spPr>
            <a:xfrm>
              <a:off x="3545980" y="4070017"/>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3</a:t>
              </a:r>
              <a:endParaRPr lang="en-CN" b="1" dirty="0">
                <a:solidFill>
                  <a:schemeClr val="tx1"/>
                </a:solidFill>
              </a:endParaRPr>
            </a:p>
          </p:txBody>
        </p:sp>
        <p:sp>
          <p:nvSpPr>
            <p:cNvPr id="25" name="Rounded Rectangle 24">
              <a:extLst>
                <a:ext uri="{FF2B5EF4-FFF2-40B4-BE49-F238E27FC236}">
                  <a16:creationId xmlns:a16="http://schemas.microsoft.com/office/drawing/2014/main" id="{3F6005B7-2D37-1942-98F8-FAC7556E841F}"/>
                </a:ext>
              </a:extLst>
            </p:cNvPr>
            <p:cNvSpPr/>
            <p:nvPr/>
          </p:nvSpPr>
          <p:spPr>
            <a:xfrm>
              <a:off x="3545980" y="5093596"/>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N</a:t>
              </a:r>
              <a:endParaRPr lang="en-CN" b="1" dirty="0">
                <a:solidFill>
                  <a:schemeClr val="tx1"/>
                </a:solidFill>
              </a:endParaRPr>
            </a:p>
          </p:txBody>
        </p:sp>
        <p:cxnSp>
          <p:nvCxnSpPr>
            <p:cNvPr id="6" name="Straight Arrow Connector 5">
              <a:extLst>
                <a:ext uri="{FF2B5EF4-FFF2-40B4-BE49-F238E27FC236}">
                  <a16:creationId xmlns:a16="http://schemas.microsoft.com/office/drawing/2014/main" id="{4BE7F4A9-9526-F440-B0CB-3A4B33262554}"/>
                </a:ext>
              </a:extLst>
            </p:cNvPr>
            <p:cNvCxnSpPr>
              <a:cxnSpLocks/>
              <a:stCxn id="3" idx="3"/>
            </p:cNvCxnSpPr>
            <p:nvPr/>
          </p:nvCxnSpPr>
          <p:spPr>
            <a:xfrm>
              <a:off x="6096000" y="2969328"/>
              <a:ext cx="1489656" cy="11006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B0055C-7357-E746-AE8C-92DD6F981CEE}"/>
                </a:ext>
              </a:extLst>
            </p:cNvPr>
            <p:cNvCxnSpPr>
              <a:cxnSpLocks/>
            </p:cNvCxnSpPr>
            <p:nvPr/>
          </p:nvCxnSpPr>
          <p:spPr>
            <a:xfrm>
              <a:off x="6096000" y="3640529"/>
              <a:ext cx="1489656" cy="4294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A121-2CF6-1A4F-A5D1-292D3E525B73}"/>
                </a:ext>
              </a:extLst>
            </p:cNvPr>
            <p:cNvCxnSpPr>
              <a:cxnSpLocks/>
              <a:stCxn id="24" idx="3"/>
            </p:cNvCxnSpPr>
            <p:nvPr/>
          </p:nvCxnSpPr>
          <p:spPr>
            <a:xfrm flipV="1">
              <a:off x="6095998" y="4067026"/>
              <a:ext cx="1489658" cy="2162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5647F-9CA7-CC44-A725-B728317E9BA2}"/>
                </a:ext>
              </a:extLst>
            </p:cNvPr>
            <p:cNvCxnSpPr>
              <a:cxnSpLocks/>
              <a:stCxn id="25" idx="3"/>
            </p:cNvCxnSpPr>
            <p:nvPr/>
          </p:nvCxnSpPr>
          <p:spPr>
            <a:xfrm flipV="1">
              <a:off x="6095998" y="4067026"/>
              <a:ext cx="1489658" cy="12398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205D09-436B-2540-A78C-26ADB916EED6}"/>
                </a:ext>
              </a:extLst>
            </p:cNvPr>
            <p:cNvSpPr/>
            <p:nvPr/>
          </p:nvSpPr>
          <p:spPr>
            <a:xfrm>
              <a:off x="7585656" y="3829057"/>
              <a:ext cx="1854558" cy="4264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Combiner</a:t>
              </a:r>
              <a:endParaRPr lang="en-CN" b="1"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E5042-D9D4-5145-9D4B-8F140A6E3786}"/>
                    </a:ext>
                  </a:extLst>
                </p:cNvPr>
                <p:cNvSpPr txBox="1"/>
                <p:nvPr/>
              </p:nvSpPr>
              <p:spPr>
                <a:xfrm>
                  <a:off x="4769959" y="4656555"/>
                  <a:ext cx="14106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m:t>
                        </m:r>
                      </m:oMath>
                    </m:oMathPara>
                  </a14:m>
                  <a:endParaRPr lang="en-CN" dirty="0">
                    <a:latin typeface="+mn-ea"/>
                  </a:endParaRPr>
                </a:p>
              </p:txBody>
            </p:sp>
          </mc:Choice>
          <mc:Fallback xmlns="">
            <p:sp>
              <p:nvSpPr>
                <p:cNvPr id="33" name="TextBox 32">
                  <a:extLst>
                    <a:ext uri="{FF2B5EF4-FFF2-40B4-BE49-F238E27FC236}">
                      <a16:creationId xmlns:a16="http://schemas.microsoft.com/office/drawing/2014/main" id="{4D5E5042-D9D4-5145-9D4B-8F140A6E3786}"/>
                    </a:ext>
                  </a:extLst>
                </p:cNvPr>
                <p:cNvSpPr txBox="1">
                  <a:spLocks noRot="1" noChangeAspect="1" noMove="1" noResize="1" noEditPoints="1" noAdjustHandles="1" noChangeArrowheads="1" noChangeShapeType="1" noTextEdit="1"/>
                </p:cNvSpPr>
                <p:nvPr/>
              </p:nvSpPr>
              <p:spPr>
                <a:xfrm>
                  <a:off x="4769959" y="4656555"/>
                  <a:ext cx="141064" cy="276999"/>
                </a:xfrm>
                <a:prstGeom prst="rect">
                  <a:avLst/>
                </a:prstGeom>
                <a:blipFill>
                  <a:blip r:embed="rId3"/>
                  <a:stretch>
                    <a:fillRect l="-25000" r="-25000" b="-4348"/>
                  </a:stretch>
                </a:blipFill>
              </p:spPr>
              <p:txBody>
                <a:bodyPr/>
                <a:lstStyle/>
                <a:p>
                  <a:r>
                    <a:rPr lang="en-CN">
                      <a:noFill/>
                    </a:rPr>
                    <a:t> </a:t>
                  </a:r>
                </a:p>
              </p:txBody>
            </p:sp>
          </mc:Fallback>
        </mc:AlternateContent>
        <p:cxnSp>
          <p:nvCxnSpPr>
            <p:cNvPr id="34" name="Straight Arrow Connector 33">
              <a:extLst>
                <a:ext uri="{FF2B5EF4-FFF2-40B4-BE49-F238E27FC236}">
                  <a16:creationId xmlns:a16="http://schemas.microsoft.com/office/drawing/2014/main" id="{522659EE-D646-C741-8EE5-90EC6C5FD5A2}"/>
                </a:ext>
              </a:extLst>
            </p:cNvPr>
            <p:cNvCxnSpPr>
              <a:cxnSpLocks/>
              <a:endCxn id="3" idx="1"/>
            </p:cNvCxnSpPr>
            <p:nvPr/>
          </p:nvCxnSpPr>
          <p:spPr>
            <a:xfrm flipV="1">
              <a:off x="1944547" y="2969328"/>
              <a:ext cx="1601435" cy="9406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E2CA60-BEA4-6C4F-AACE-7708FA3E64CD}"/>
                </a:ext>
              </a:extLst>
            </p:cNvPr>
            <p:cNvCxnSpPr>
              <a:cxnSpLocks/>
              <a:endCxn id="22" idx="1"/>
            </p:cNvCxnSpPr>
            <p:nvPr/>
          </p:nvCxnSpPr>
          <p:spPr>
            <a:xfrm flipV="1">
              <a:off x="1944547" y="3598897"/>
              <a:ext cx="1601433" cy="3110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1844E5-878F-E647-91FF-096D902219DE}"/>
                </a:ext>
              </a:extLst>
            </p:cNvPr>
            <p:cNvCxnSpPr>
              <a:cxnSpLocks/>
              <a:endCxn id="24" idx="1"/>
            </p:cNvCxnSpPr>
            <p:nvPr/>
          </p:nvCxnSpPr>
          <p:spPr>
            <a:xfrm>
              <a:off x="1944547" y="3909976"/>
              <a:ext cx="1601433" cy="3732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D8C536-2C41-F545-929B-D408BEC40DE4}"/>
                </a:ext>
              </a:extLst>
            </p:cNvPr>
            <p:cNvCxnSpPr>
              <a:cxnSpLocks/>
              <a:endCxn id="25" idx="1"/>
            </p:cNvCxnSpPr>
            <p:nvPr/>
          </p:nvCxnSpPr>
          <p:spPr>
            <a:xfrm>
              <a:off x="1944545" y="3924041"/>
              <a:ext cx="1601435" cy="1382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2C66DE6-CB69-034E-B1F6-D31E2AE7E7ED}"/>
                    </a:ext>
                  </a:extLst>
                </p:cNvPr>
                <p:cNvSpPr txBox="1"/>
                <p:nvPr/>
              </p:nvSpPr>
              <p:spPr>
                <a:xfrm>
                  <a:off x="1633182" y="3701933"/>
                  <a:ext cx="2693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en-CN" sz="2400" b="1" dirty="0">
                    <a:latin typeface="+mn-ea"/>
                  </a:endParaRPr>
                </a:p>
              </p:txBody>
            </p:sp>
          </mc:Choice>
          <mc:Fallback xmlns="">
            <p:sp>
              <p:nvSpPr>
                <p:cNvPr id="46" name="TextBox 45">
                  <a:extLst>
                    <a:ext uri="{FF2B5EF4-FFF2-40B4-BE49-F238E27FC236}">
                      <a16:creationId xmlns:a16="http://schemas.microsoft.com/office/drawing/2014/main" id="{42C66DE6-CB69-034E-B1F6-D31E2AE7E7ED}"/>
                    </a:ext>
                  </a:extLst>
                </p:cNvPr>
                <p:cNvSpPr txBox="1">
                  <a:spLocks noRot="1" noChangeAspect="1" noMove="1" noResize="1" noEditPoints="1" noAdjustHandles="1" noChangeArrowheads="1" noChangeShapeType="1" noTextEdit="1"/>
                </p:cNvSpPr>
                <p:nvPr/>
              </p:nvSpPr>
              <p:spPr>
                <a:xfrm>
                  <a:off x="1633182" y="3701933"/>
                  <a:ext cx="269304" cy="369332"/>
                </a:xfrm>
                <a:prstGeom prst="rect">
                  <a:avLst/>
                </a:prstGeom>
                <a:blipFill>
                  <a:blip r:embed="rId4"/>
                  <a:stretch>
                    <a:fillRect l="-13636" r="-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A2F6808-AA04-3540-B914-664D6FC5E44C}"/>
                    </a:ext>
                  </a:extLst>
                </p:cNvPr>
                <p:cNvSpPr txBox="1"/>
                <p:nvPr/>
              </p:nvSpPr>
              <p:spPr>
                <a:xfrm>
                  <a:off x="10046825" y="3818292"/>
                  <a:ext cx="2757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oMath>
                    </m:oMathPara>
                  </a14:m>
                  <a:endParaRPr lang="en-CN" sz="2400" b="1" dirty="0">
                    <a:latin typeface="+mn-ea"/>
                  </a:endParaRPr>
                </a:p>
              </p:txBody>
            </p:sp>
          </mc:Choice>
          <mc:Fallback xmlns="">
            <p:sp>
              <p:nvSpPr>
                <p:cNvPr id="47" name="TextBox 46">
                  <a:extLst>
                    <a:ext uri="{FF2B5EF4-FFF2-40B4-BE49-F238E27FC236}">
                      <a16:creationId xmlns:a16="http://schemas.microsoft.com/office/drawing/2014/main" id="{BA2F6808-AA04-3540-B914-664D6FC5E44C}"/>
                    </a:ext>
                  </a:extLst>
                </p:cNvPr>
                <p:cNvSpPr txBox="1">
                  <a:spLocks noRot="1" noChangeAspect="1" noMove="1" noResize="1" noEditPoints="1" noAdjustHandles="1" noChangeArrowheads="1" noChangeShapeType="1" noTextEdit="1"/>
                </p:cNvSpPr>
                <p:nvPr/>
              </p:nvSpPr>
              <p:spPr>
                <a:xfrm>
                  <a:off x="10046825" y="3818292"/>
                  <a:ext cx="275717" cy="369332"/>
                </a:xfrm>
                <a:prstGeom prst="rect">
                  <a:avLst/>
                </a:prstGeom>
                <a:blipFill>
                  <a:blip r:embed="rId5"/>
                  <a:stretch>
                    <a:fillRect l="-27273" r="-22727" b="-26667"/>
                  </a:stretch>
                </a:blipFill>
              </p:spPr>
              <p:txBody>
                <a:bodyPr/>
                <a:lstStyle/>
                <a:p>
                  <a:r>
                    <a:rPr lang="en-CN">
                      <a:noFill/>
                    </a:rPr>
                    <a:t> </a:t>
                  </a:r>
                </a:p>
              </p:txBody>
            </p:sp>
          </mc:Fallback>
        </mc:AlternateContent>
        <p:cxnSp>
          <p:nvCxnSpPr>
            <p:cNvPr id="48" name="Straight Arrow Connector 47">
              <a:extLst>
                <a:ext uri="{FF2B5EF4-FFF2-40B4-BE49-F238E27FC236}">
                  <a16:creationId xmlns:a16="http://schemas.microsoft.com/office/drawing/2014/main" id="{E745684A-056B-6741-88B7-C5B474C9B772}"/>
                </a:ext>
              </a:extLst>
            </p:cNvPr>
            <p:cNvCxnSpPr>
              <a:cxnSpLocks/>
            </p:cNvCxnSpPr>
            <p:nvPr/>
          </p:nvCxnSpPr>
          <p:spPr>
            <a:xfrm flipV="1">
              <a:off x="9427825" y="4042138"/>
              <a:ext cx="61900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688CB4E-ED8A-0D4F-B591-1F76F5A96B49}"/>
              </a:ext>
            </a:extLst>
          </p:cNvPr>
          <p:cNvSpPr txBox="1"/>
          <p:nvPr/>
        </p:nvSpPr>
        <p:spPr>
          <a:xfrm>
            <a:off x="677332" y="1192250"/>
            <a:ext cx="10956846" cy="1569660"/>
          </a:xfrm>
          <a:prstGeom prst="rect">
            <a:avLst/>
          </a:prstGeom>
          <a:noFill/>
        </p:spPr>
        <p:txBody>
          <a:bodyPr wrap="none" rtlCol="0">
            <a:spAutoFit/>
          </a:bodyPr>
          <a:lstStyle/>
          <a:p>
            <a:r>
              <a:rPr lang="zh-CN" altLang="en-US" sz="2400" dirty="0"/>
              <a:t>集成学习的方法是通过训练多个学习器，并通过学习器的合并来解决一个问题。</a:t>
            </a:r>
            <a:endParaRPr lang="en-US" altLang="zh-CN" sz="2400" dirty="0"/>
          </a:p>
          <a:p>
            <a:endParaRPr lang="en-US" altLang="zh-CN" sz="2400" dirty="0"/>
          </a:p>
          <a:p>
            <a:r>
              <a:rPr lang="zh-CN" altLang="en-US" sz="2400" dirty="0"/>
              <a:t>集成学习也被成为基于委员会的学习</a:t>
            </a:r>
            <a:r>
              <a:rPr lang="en-US" altLang="zh-CN" sz="2400" dirty="0"/>
              <a:t>(</a:t>
            </a:r>
            <a:r>
              <a:rPr lang="en-GB" sz="2400" dirty="0"/>
              <a:t>committee-based learning)</a:t>
            </a:r>
            <a:r>
              <a:rPr lang="zh-CN" altLang="en-US" sz="2400" dirty="0"/>
              <a:t>或多分类器系</a:t>
            </a:r>
            <a:endParaRPr lang="en-US" altLang="zh-CN" sz="2400" dirty="0"/>
          </a:p>
          <a:p>
            <a:r>
              <a:rPr lang="zh-CN" altLang="en-US" sz="2400" dirty="0"/>
              <a:t>统（</a:t>
            </a:r>
            <a:r>
              <a:rPr lang="en-GB" sz="2400" dirty="0"/>
              <a:t>multiple classifier system）。 </a:t>
            </a:r>
            <a:r>
              <a:rPr lang="en-CN" sz="2400" dirty="0"/>
              <a:t> </a:t>
            </a:r>
            <a:endParaRPr lang="en-CN" sz="2400" dirty="0">
              <a:latin typeface="+mn-ea"/>
            </a:endParaRPr>
          </a:p>
        </p:txBody>
      </p:sp>
      <p:sp>
        <p:nvSpPr>
          <p:cNvPr id="5" name="灯片编号占位符 4">
            <a:extLst>
              <a:ext uri="{FF2B5EF4-FFF2-40B4-BE49-F238E27FC236}">
                <a16:creationId xmlns:a16="http://schemas.microsoft.com/office/drawing/2014/main" id="{21B3C752-55DA-404B-BE1F-7BB5160B4F73}"/>
              </a:ext>
            </a:extLst>
          </p:cNvPr>
          <p:cNvSpPr>
            <a:spLocks noGrp="1"/>
          </p:cNvSpPr>
          <p:nvPr>
            <p:ph type="sldNum" sz="quarter" idx="14"/>
          </p:nvPr>
        </p:nvSpPr>
        <p:spPr/>
        <p:txBody>
          <a:bodyPr/>
          <a:lstStyle/>
          <a:p>
            <a:fld id="{AF69888C-E133-43D9-A638-B5C95925B91C}" type="slidenum">
              <a:rPr lang="zh-CN" altLang="en-US" smtClean="0"/>
              <a:t>4</a:t>
            </a:fld>
            <a:endParaRPr lang="zh-CN" altLang="en-US" dirty="0"/>
          </a:p>
        </p:txBody>
      </p:sp>
    </p:spTree>
    <p:extLst>
      <p:ext uri="{BB962C8B-B14F-4D97-AF65-F5344CB8AC3E}">
        <p14:creationId xmlns:p14="http://schemas.microsoft.com/office/powerpoint/2010/main" val="4246465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BAA3C6-7B0A-DEE7-1BB6-DA307C5665B9}"/>
              </a:ext>
            </a:extLst>
          </p:cNvPr>
          <p:cNvSpPr txBox="1"/>
          <p:nvPr/>
        </p:nvSpPr>
        <p:spPr>
          <a:xfrm>
            <a:off x="646304" y="956327"/>
            <a:ext cx="2685351" cy="461665"/>
          </a:xfrm>
          <a:prstGeom prst="rect">
            <a:avLst/>
          </a:prstGeom>
          <a:noFill/>
        </p:spPr>
        <p:txBody>
          <a:bodyPr wrap="none" rtlCol="0">
            <a:spAutoFit/>
          </a:bodyPr>
          <a:lstStyle/>
          <a:p>
            <a:pPr marL="342900" indent="-342900" algn="l">
              <a:buFont typeface="Wingdings" pitchFamily="2" charset="2"/>
              <a:buChar char="Ø"/>
            </a:pPr>
            <a:r>
              <a:rPr lang="zh-CN" altLang="en-US" sz="2400" dirty="0">
                <a:latin typeface="+mn-ea"/>
              </a:rPr>
              <a:t>训练数据错误率</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1D819C-995B-7E11-78D4-9B47A57357CF}"/>
                  </a:ext>
                </a:extLst>
              </p:cNvPr>
              <p:cNvSpPr txBox="1"/>
              <p:nvPr/>
            </p:nvSpPr>
            <p:spPr>
              <a:xfrm>
                <a:off x="687919" y="2041801"/>
                <a:ext cx="5768060" cy="830997"/>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en-US" altLang="zh-CN" sz="2400" b="0" i="1" dirty="0" smtClean="0">
                            <a:latin typeface="Cambria Math" panose="02040503050406030204" pitchFamily="18" charset="0"/>
                          </a:rPr>
                          <m:t>𝑡</m:t>
                        </m:r>
                      </m:sub>
                    </m:sSub>
                  </m:oMath>
                </a14:m>
                <a:r>
                  <a:rPr lang="zh-CN" altLang="en-US" sz="2400" dirty="0">
                    <a:latin typeface="+mn-ea"/>
                  </a:rPr>
                  <a:t>：训练</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i="1" dirty="0">
                            <a:latin typeface="Cambria Math" panose="02040503050406030204" pitchFamily="18" charset="0"/>
                          </a:rPr>
                          <m:t>𝑡</m:t>
                        </m:r>
                      </m:sub>
                    </m:sSub>
                  </m:oMath>
                </a14:m>
                <a:r>
                  <a:rPr lang="zh-CN" altLang="en-US" sz="2400" dirty="0">
                    <a:latin typeface="+mn-ea"/>
                  </a:rPr>
                  <a:t>的训练数据权重的总和，即：</a:t>
                </a:r>
                <a:endParaRPr lang="en-US" altLang="zh-CN" sz="2400" dirty="0">
                  <a:latin typeface="+mn-ea"/>
                </a:endParaRPr>
              </a:p>
              <a:p>
                <a:pPr marL="342900" indent="-342900" algn="l">
                  <a:buFont typeface="Wingdings" panose="05000000000000000000" pitchFamily="2" charset="2"/>
                  <a:buChar char="Ø"/>
                </a:pPr>
                <a:endParaRPr lang="zh-CN" altLang="en-US" sz="2400" dirty="0">
                  <a:latin typeface="+mn-ea"/>
                </a:endParaRPr>
              </a:p>
            </p:txBody>
          </p:sp>
        </mc:Choice>
        <mc:Fallback xmlns="">
          <p:sp>
            <p:nvSpPr>
              <p:cNvPr id="9" name="文本框 8">
                <a:extLst>
                  <a:ext uri="{FF2B5EF4-FFF2-40B4-BE49-F238E27FC236}">
                    <a16:creationId xmlns:a16="http://schemas.microsoft.com/office/drawing/2014/main" id="{F81D819C-995B-7E11-78D4-9B47A57357CF}"/>
                  </a:ext>
                </a:extLst>
              </p:cNvPr>
              <p:cNvSpPr txBox="1">
                <a:spLocks noRot="1" noChangeAspect="1" noMove="1" noResize="1" noEditPoints="1" noAdjustHandles="1" noChangeArrowheads="1" noChangeShapeType="1" noTextEdit="1"/>
              </p:cNvSpPr>
              <p:nvPr/>
            </p:nvSpPr>
            <p:spPr>
              <a:xfrm>
                <a:off x="687919" y="2041801"/>
                <a:ext cx="5768060" cy="830997"/>
              </a:xfrm>
              <a:prstGeom prst="rect">
                <a:avLst/>
              </a:prstGeom>
              <a:blipFill>
                <a:blip r:embed="rId2"/>
                <a:stretch>
                  <a:fillRect l="-1538" t="-5970" r="-68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2B1D849-C7A3-4A0E-BF5E-EC429E7FBF58}"/>
                  </a:ext>
                </a:extLst>
              </p:cNvPr>
              <p:cNvSpPr txBox="1"/>
              <p:nvPr/>
            </p:nvSpPr>
            <p:spPr>
              <a:xfrm>
                <a:off x="3166119" y="782347"/>
                <a:ext cx="5245370" cy="896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r>
                            <a:rPr lang="zh-CN" altLang="en-US" sz="2400" i="1" smtClean="0">
                              <a:latin typeface="Cambria Math" panose="02040503050406030204" pitchFamily="18" charset="0"/>
                            </a:rPr>
                            <m:t>1</m:t>
                          </m:r>
                        </m:num>
                        <m:den>
                          <m:r>
                            <a:rPr lang="zh-CN" altLang="en-US" sz="2400" i="1" smtClean="0">
                              <a:latin typeface="Cambria Math" panose="02040503050406030204" pitchFamily="18" charset="0"/>
                            </a:rPr>
                            <m:t>𝑁</m:t>
                          </m:r>
                        </m:den>
                      </m:f>
                      <m:nary>
                        <m:naryPr>
                          <m:chr m:val="∑"/>
                          <m:limLoc m:val="undOvr"/>
                          <m:grow m:val="on"/>
                          <m:supHide m:val="on"/>
                          <m:ctrlPr>
                            <a:rPr lang="zh-CN" altLang="en-US" sz="2400" i="1" smtClean="0">
                              <a:latin typeface="Cambria Math" panose="02040503050406030204" pitchFamily="18" charset="0"/>
                            </a:rPr>
                          </m:ctrlPr>
                        </m:naryPr>
                        <m:sub>
                          <m:r>
                            <a:rPr lang="zh-CN" altLang="en-US" sz="2400" i="1" smtClean="0">
                              <a:latin typeface="Cambria Math" panose="02040503050406030204" pitchFamily="18" charset="0"/>
                            </a:rPr>
                            <m:t>𝑛</m:t>
                          </m:r>
                        </m:sub>
                        <m:sup/>
                        <m:e>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𝑦</m:t>
                                  </m:r>
                                </m:e>
                              </m:acc>
                            </m:e>
                            <m:sup>
                              <m:r>
                                <a:rPr lang="zh-CN" altLang="en-US" sz="2400" i="1">
                                  <a:latin typeface="Cambria Math" panose="02040503050406030204" pitchFamily="18" charset="0"/>
                                </a:rPr>
                                <m:t>𝑛</m:t>
                              </m:r>
                            </m:sup>
                          </m:sSup>
                          <m:r>
                            <a:rPr lang="zh-CN" altLang="en-US" sz="2400" i="1">
                              <a:latin typeface="Cambria Math" panose="02040503050406030204" pitchFamily="18" charset="0"/>
                            </a:rPr>
                            <m:t>𝑔</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𝑛</m:t>
                                  </m:r>
                                </m:sup>
                              </m:sSup>
                            </m:e>
                          </m:d>
                          <m:r>
                            <a:rPr lang="en-US" altLang="zh-CN" sz="2400" b="0" i="1" smtClean="0">
                              <a:latin typeface="Cambria Math" panose="02040503050406030204" pitchFamily="18" charset="0"/>
                            </a:rPr>
                            <m:t>)</m:t>
                          </m:r>
                          <m:r>
                            <a:rPr lang="zh-CN" altLang="en-US" sz="2400" i="1" smtClean="0">
                              <a:solidFill>
                                <a:srgbClr val="836967"/>
                              </a:solidFill>
                              <a:latin typeface="Cambria Math" panose="02040503050406030204" pitchFamily="18" charset="0"/>
                            </a:rPr>
                            <m:t> </m:t>
                          </m:r>
                        </m:e>
                      </m:nary>
                      <m:r>
                        <a:rPr lang="zh-CN" altLang="en-US" sz="2400" i="1" smtClean="0">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i="1" smtClean="0">
                              <a:solidFill>
                                <a:srgbClr val="FF0000"/>
                              </a:solidFill>
                              <a:latin typeface="Cambria Math" panose="02040503050406030204" pitchFamily="18" charset="0"/>
                            </a:rPr>
                            <m:t>1</m:t>
                          </m:r>
                        </m:num>
                        <m:den>
                          <m:r>
                            <a:rPr lang="zh-CN" altLang="en-US" sz="2400" i="1" smtClean="0">
                              <a:solidFill>
                                <a:srgbClr val="FF0000"/>
                              </a:solidFill>
                              <a:latin typeface="Cambria Math" panose="02040503050406030204" pitchFamily="18" charset="0"/>
                            </a:rPr>
                            <m:t>𝑁</m:t>
                          </m:r>
                        </m:den>
                      </m:f>
                      <m:sSub>
                        <m:sSubPr>
                          <m:ctrlPr>
                            <a:rPr lang="zh-CN" altLang="en-US" sz="2400" i="1" smtClean="0">
                              <a:solidFill>
                                <a:srgbClr val="FF0000"/>
                              </a:solidFill>
                              <a:latin typeface="Cambria Math" panose="02040503050406030204" pitchFamily="18" charset="0"/>
                            </a:rPr>
                          </m:ctrlPr>
                        </m:sSubPr>
                        <m:e>
                          <m:r>
                            <a:rPr lang="zh-CN" altLang="en-US" sz="2400" i="1" smtClean="0">
                              <a:solidFill>
                                <a:srgbClr val="FF0000"/>
                              </a:solidFill>
                              <a:latin typeface="Cambria Math" panose="02040503050406030204" pitchFamily="18" charset="0"/>
                            </a:rPr>
                            <m:t>𝑍</m:t>
                          </m:r>
                        </m:e>
                        <m:sub>
                          <m:r>
                            <a:rPr lang="zh-CN" altLang="en-US" sz="2400" i="1" smtClean="0">
                              <a:solidFill>
                                <a:srgbClr val="FF0000"/>
                              </a:solidFill>
                              <a:latin typeface="Cambria Math" panose="02040503050406030204" pitchFamily="18" charset="0"/>
                            </a:rPr>
                            <m:t>𝑇</m:t>
                          </m:r>
                          <m:r>
                            <a:rPr lang="zh-CN" altLang="en-US" sz="2400" i="1" smtClean="0">
                              <a:solidFill>
                                <a:srgbClr val="FF0000"/>
                              </a:solidFill>
                              <a:latin typeface="Cambria Math" panose="02040503050406030204" pitchFamily="18" charset="0"/>
                            </a:rPr>
                            <m:t>+1</m:t>
                          </m:r>
                        </m:sub>
                      </m:sSub>
                    </m:oMath>
                  </m:oMathPara>
                </a14:m>
                <a:endParaRPr lang="zh-CN" altLang="en-US" sz="2400" dirty="0">
                  <a:latin typeface="+mn-ea"/>
                </a:endParaRPr>
              </a:p>
            </p:txBody>
          </p:sp>
        </mc:Choice>
        <mc:Fallback xmlns="">
          <p:sp>
            <p:nvSpPr>
              <p:cNvPr id="2" name="文本框 1">
                <a:extLst>
                  <a:ext uri="{FF2B5EF4-FFF2-40B4-BE49-F238E27FC236}">
                    <a16:creationId xmlns:a16="http://schemas.microsoft.com/office/drawing/2014/main" id="{B2B1D849-C7A3-4A0E-BF5E-EC429E7FBF58}"/>
                  </a:ext>
                </a:extLst>
              </p:cNvPr>
              <p:cNvSpPr txBox="1">
                <a:spLocks noRot="1" noChangeAspect="1" noMove="1" noResize="1" noEditPoints="1" noAdjustHandles="1" noChangeArrowheads="1" noChangeShapeType="1" noTextEdit="1"/>
              </p:cNvSpPr>
              <p:nvPr/>
            </p:nvSpPr>
            <p:spPr>
              <a:xfrm>
                <a:off x="3166119" y="782347"/>
                <a:ext cx="5245370" cy="896207"/>
              </a:xfrm>
              <a:prstGeom prst="rect">
                <a:avLst/>
              </a:prstGeom>
              <a:blipFill>
                <a:blip r:embed="rId3"/>
                <a:stretch>
                  <a:fillRect l="-3865" t="-149296" b="-205634"/>
                </a:stretch>
              </a:blipFill>
            </p:spPr>
            <p:txBody>
              <a:bodyPr/>
              <a:lstStyle/>
              <a:p>
                <a:r>
                  <a:rPr lang="en-CN">
                    <a:noFill/>
                  </a:rPr>
                  <a:t> </a:t>
                </a:r>
              </a:p>
            </p:txBody>
          </p:sp>
        </mc:Fallback>
      </mc:AlternateContent>
      <p:pic>
        <p:nvPicPr>
          <p:cNvPr id="8" name="图片 7">
            <a:extLst>
              <a:ext uri="{FF2B5EF4-FFF2-40B4-BE49-F238E27FC236}">
                <a16:creationId xmlns:a16="http://schemas.microsoft.com/office/drawing/2014/main" id="{741C7469-EE2A-469E-B476-99B825ED7D8C}"/>
              </a:ext>
            </a:extLst>
          </p:cNvPr>
          <p:cNvPicPr>
            <a:picLocks noChangeAspect="1"/>
          </p:cNvPicPr>
          <p:nvPr/>
        </p:nvPicPr>
        <p:blipFill>
          <a:blip r:embed="rId4"/>
          <a:stretch>
            <a:fillRect/>
          </a:stretch>
        </p:blipFill>
        <p:spPr>
          <a:xfrm>
            <a:off x="9384183" y="64223"/>
            <a:ext cx="2744097" cy="1673118"/>
          </a:xfrm>
          <a:prstGeom prst="rect">
            <a:avLst/>
          </a:prstGeom>
        </p:spPr>
      </p:pic>
      <p:pic>
        <p:nvPicPr>
          <p:cNvPr id="12" name="图片 11">
            <a:extLst>
              <a:ext uri="{FF2B5EF4-FFF2-40B4-BE49-F238E27FC236}">
                <a16:creationId xmlns:a16="http://schemas.microsoft.com/office/drawing/2014/main" id="{D53279AA-C351-4241-9995-FA5941A746C9}"/>
              </a:ext>
            </a:extLst>
          </p:cNvPr>
          <p:cNvPicPr>
            <a:picLocks noChangeAspect="1"/>
          </p:cNvPicPr>
          <p:nvPr/>
        </p:nvPicPr>
        <p:blipFill>
          <a:blip r:embed="rId5"/>
          <a:stretch>
            <a:fillRect/>
          </a:stretch>
        </p:blipFill>
        <p:spPr>
          <a:xfrm>
            <a:off x="6848626" y="1860922"/>
            <a:ext cx="2351586" cy="965830"/>
          </a:xfrm>
          <a:prstGeom prst="rect">
            <a:avLst/>
          </a:prstGeom>
        </p:spPr>
      </p:pic>
      <p:pic>
        <p:nvPicPr>
          <p:cNvPr id="15" name="图片 14">
            <a:extLst>
              <a:ext uri="{FF2B5EF4-FFF2-40B4-BE49-F238E27FC236}">
                <a16:creationId xmlns:a16="http://schemas.microsoft.com/office/drawing/2014/main" id="{5048F738-FE24-4C15-9FE3-6607BC07BA3F}"/>
              </a:ext>
            </a:extLst>
          </p:cNvPr>
          <p:cNvPicPr>
            <a:picLocks noChangeAspect="1"/>
          </p:cNvPicPr>
          <p:nvPr/>
        </p:nvPicPr>
        <p:blipFill>
          <a:blip r:embed="rId6"/>
          <a:stretch>
            <a:fillRect/>
          </a:stretch>
        </p:blipFill>
        <p:spPr>
          <a:xfrm>
            <a:off x="919159" y="3228412"/>
            <a:ext cx="5245370" cy="1365320"/>
          </a:xfrm>
          <a:prstGeom prst="rect">
            <a:avLst/>
          </a:prstGeom>
        </p:spPr>
      </p:pic>
      <p:sp>
        <p:nvSpPr>
          <p:cNvPr id="17" name="右大括号 16">
            <a:extLst>
              <a:ext uri="{FF2B5EF4-FFF2-40B4-BE49-F238E27FC236}">
                <a16:creationId xmlns:a16="http://schemas.microsoft.com/office/drawing/2014/main" id="{7E6C6DB5-503B-4998-96E2-89B5394FB286}"/>
              </a:ext>
            </a:extLst>
          </p:cNvPr>
          <p:cNvSpPr/>
          <p:nvPr/>
        </p:nvSpPr>
        <p:spPr>
          <a:xfrm>
            <a:off x="6283717" y="3228412"/>
            <a:ext cx="481264" cy="136532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BFB6CC22-BEAA-417A-A84D-D934BD6A6765}"/>
              </a:ext>
            </a:extLst>
          </p:cNvPr>
          <p:cNvPicPr>
            <a:picLocks noChangeAspect="1"/>
          </p:cNvPicPr>
          <p:nvPr/>
        </p:nvPicPr>
        <p:blipFill>
          <a:blip r:embed="rId7"/>
          <a:stretch>
            <a:fillRect/>
          </a:stretch>
        </p:blipFill>
        <p:spPr>
          <a:xfrm>
            <a:off x="7104907" y="3228412"/>
            <a:ext cx="4300253" cy="1308544"/>
          </a:xfrm>
          <a:prstGeom prst="rect">
            <a:avLst/>
          </a:prstGeom>
        </p:spPr>
      </p:pic>
      <p:pic>
        <p:nvPicPr>
          <p:cNvPr id="21" name="图片 20">
            <a:extLst>
              <a:ext uri="{FF2B5EF4-FFF2-40B4-BE49-F238E27FC236}">
                <a16:creationId xmlns:a16="http://schemas.microsoft.com/office/drawing/2014/main" id="{A26AF1CE-17A4-4383-968F-8546BD18DFC0}"/>
              </a:ext>
            </a:extLst>
          </p:cNvPr>
          <p:cNvPicPr>
            <a:picLocks noChangeAspect="1"/>
          </p:cNvPicPr>
          <p:nvPr/>
        </p:nvPicPr>
        <p:blipFill rotWithShape="1">
          <a:blip r:embed="rId8"/>
          <a:srcRect t="3124" b="1913"/>
          <a:stretch/>
        </p:blipFill>
        <p:spPr>
          <a:xfrm>
            <a:off x="1494246" y="4956982"/>
            <a:ext cx="5207120" cy="1180646"/>
          </a:xfrm>
          <a:prstGeom prst="rect">
            <a:avLst/>
          </a:prstGeom>
        </p:spPr>
      </p:pic>
      <p:sp>
        <p:nvSpPr>
          <p:cNvPr id="4" name="文本占位符 1">
            <a:extLst>
              <a:ext uri="{FF2B5EF4-FFF2-40B4-BE49-F238E27FC236}">
                <a16:creationId xmlns:a16="http://schemas.microsoft.com/office/drawing/2014/main" id="{87382A8B-8530-F863-1988-00FD7EF28AF1}"/>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grpSp>
        <p:nvGrpSpPr>
          <p:cNvPr id="6" name="Group 5">
            <a:extLst>
              <a:ext uri="{FF2B5EF4-FFF2-40B4-BE49-F238E27FC236}">
                <a16:creationId xmlns:a16="http://schemas.microsoft.com/office/drawing/2014/main" id="{7E41EB83-1401-21F9-7790-52A134C3E7A6}"/>
              </a:ext>
            </a:extLst>
          </p:cNvPr>
          <p:cNvGrpSpPr/>
          <p:nvPr/>
        </p:nvGrpSpPr>
        <p:grpSpPr>
          <a:xfrm>
            <a:off x="6701366" y="4881466"/>
            <a:ext cx="4056052" cy="1320111"/>
            <a:chOff x="6701366" y="4881466"/>
            <a:chExt cx="4056052" cy="1320111"/>
          </a:xfrm>
        </p:grpSpPr>
        <p:pic>
          <p:nvPicPr>
            <p:cNvPr id="23" name="图片 22">
              <a:extLst>
                <a:ext uri="{FF2B5EF4-FFF2-40B4-BE49-F238E27FC236}">
                  <a16:creationId xmlns:a16="http://schemas.microsoft.com/office/drawing/2014/main" id="{0490C3EA-15EC-4635-AEC3-F3EEA5CA3384}"/>
                </a:ext>
              </a:extLst>
            </p:cNvPr>
            <p:cNvPicPr>
              <a:picLocks noChangeAspect="1"/>
            </p:cNvPicPr>
            <p:nvPr/>
          </p:nvPicPr>
          <p:blipFill>
            <a:blip r:embed="rId9"/>
            <a:stretch>
              <a:fillRect/>
            </a:stretch>
          </p:blipFill>
          <p:spPr>
            <a:xfrm>
              <a:off x="6701366" y="4893033"/>
              <a:ext cx="4056052" cy="1308544"/>
            </a:xfrm>
            <a:prstGeom prst="rect">
              <a:avLst/>
            </a:prstGeom>
          </p:spPr>
        </p:pic>
        <p:pic>
          <p:nvPicPr>
            <p:cNvPr id="5" name="Picture 4">
              <a:extLst>
                <a:ext uri="{FF2B5EF4-FFF2-40B4-BE49-F238E27FC236}">
                  <a16:creationId xmlns:a16="http://schemas.microsoft.com/office/drawing/2014/main" id="{1357C963-9686-C4F8-37BB-C65C44692BA4}"/>
                </a:ext>
              </a:extLst>
            </p:cNvPr>
            <p:cNvPicPr>
              <a:picLocks noChangeAspect="1"/>
            </p:cNvPicPr>
            <p:nvPr/>
          </p:nvPicPr>
          <p:blipFill>
            <a:blip r:embed="rId10"/>
            <a:stretch>
              <a:fillRect/>
            </a:stretch>
          </p:blipFill>
          <p:spPr>
            <a:xfrm>
              <a:off x="9255033" y="4881466"/>
              <a:ext cx="774140" cy="224750"/>
            </a:xfrm>
            <a:prstGeom prst="rect">
              <a:avLst/>
            </a:prstGeom>
          </p:spPr>
        </p:pic>
      </p:grpSp>
      <p:pic>
        <p:nvPicPr>
          <p:cNvPr id="25" name="图片 24">
            <a:extLst>
              <a:ext uri="{FF2B5EF4-FFF2-40B4-BE49-F238E27FC236}">
                <a16:creationId xmlns:a16="http://schemas.microsoft.com/office/drawing/2014/main" id="{65416CCC-F907-4351-9598-495CFBC5CEA2}"/>
              </a:ext>
            </a:extLst>
          </p:cNvPr>
          <p:cNvPicPr>
            <a:picLocks noChangeAspect="1"/>
          </p:cNvPicPr>
          <p:nvPr/>
        </p:nvPicPr>
        <p:blipFill>
          <a:blip r:embed="rId11"/>
          <a:stretch>
            <a:fillRect/>
          </a:stretch>
        </p:blipFill>
        <p:spPr>
          <a:xfrm>
            <a:off x="9384183" y="4593732"/>
            <a:ext cx="774141" cy="464484"/>
          </a:xfrm>
          <a:prstGeom prst="rect">
            <a:avLst/>
          </a:prstGeom>
        </p:spPr>
      </p:pic>
      <p:sp>
        <p:nvSpPr>
          <p:cNvPr id="7" name="灯片编号占位符 6">
            <a:extLst>
              <a:ext uri="{FF2B5EF4-FFF2-40B4-BE49-F238E27FC236}">
                <a16:creationId xmlns:a16="http://schemas.microsoft.com/office/drawing/2014/main" id="{59709A34-F372-48FD-84FC-03F960312CB4}"/>
              </a:ext>
            </a:extLst>
          </p:cNvPr>
          <p:cNvSpPr>
            <a:spLocks noGrp="1"/>
          </p:cNvSpPr>
          <p:nvPr>
            <p:ph type="sldNum" sz="quarter" idx="14"/>
          </p:nvPr>
        </p:nvSpPr>
        <p:spPr/>
        <p:txBody>
          <a:bodyPr/>
          <a:lstStyle/>
          <a:p>
            <a:fld id="{AF69888C-E133-43D9-A638-B5C95925B91C}" type="slidenum">
              <a:rPr lang="zh-CN" altLang="en-US" smtClean="0"/>
              <a:t>40</a:t>
            </a:fld>
            <a:endParaRPr lang="zh-CN" altLang="en-US" dirty="0"/>
          </a:p>
        </p:txBody>
      </p:sp>
      <p:sp>
        <p:nvSpPr>
          <p:cNvPr id="10" name="矩形 9">
            <a:extLst>
              <a:ext uri="{FF2B5EF4-FFF2-40B4-BE49-F238E27FC236}">
                <a16:creationId xmlns:a16="http://schemas.microsoft.com/office/drawing/2014/main" id="{2790FEB7-ED6E-4896-9CEE-548259EA906D}"/>
              </a:ext>
            </a:extLst>
          </p:cNvPr>
          <p:cNvSpPr/>
          <p:nvPr/>
        </p:nvSpPr>
        <p:spPr>
          <a:xfrm>
            <a:off x="919159" y="2634329"/>
            <a:ext cx="987053" cy="461665"/>
          </a:xfrm>
          <a:prstGeom prst="rect">
            <a:avLst/>
          </a:prstGeom>
        </p:spPr>
        <p:txBody>
          <a:bodyPr wrap="square">
            <a:spAutoFit/>
          </a:bodyPr>
          <a:lstStyle/>
          <a:p>
            <a:r>
              <a:rPr lang="zh-CN" altLang="en-US" sz="2400" b="1" dirty="0">
                <a:solidFill>
                  <a:srgbClr val="FF0000"/>
                </a:solidFill>
                <a:latin typeface="+mn-ea"/>
              </a:rPr>
              <a:t>证明：</a:t>
            </a:r>
            <a:endParaRPr lang="zh-CN" altLang="en-US" sz="2400" b="1" dirty="0">
              <a:solidFill>
                <a:srgbClr val="FF0000"/>
              </a:solidFill>
            </a:endParaRPr>
          </a:p>
        </p:txBody>
      </p:sp>
    </p:spTree>
    <p:extLst>
      <p:ext uri="{BB962C8B-B14F-4D97-AF65-F5344CB8AC3E}">
        <p14:creationId xmlns:p14="http://schemas.microsoft.com/office/powerpoint/2010/main" val="32399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linds(horizontal)">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7"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C972B8D-3CD3-45BB-AD0C-B83D5B50312A}"/>
                  </a:ext>
                </a:extLst>
              </p:cNvPr>
              <p:cNvSpPr txBox="1"/>
              <p:nvPr/>
            </p:nvSpPr>
            <p:spPr>
              <a:xfrm>
                <a:off x="1019093" y="2145747"/>
                <a:ext cx="8283744" cy="2371803"/>
              </a:xfrm>
              <a:prstGeom prst="rect">
                <a:avLst/>
              </a:prstGeom>
              <a:noFill/>
            </p:spPr>
            <p:txBody>
              <a:bodyPr wrap="square" lIns="0" tIns="0" rIns="0" bIns="0" rtlCol="0">
                <a:spAutoFit/>
              </a:bodyPr>
              <a:lstStyle/>
              <a:p>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𝑍</m:t>
                        </m:r>
                      </m:e>
                      <m:sub>
                        <m:r>
                          <a:rPr lang="en-US" altLang="zh-CN" sz="2400" b="0" i="1" smtClean="0">
                            <a:solidFill>
                              <a:schemeClr val="tx1"/>
                            </a:solidFill>
                            <a:latin typeface="Cambria Math" panose="02040503050406030204" pitchFamily="18" charset="0"/>
                          </a:rPr>
                          <m:t>1</m:t>
                        </m:r>
                      </m:sub>
                    </m:sSub>
                    <m:r>
                      <a:rPr lang="en-US" altLang="zh-CN" sz="240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𝑁</m:t>
                    </m:r>
                  </m:oMath>
                </a14:m>
                <a:r>
                  <a:rPr lang="zh-CN" altLang="en-US" sz="2400" dirty="0">
                    <a:solidFill>
                      <a:schemeClr val="tx1"/>
                    </a:solidFill>
                    <a:latin typeface="+mn-ea"/>
                  </a:rPr>
                  <a:t> （</a:t>
                </a:r>
                <a:r>
                  <a:rPr lang="zh-CN" altLang="en-CN" sz="2400" dirty="0">
                    <a:solidFill>
                      <a:schemeClr val="tx1"/>
                    </a:solidFill>
                    <a:latin typeface="+mn-ea"/>
                  </a:rPr>
                  <a:t>初</a:t>
                </a:r>
                <a:r>
                  <a:rPr lang="zh-CN" altLang="en-US" sz="2400" dirty="0">
                    <a:solidFill>
                      <a:schemeClr val="tx1"/>
                    </a:solidFill>
                    <a:latin typeface="+mn-ea"/>
                  </a:rPr>
                  <a:t>始</a:t>
                </a:r>
                <a:r>
                  <a:rPr lang="zh-CN" altLang="en-CN" sz="2400" dirty="0">
                    <a:solidFill>
                      <a:schemeClr val="tx1"/>
                    </a:solidFill>
                    <a:latin typeface="+mn-ea"/>
                  </a:rPr>
                  <a:t>权重</a:t>
                </a:r>
                <a:r>
                  <a:rPr lang="zh-CN" altLang="en-US" sz="2400" dirty="0">
                    <a:solidFill>
                      <a:schemeClr val="tx1"/>
                    </a:solidFill>
                    <a:latin typeface="+mn-ea"/>
                  </a:rPr>
                  <a:t>都相同</a:t>
                </a:r>
                <a:r>
                  <a:rPr lang="en-US" altLang="zh-CN" sz="2400" dirty="0">
                    <a:solidFill>
                      <a:schemeClr val="tx1"/>
                    </a:solidFill>
                    <a:latin typeface="+mn-ea"/>
                  </a:rPr>
                  <a:t>=1</a:t>
                </a:r>
                <a:r>
                  <a:rPr lang="zh-CN" altLang="en-US" sz="2400" dirty="0">
                    <a:solidFill>
                      <a:schemeClr val="tx1"/>
                    </a:solidFill>
                    <a:latin typeface="+mn-ea"/>
                  </a:rPr>
                  <a:t>）</a:t>
                </a:r>
                <a:endParaRPr lang="en-US" altLang="zh-CN" sz="2400" dirty="0">
                  <a:solidFill>
                    <a:schemeClr val="tx1"/>
                  </a:solidFill>
                  <a:latin typeface="+mn-ea"/>
                </a:endParaRPr>
              </a:p>
              <a:p>
                <a:pPr/>
                <a14:m>
                  <m:oMathPara xmlns:m="http://schemas.openxmlformats.org/officeDocument/2006/math">
                    <m:oMathParaPr>
                      <m:jc m:val="left"/>
                    </m:oMathParaPr>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+1</m:t>
                          </m:r>
                        </m:sub>
                      </m:sSub>
                      <m:r>
                        <a:rPr lang="zh-CN" altLang="en-US" sz="2400" i="0" dirty="0" smtClean="0">
                          <a:solidFill>
                            <a:schemeClr val="tx1"/>
                          </a:solidFill>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sSup>
                        <m:sSupPr>
                          <m:ctrlPr>
                            <a:rPr lang="zh-CN" altLang="en-US" sz="2400" i="1" dirty="0" smtClean="0">
                              <a:solidFill>
                                <a:schemeClr val="tx1"/>
                              </a:solidFill>
                              <a:latin typeface="Cambria Math" panose="02040503050406030204" pitchFamily="18" charset="0"/>
                            </a:rPr>
                          </m:ctrlPr>
                        </m:sSupPr>
                        <m:e>
                          <m:r>
                            <a:rPr lang="zh-CN" altLang="en-US" sz="2400" i="0" dirty="0" smtClean="0">
                              <a:solidFill>
                                <a:schemeClr val="tx1"/>
                              </a:solidFill>
                              <a:latin typeface="Cambria Math" panose="02040503050406030204" pitchFamily="18" charset="0"/>
                            </a:rPr>
                            <m:t>ⅇ</m:t>
                          </m:r>
                        </m:e>
                        <m:sup>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zh-CN" altLang="en-US" sz="2400" i="1" dirty="0" smtClean="0">
                                  <a:solidFill>
                                    <a:schemeClr val="tx1"/>
                                  </a:solidFill>
                                  <a:latin typeface="Cambria Math" panose="02040503050406030204" pitchFamily="18" charset="0"/>
                                </a:rPr>
                                <m:t>𝑡</m:t>
                              </m:r>
                            </m:sub>
                          </m:sSub>
                        </m:sup>
                      </m:sSup>
                      <m:r>
                        <a:rPr lang="zh-CN" altLang="en-US" sz="2400" i="0" dirty="0" smtClean="0">
                          <a:solidFill>
                            <a:schemeClr val="tx1"/>
                          </a:solidFill>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d>
                        <m:dPr>
                          <m:ctrlPr>
                            <a:rPr lang="zh-CN" altLang="en-US" sz="2400" i="1" dirty="0" smtClean="0">
                              <a:solidFill>
                                <a:schemeClr val="tx1"/>
                              </a:solidFill>
                              <a:latin typeface="Cambria Math" panose="02040503050406030204" pitchFamily="18" charset="0"/>
                            </a:rPr>
                          </m:ctrlPr>
                        </m:dPr>
                        <m:e>
                          <m:r>
                            <a:rPr lang="zh-CN" altLang="en-US" sz="2400" i="0" dirty="0" smtClean="0">
                              <a:solidFill>
                                <a:schemeClr val="tx1"/>
                              </a:solidFill>
                              <a:latin typeface="Cambria Math" panose="02040503050406030204" pitchFamily="18" charset="0"/>
                            </a:rPr>
                            <m:t>1−</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e>
                      </m:d>
                      <m:sSup>
                        <m:sSupPr>
                          <m:ctrlPr>
                            <a:rPr lang="zh-CN" altLang="en-US" sz="2400" i="1" dirty="0" smtClean="0">
                              <a:solidFill>
                                <a:schemeClr val="tx1"/>
                              </a:solidFill>
                              <a:latin typeface="Cambria Math" panose="02040503050406030204" pitchFamily="18" charset="0"/>
                            </a:rPr>
                          </m:ctrlPr>
                        </m:sSupPr>
                        <m:e>
                          <m:r>
                            <a:rPr lang="zh-CN" altLang="en-US" sz="2400" i="0" dirty="0" smtClean="0">
                              <a:solidFill>
                                <a:schemeClr val="tx1"/>
                              </a:solidFill>
                              <a:latin typeface="Cambria Math" panose="02040503050406030204" pitchFamily="18" charset="0"/>
                            </a:rPr>
                            <m:t>ⅇ</m:t>
                          </m:r>
                        </m:e>
                        <m:sup>
                          <m:r>
                            <a:rPr lang="zh-CN" altLang="en-US" sz="2400" i="0" dirty="0" smtClean="0">
                              <a:solidFill>
                                <a:schemeClr val="tx1"/>
                              </a:solidFill>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zh-CN" altLang="en-US" sz="2400" i="1" dirty="0" smtClean="0">
                                  <a:solidFill>
                                    <a:schemeClr val="tx1"/>
                                  </a:solidFill>
                                  <a:latin typeface="Cambria Math" panose="02040503050406030204" pitchFamily="18" charset="0"/>
                                </a:rPr>
                                <m:t>𝑡</m:t>
                              </m:r>
                            </m:sub>
                          </m:sSub>
                        </m:sup>
                      </m:sSup>
                    </m:oMath>
                  </m:oMathPara>
                </a14:m>
                <a:endParaRPr lang="en-US" altLang="zh-CN" sz="2400" i="1" dirty="0">
                  <a:solidFill>
                    <a:schemeClr val="tx1"/>
                  </a:solidFill>
                  <a:latin typeface="Cambria Math" panose="02040503050406030204" pitchFamily="18" charset="0"/>
                </a:endParaRPr>
              </a:p>
              <a:p>
                <a:endParaRPr lang="en-US" altLang="zh-CN" sz="2400" i="1" dirty="0">
                  <a:solidFill>
                    <a:schemeClr val="tx1"/>
                  </a:solidFill>
                  <a:latin typeface="Cambria Math" panose="02040503050406030204" pitchFamily="18" charset="0"/>
                </a:endParaRPr>
              </a:p>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en-US" altLang="zh-CN" sz="2400" i="1" dirty="0" smtClean="0">
                            <a:solidFill>
                              <a:schemeClr val="tx1"/>
                            </a:solidFill>
                            <a:latin typeface="Cambria Math" panose="02040503050406030204" pitchFamily="18" charset="0"/>
                            <a:ea typeface="Cambria Math" panose="02040503050406030204" pitchFamily="18" charset="0"/>
                          </a:rPr>
                          <m:t>=</m:t>
                        </m:r>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rad>
                      <m:radPr>
                        <m:degHide m:val="on"/>
                        <m:ctrlPr>
                          <a:rPr lang="zh-CN" altLang="en-US" sz="2400" i="1" dirty="0" smtClean="0">
                            <a:solidFill>
                              <a:schemeClr val="tx1"/>
                            </a:solidFill>
                            <a:latin typeface="Cambria Math" panose="02040503050406030204" pitchFamily="18" charset="0"/>
                          </a:rPr>
                        </m:ctrlPr>
                      </m:radPr>
                      <m:deg/>
                      <m:e>
                        <m:f>
                          <m:fPr>
                            <m:type m:val="lin"/>
                            <m:ctrlPr>
                              <a:rPr lang="zh-CN" altLang="en-US" sz="2400" i="1" dirty="0" smtClean="0">
                                <a:solidFill>
                                  <a:schemeClr val="tx1"/>
                                </a:solidFill>
                                <a:latin typeface="Cambria Math" panose="02040503050406030204" pitchFamily="18" charset="0"/>
                              </a:rPr>
                            </m:ctrlPr>
                          </m:fPr>
                          <m:num>
                            <m:d>
                              <m:dPr>
                                <m:ctrlPr>
                                  <a:rPr lang="zh-CN" altLang="en-US" sz="2400" i="1" dirty="0" smtClean="0">
                                    <a:solidFill>
                                      <a:schemeClr val="tx1"/>
                                    </a:solidFill>
                                    <a:latin typeface="Cambria Math" panose="02040503050406030204" pitchFamily="18" charset="0"/>
                                  </a:rPr>
                                </m:ctrlPr>
                              </m:dPr>
                              <m:e>
                                <m:r>
                                  <a:rPr lang="zh-CN" altLang="en-US" sz="2400" i="0" dirty="0" smtClean="0">
                                    <a:solidFill>
                                      <a:schemeClr val="tx1"/>
                                    </a:solidFill>
                                    <a:latin typeface="Cambria Math" panose="02040503050406030204" pitchFamily="18" charset="0"/>
                                  </a:rPr>
                                  <m:t>1−</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e>
                            </m:d>
                          </m:num>
                          <m:den>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den>
                        </m:f>
                      </m:e>
                    </m:rad>
                  </m:oMath>
                </a14:m>
                <a:r>
                  <a:rPr lang="zh-CN" altLang="en-US" sz="2400" dirty="0">
                    <a:solidFill>
                      <a:schemeClr val="tx1"/>
                    </a:solidFill>
                  </a:rPr>
                  <a:t> </a:t>
                </a:r>
                <a14:m>
                  <m:oMath xmlns:m="http://schemas.openxmlformats.org/officeDocument/2006/math">
                    <m:sSub>
                      <m:sSubPr>
                        <m:ctrlPr>
                          <a:rPr lang="zh-CN" altLang="en-US"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m:t>
                        </m:r>
                        <m:r>
                          <a:rPr lang="zh-CN" altLang="en-US" sz="2400" i="1" dirty="0">
                            <a:solidFill>
                              <a:schemeClr val="tx1"/>
                            </a:solidFill>
                            <a:latin typeface="Cambria Math" panose="02040503050406030204" pitchFamily="18" charset="0"/>
                          </a:rPr>
                          <m:t>𝑍</m:t>
                        </m:r>
                      </m:e>
                      <m:sub>
                        <m:r>
                          <a:rPr lang="zh-CN" altLang="en-US" sz="2400" i="1" dirty="0">
                            <a:solidFill>
                              <a:schemeClr val="tx1"/>
                            </a:solidFill>
                            <a:latin typeface="Cambria Math" panose="02040503050406030204" pitchFamily="18" charset="0"/>
                          </a:rPr>
                          <m:t>𝑡</m:t>
                        </m:r>
                      </m:sub>
                    </m:sSub>
                    <m:d>
                      <m:dPr>
                        <m:ctrlPr>
                          <a:rPr lang="zh-CN" altLang="en-US" sz="2400" i="1" dirty="0">
                            <a:solidFill>
                              <a:schemeClr val="tx1"/>
                            </a:solidFill>
                            <a:latin typeface="Cambria Math" panose="02040503050406030204" pitchFamily="18" charset="0"/>
                          </a:rPr>
                        </m:ctrlPr>
                      </m:dPr>
                      <m:e>
                        <m:r>
                          <a:rPr lang="zh-CN" altLang="en-US" sz="2400"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𝜀</m:t>
                            </m:r>
                          </m:e>
                          <m:sub>
                            <m:r>
                              <a:rPr lang="zh-CN" altLang="en-US" sz="2400" i="1" dirty="0">
                                <a:solidFill>
                                  <a:schemeClr val="tx1"/>
                                </a:solidFill>
                                <a:latin typeface="Cambria Math" panose="02040503050406030204" pitchFamily="18" charset="0"/>
                              </a:rPr>
                              <m:t>𝑡</m:t>
                            </m:r>
                          </m:sub>
                        </m:sSub>
                      </m:e>
                    </m:d>
                    <m:rad>
                      <m:radPr>
                        <m:degHide m:val="on"/>
                        <m:ctrlPr>
                          <a:rPr lang="zh-CN" altLang="en-US" sz="2400" i="1" dirty="0">
                            <a:solidFill>
                              <a:schemeClr val="tx1"/>
                            </a:solidFill>
                            <a:latin typeface="Cambria Math" panose="02040503050406030204" pitchFamily="18" charset="0"/>
                          </a:rPr>
                        </m:ctrlPr>
                      </m:radPr>
                      <m:deg/>
                      <m:e>
                        <m:f>
                          <m:fPr>
                            <m:type m:val="lin"/>
                            <m:ctrlPr>
                              <a:rPr lang="zh-CN" altLang="en-US" sz="2400" i="1" dirty="0">
                                <a:solidFill>
                                  <a:schemeClr val="tx1"/>
                                </a:solidFill>
                                <a:latin typeface="Cambria Math" panose="02040503050406030204" pitchFamily="18" charset="0"/>
                              </a:rPr>
                            </m:ctrlPr>
                          </m:fPr>
                          <m:num>
                            <m:sSub>
                              <m:sSubPr>
                                <m:ctrlPr>
                                  <a:rPr lang="zh-CN" altLang="en-US" sz="2400" i="1" dirty="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𝜀</m:t>
                                </m:r>
                              </m:e>
                              <m:sub>
                                <m:r>
                                  <a:rPr lang="zh-CN" altLang="en-US" sz="2400" i="1" dirty="0">
                                    <a:solidFill>
                                      <a:schemeClr val="tx1"/>
                                    </a:solidFill>
                                    <a:latin typeface="Cambria Math" panose="02040503050406030204" pitchFamily="18" charset="0"/>
                                  </a:rPr>
                                  <m:t>𝑡</m:t>
                                </m:r>
                              </m:sub>
                            </m:sSub>
                          </m:num>
                          <m:den>
                            <m:d>
                              <m:dPr>
                                <m:ctrlPr>
                                  <a:rPr lang="zh-CN" altLang="en-US" sz="2400" i="1" dirty="0">
                                    <a:solidFill>
                                      <a:schemeClr val="tx1"/>
                                    </a:solidFill>
                                    <a:latin typeface="Cambria Math" panose="02040503050406030204" pitchFamily="18" charset="0"/>
                                  </a:rPr>
                                </m:ctrlPr>
                              </m:dPr>
                              <m:e>
                                <m:r>
                                  <a:rPr lang="zh-CN" altLang="en-US" sz="2400"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𝜀</m:t>
                                    </m:r>
                                  </m:e>
                                  <m:sub>
                                    <m:r>
                                      <a:rPr lang="zh-CN" altLang="en-US" sz="2400" i="1" dirty="0">
                                        <a:solidFill>
                                          <a:schemeClr val="tx1"/>
                                        </a:solidFill>
                                        <a:latin typeface="Cambria Math" panose="02040503050406030204" pitchFamily="18" charset="0"/>
                                      </a:rPr>
                                      <m:t>𝑡</m:t>
                                    </m:r>
                                  </m:sub>
                                </m:sSub>
                              </m:e>
                            </m:d>
                          </m:den>
                        </m:f>
                      </m:e>
                    </m:rad>
                  </m:oMath>
                </a14:m>
                <a:endParaRPr lang="en-US" altLang="zh-CN" sz="2400" dirty="0">
                  <a:solidFill>
                    <a:schemeClr val="tx1"/>
                  </a:solidFill>
                  <a:latin typeface="+mn-ea"/>
                </a:endParaRPr>
              </a:p>
              <a:p>
                <a:endParaRPr lang="en-US" altLang="zh-CN" sz="2400" dirty="0">
                  <a:solidFill>
                    <a:schemeClr val="tx1"/>
                  </a:solidFill>
                  <a:latin typeface="+mn-ea"/>
                </a:endParaRPr>
              </a:p>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en-US" altLang="zh-CN" sz="2400" i="1" dirty="0" smtClean="0">
                            <a:solidFill>
                              <a:schemeClr val="tx1"/>
                            </a:solidFill>
                            <a:latin typeface="Cambria Math" panose="02040503050406030204" pitchFamily="18" charset="0"/>
                            <a:ea typeface="Cambria Math" panose="02040503050406030204" pitchFamily="18" charset="0"/>
                          </a:rPr>
                          <m:t>=</m:t>
                        </m:r>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oMath>
                </a14:m>
                <a:r>
                  <a:rPr lang="zh-CN" altLang="en-US" sz="2400" dirty="0">
                    <a:solidFill>
                      <a:schemeClr val="tx1"/>
                    </a:solidFill>
                    <a:latin typeface="+mn-ea"/>
                  </a:rPr>
                  <a:t> </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Cambria Math" panose="02040503050406030204" pitchFamily="18" charset="0"/>
                      </a:rPr>
                      <m:t>2</m:t>
                    </m:r>
                  </m:oMath>
                </a14:m>
                <a:r>
                  <a:rPr lang="zh-CN" altLang="en-US" sz="2400" dirty="0"/>
                  <a:t> </a:t>
                </a:r>
                <a14:m>
                  <m:oMath xmlns:m="http://schemas.openxmlformats.org/officeDocument/2006/math">
                    <m:rad>
                      <m:radPr>
                        <m:degHide m:val="on"/>
                        <m:ctrlPr>
                          <a:rPr lang="zh-CN" altLang="en-US" sz="2400" i="1" dirty="0">
                            <a:latin typeface="Cambria Math" panose="02040503050406030204" pitchFamily="18" charset="0"/>
                          </a:rPr>
                        </m:ctrlPr>
                      </m:radPr>
                      <m:deg/>
                      <m:e>
                        <m:d>
                          <m:dPr>
                            <m:ctrlPr>
                              <a:rPr lang="zh-CN" altLang="en-US" sz="2400" i="1" dirty="0">
                                <a:latin typeface="Cambria Math" panose="02040503050406030204" pitchFamily="18" charset="0"/>
                              </a:rPr>
                            </m:ctrlPr>
                          </m:dPr>
                          <m:e>
                            <m:r>
                              <a:rPr lang="zh-CN" altLang="en-US" sz="2400" dirty="0">
                                <a:latin typeface="Cambria Math" panose="02040503050406030204" pitchFamily="18" charset="0"/>
                              </a:rPr>
                              <m:t>1−</m:t>
                            </m:r>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𝜀</m:t>
                                </m:r>
                              </m:e>
                              <m:sub>
                                <m:r>
                                  <a:rPr lang="zh-CN" altLang="en-US" sz="2400" i="1" dirty="0">
                                    <a:latin typeface="Cambria Math" panose="02040503050406030204" pitchFamily="18" charset="0"/>
                                  </a:rPr>
                                  <m:t>𝑡</m:t>
                                </m:r>
                              </m:sub>
                            </m:sSub>
                          </m:e>
                        </m:d>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𝜀</m:t>
                            </m:r>
                          </m:e>
                          <m:sub>
                            <m:r>
                              <a:rPr lang="zh-CN" altLang="en-US" sz="2400" i="1" dirty="0">
                                <a:latin typeface="Cambria Math" panose="02040503050406030204" pitchFamily="18" charset="0"/>
                              </a:rPr>
                              <m:t>𝑡</m:t>
                            </m:r>
                          </m:sub>
                        </m:sSub>
                      </m:e>
                    </m:rad>
                  </m:oMath>
                </a14:m>
                <a:endParaRPr lang="zh-CN" altLang="en-US" sz="2400" dirty="0">
                  <a:solidFill>
                    <a:schemeClr val="tx1"/>
                  </a:solidFill>
                  <a:latin typeface="+mn-ea"/>
                </a:endParaRPr>
              </a:p>
            </p:txBody>
          </p:sp>
        </mc:Choice>
        <mc:Fallback xmlns="">
          <p:sp>
            <p:nvSpPr>
              <p:cNvPr id="15" name="文本框 14">
                <a:extLst>
                  <a:ext uri="{FF2B5EF4-FFF2-40B4-BE49-F238E27FC236}">
                    <a16:creationId xmlns:a16="http://schemas.microsoft.com/office/drawing/2014/main" id="{9C972B8D-3CD3-45BB-AD0C-B83D5B50312A}"/>
                  </a:ext>
                </a:extLst>
              </p:cNvPr>
              <p:cNvSpPr txBox="1">
                <a:spLocks noRot="1" noChangeAspect="1" noMove="1" noResize="1" noEditPoints="1" noAdjustHandles="1" noChangeArrowheads="1" noChangeShapeType="1" noTextEdit="1"/>
              </p:cNvSpPr>
              <p:nvPr/>
            </p:nvSpPr>
            <p:spPr>
              <a:xfrm>
                <a:off x="1019093" y="2145747"/>
                <a:ext cx="8283744" cy="2371803"/>
              </a:xfrm>
              <a:prstGeom prst="rect">
                <a:avLst/>
              </a:prstGeom>
              <a:blipFill>
                <a:blip r:embed="rId2"/>
                <a:stretch>
                  <a:fillRect l="-1251" t="-4113"/>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43213417-F2C1-4AF8-AFF3-3F2E92922E05}"/>
              </a:ext>
            </a:extLst>
          </p:cNvPr>
          <p:cNvPicPr>
            <a:picLocks noChangeAspect="1"/>
          </p:cNvPicPr>
          <p:nvPr/>
        </p:nvPicPr>
        <p:blipFill>
          <a:blip r:embed="rId3"/>
          <a:stretch>
            <a:fillRect/>
          </a:stretch>
        </p:blipFill>
        <p:spPr>
          <a:xfrm>
            <a:off x="7330720" y="3810279"/>
            <a:ext cx="4263189" cy="1274009"/>
          </a:xfrm>
          <a:prstGeom prst="rect">
            <a:avLst/>
          </a:prstGeom>
        </p:spPr>
      </p:pic>
      <p:sp>
        <p:nvSpPr>
          <p:cNvPr id="20" name="文本框 19">
            <a:extLst>
              <a:ext uri="{FF2B5EF4-FFF2-40B4-BE49-F238E27FC236}">
                <a16:creationId xmlns:a16="http://schemas.microsoft.com/office/drawing/2014/main" id="{72029FD4-4406-45A6-88D4-9069E851E782}"/>
              </a:ext>
            </a:extLst>
          </p:cNvPr>
          <p:cNvSpPr txBox="1"/>
          <p:nvPr/>
        </p:nvSpPr>
        <p:spPr>
          <a:xfrm>
            <a:off x="566962" y="5419581"/>
            <a:ext cx="2963723" cy="461665"/>
          </a:xfrm>
          <a:prstGeom prst="rect">
            <a:avLst/>
          </a:prstGeom>
          <a:noFill/>
        </p:spPr>
        <p:txBody>
          <a:bodyPr wrap="square">
            <a:spAutoFit/>
          </a:bodyPr>
          <a:lstStyle/>
          <a:p>
            <a:pPr marL="342900" indent="-342900" algn="l">
              <a:buFont typeface="Wingdings" pitchFamily="2" charset="2"/>
              <a:buChar char="§"/>
            </a:pPr>
            <a:r>
              <a:rPr lang="zh-CN" altLang="en-US" sz="2400" dirty="0">
                <a:latin typeface="+mn-ea"/>
              </a:rPr>
              <a:t>训练数据错误率</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810CE36-E2AE-4EB3-9EA3-71CF1B37E01C}"/>
                  </a:ext>
                </a:extLst>
              </p:cNvPr>
              <p:cNvSpPr txBox="1"/>
              <p:nvPr/>
            </p:nvSpPr>
            <p:spPr>
              <a:xfrm>
                <a:off x="3066430" y="5074050"/>
                <a:ext cx="3052011" cy="103842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zh-CN" altLang="en-US" sz="2400" i="1" smtClean="0">
                          <a:solidFill>
                            <a:schemeClr val="tx1"/>
                          </a:solidFill>
                          <a:latin typeface="Cambria Math" panose="02040503050406030204" pitchFamily="18" charset="0"/>
                        </a:rPr>
                        <m:t>≤</m:t>
                      </m:r>
                      <m:nary>
                        <m:naryPr>
                          <m:chr m:val="∏"/>
                          <m:limLoc m:val="undOvr"/>
                          <m:grow m:val="on"/>
                          <m:ctrlPr>
                            <a:rPr lang="zh-CN" altLang="en-US" sz="2400" i="1" smtClean="0">
                              <a:solidFill>
                                <a:schemeClr val="tx1"/>
                              </a:solidFill>
                              <a:latin typeface="Cambria Math" panose="02040503050406030204" pitchFamily="18" charset="0"/>
                            </a:rPr>
                          </m:ctrlPr>
                        </m:naryPr>
                        <m:sub>
                          <m:r>
                            <a:rPr lang="zh-CN" altLang="en-US" sz="2400" i="1" smtClean="0">
                              <a:solidFill>
                                <a:schemeClr val="tx1"/>
                              </a:solidFill>
                              <a:latin typeface="Cambria Math" panose="02040503050406030204" pitchFamily="18" charset="0"/>
                            </a:rPr>
                            <m:t>𝑡</m:t>
                          </m:r>
                          <m:r>
                            <a:rPr lang="zh-CN" altLang="en-US" sz="2400" i="1" smtClean="0">
                              <a:solidFill>
                                <a:schemeClr val="tx1"/>
                              </a:solidFill>
                              <a:latin typeface="Cambria Math" panose="02040503050406030204" pitchFamily="18" charset="0"/>
                            </a:rPr>
                            <m:t>=1</m:t>
                          </m:r>
                        </m:sub>
                        <m:sup>
                          <m:r>
                            <a:rPr lang="zh-CN" altLang="en-US" sz="2400" i="1" smtClean="0">
                              <a:solidFill>
                                <a:schemeClr val="tx1"/>
                              </a:solidFill>
                              <a:latin typeface="Cambria Math" panose="02040503050406030204" pitchFamily="18" charset="0"/>
                            </a:rPr>
                            <m:t>𝑇</m:t>
                          </m:r>
                        </m:sup>
                        <m:e>
                          <m:r>
                            <a:rPr lang="zh-CN" altLang="en-US" sz="2400" i="1" smtClean="0">
                              <a:solidFill>
                                <a:schemeClr val="tx1"/>
                              </a:solidFill>
                              <a:latin typeface="Cambria Math" panose="02040503050406030204" pitchFamily="18" charset="0"/>
                            </a:rPr>
                            <m:t>2</m:t>
                          </m:r>
                          <m:rad>
                            <m:radPr>
                              <m:degHide m:val="on"/>
                              <m:ctrlPr>
                                <a:rPr lang="zh-CN" altLang="en-US" sz="2400" i="1" smtClean="0">
                                  <a:solidFill>
                                    <a:schemeClr val="tx1"/>
                                  </a:solidFill>
                                  <a:latin typeface="Cambria Math" panose="02040503050406030204" pitchFamily="18" charset="0"/>
                                </a:rPr>
                              </m:ctrlPr>
                            </m:radPr>
                            <m:deg/>
                            <m:e>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𝜀</m:t>
                                  </m:r>
                                </m:e>
                                <m:sub>
                                  <m:r>
                                    <a:rPr lang="zh-CN" altLang="en-US" sz="2400" i="1" smtClean="0">
                                      <a:solidFill>
                                        <a:schemeClr val="tx1"/>
                                      </a:solidFill>
                                      <a:latin typeface="Cambria Math" panose="02040503050406030204" pitchFamily="18" charset="0"/>
                                    </a:rPr>
                                    <m:t>𝑡</m:t>
                                  </m:r>
                                </m:sub>
                              </m:sSub>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1−</m:t>
                                  </m:r>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𝜀</m:t>
                                      </m:r>
                                    </m:e>
                                    <m:sub>
                                      <m:r>
                                        <a:rPr lang="zh-CN" altLang="en-US" sz="2400" i="1" smtClean="0">
                                          <a:solidFill>
                                            <a:schemeClr val="tx1"/>
                                          </a:solidFill>
                                          <a:latin typeface="Cambria Math" panose="02040503050406030204" pitchFamily="18" charset="0"/>
                                        </a:rPr>
                                        <m:t>𝑡</m:t>
                                      </m:r>
                                    </m:sub>
                                  </m:sSub>
                                </m:e>
                              </m:d>
                            </m:e>
                          </m:rad>
                        </m:e>
                      </m:nary>
                    </m:oMath>
                  </m:oMathPara>
                </a14:m>
                <a:endParaRPr lang="zh-CN" altLang="en-US" sz="2400" dirty="0">
                  <a:solidFill>
                    <a:schemeClr val="tx1"/>
                  </a:solidFill>
                  <a:latin typeface="+mn-ea"/>
                </a:endParaRPr>
              </a:p>
            </p:txBody>
          </p:sp>
        </mc:Choice>
        <mc:Fallback xmlns="">
          <p:sp>
            <p:nvSpPr>
              <p:cNvPr id="21" name="文本框 20">
                <a:extLst>
                  <a:ext uri="{FF2B5EF4-FFF2-40B4-BE49-F238E27FC236}">
                    <a16:creationId xmlns:a16="http://schemas.microsoft.com/office/drawing/2014/main" id="{8810CE36-E2AE-4EB3-9EA3-71CF1B37E01C}"/>
                  </a:ext>
                </a:extLst>
              </p:cNvPr>
              <p:cNvSpPr txBox="1">
                <a:spLocks noRot="1" noChangeAspect="1" noMove="1" noResize="1" noEditPoints="1" noAdjustHandles="1" noChangeArrowheads="1" noChangeShapeType="1" noTextEdit="1"/>
              </p:cNvSpPr>
              <p:nvPr/>
            </p:nvSpPr>
            <p:spPr>
              <a:xfrm>
                <a:off x="3066430" y="5074050"/>
                <a:ext cx="3052011" cy="1038426"/>
              </a:xfrm>
              <a:prstGeom prst="rect">
                <a:avLst/>
              </a:prstGeom>
              <a:blipFill>
                <a:blip r:embed="rId4"/>
                <a:stretch>
                  <a:fillRect l="-19087" t="-114458" b="-174699"/>
                </a:stretch>
              </a:blipFill>
            </p:spPr>
            <p:txBody>
              <a:bodyPr/>
              <a:lstStyle/>
              <a:p>
                <a:r>
                  <a:rPr lang="en-CN">
                    <a:noFill/>
                  </a:rPr>
                  <a:t> </a:t>
                </a:r>
              </a:p>
            </p:txBody>
          </p:sp>
        </mc:Fallback>
      </mc:AlternateContent>
      <p:sp>
        <p:nvSpPr>
          <p:cNvPr id="2" name="文本占位符 1">
            <a:extLst>
              <a:ext uri="{FF2B5EF4-FFF2-40B4-BE49-F238E27FC236}">
                <a16:creationId xmlns:a16="http://schemas.microsoft.com/office/drawing/2014/main" id="{13616066-423E-F4D9-E8DF-1A1816CEEA34}"/>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3" name="文本框 2">
            <a:extLst>
              <a:ext uri="{FF2B5EF4-FFF2-40B4-BE49-F238E27FC236}">
                <a16:creationId xmlns:a16="http://schemas.microsoft.com/office/drawing/2014/main" id="{EB183039-340C-D566-9FD6-F9FCD40688A1}"/>
              </a:ext>
            </a:extLst>
          </p:cNvPr>
          <p:cNvSpPr txBox="1"/>
          <p:nvPr/>
        </p:nvSpPr>
        <p:spPr>
          <a:xfrm>
            <a:off x="646304" y="956327"/>
            <a:ext cx="2685351" cy="461665"/>
          </a:xfrm>
          <a:prstGeom prst="rect">
            <a:avLst/>
          </a:prstGeom>
          <a:noFill/>
        </p:spPr>
        <p:txBody>
          <a:bodyPr wrap="none" rtlCol="0">
            <a:spAutoFit/>
          </a:bodyPr>
          <a:lstStyle/>
          <a:p>
            <a:pPr marL="342900" indent="-342900" algn="l">
              <a:buFont typeface="Wingdings" pitchFamily="2" charset="2"/>
              <a:buChar char="Ø"/>
            </a:pPr>
            <a:r>
              <a:rPr lang="zh-CN" altLang="en-US" sz="2400" dirty="0">
                <a:latin typeface="+mn-ea"/>
              </a:rPr>
              <a:t>训练数据错误率</a:t>
            </a:r>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109250DE-2E9A-8642-D55E-0CC977E16876}"/>
                  </a:ext>
                </a:extLst>
              </p:cNvPr>
              <p:cNvSpPr txBox="1"/>
              <p:nvPr/>
            </p:nvSpPr>
            <p:spPr>
              <a:xfrm>
                <a:off x="3166119" y="782347"/>
                <a:ext cx="5245370" cy="896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r>
                            <a:rPr lang="zh-CN" altLang="en-US" sz="2400" i="1" smtClean="0">
                              <a:latin typeface="Cambria Math" panose="02040503050406030204" pitchFamily="18" charset="0"/>
                            </a:rPr>
                            <m:t>1</m:t>
                          </m:r>
                        </m:num>
                        <m:den>
                          <m:r>
                            <a:rPr lang="zh-CN" altLang="en-US" sz="2400" i="1" smtClean="0">
                              <a:latin typeface="Cambria Math" panose="02040503050406030204" pitchFamily="18" charset="0"/>
                            </a:rPr>
                            <m:t>𝑁</m:t>
                          </m:r>
                        </m:den>
                      </m:f>
                      <m:nary>
                        <m:naryPr>
                          <m:chr m:val="∑"/>
                          <m:limLoc m:val="undOvr"/>
                          <m:grow m:val="on"/>
                          <m:supHide m:val="on"/>
                          <m:ctrlPr>
                            <a:rPr lang="zh-CN" altLang="en-US" sz="2400" i="1" smtClean="0">
                              <a:latin typeface="Cambria Math" panose="02040503050406030204" pitchFamily="18" charset="0"/>
                            </a:rPr>
                          </m:ctrlPr>
                        </m:naryPr>
                        <m:sub>
                          <m:r>
                            <a:rPr lang="zh-CN" altLang="en-US" sz="2400" i="1" smtClean="0">
                              <a:latin typeface="Cambria Math" panose="02040503050406030204" pitchFamily="18" charset="0"/>
                            </a:rPr>
                            <m:t>𝑛</m:t>
                          </m:r>
                        </m:sub>
                        <m:sup/>
                        <m:e>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𝑦</m:t>
                                  </m:r>
                                </m:e>
                              </m:acc>
                            </m:e>
                            <m:sup>
                              <m:r>
                                <a:rPr lang="zh-CN" altLang="en-US" sz="2400" i="1">
                                  <a:latin typeface="Cambria Math" panose="02040503050406030204" pitchFamily="18" charset="0"/>
                                </a:rPr>
                                <m:t>𝑛</m:t>
                              </m:r>
                            </m:sup>
                          </m:sSup>
                          <m:r>
                            <a:rPr lang="zh-CN" altLang="en-US" sz="2400" i="1">
                              <a:latin typeface="Cambria Math" panose="02040503050406030204" pitchFamily="18" charset="0"/>
                            </a:rPr>
                            <m:t>𝑔</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𝑛</m:t>
                                  </m:r>
                                </m:sup>
                              </m:sSup>
                            </m:e>
                          </m:d>
                          <m:r>
                            <a:rPr lang="en-US" altLang="zh-CN" sz="2400" b="0" i="1" smtClean="0">
                              <a:latin typeface="Cambria Math" panose="02040503050406030204" pitchFamily="18" charset="0"/>
                            </a:rPr>
                            <m:t>)</m:t>
                          </m:r>
                          <m:r>
                            <a:rPr lang="zh-CN" altLang="en-US" sz="2400" i="1" smtClean="0">
                              <a:solidFill>
                                <a:srgbClr val="836967"/>
                              </a:solidFill>
                              <a:latin typeface="Cambria Math" panose="02040503050406030204" pitchFamily="18" charset="0"/>
                            </a:rPr>
                            <m:t> </m:t>
                          </m:r>
                        </m:e>
                      </m:nary>
                      <m:r>
                        <a:rPr lang="zh-CN" altLang="en-US" sz="2400" i="1" smtClean="0">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i="1" smtClean="0">
                              <a:solidFill>
                                <a:srgbClr val="FF0000"/>
                              </a:solidFill>
                              <a:latin typeface="Cambria Math" panose="02040503050406030204" pitchFamily="18" charset="0"/>
                            </a:rPr>
                            <m:t>1</m:t>
                          </m:r>
                        </m:num>
                        <m:den>
                          <m:r>
                            <a:rPr lang="zh-CN" altLang="en-US" sz="2400" i="1" smtClean="0">
                              <a:solidFill>
                                <a:srgbClr val="FF0000"/>
                              </a:solidFill>
                              <a:latin typeface="Cambria Math" panose="02040503050406030204" pitchFamily="18" charset="0"/>
                            </a:rPr>
                            <m:t>𝑁</m:t>
                          </m:r>
                        </m:den>
                      </m:f>
                      <m:sSub>
                        <m:sSubPr>
                          <m:ctrlPr>
                            <a:rPr lang="zh-CN" altLang="en-US" sz="2400" i="1" smtClean="0">
                              <a:solidFill>
                                <a:srgbClr val="FF0000"/>
                              </a:solidFill>
                              <a:latin typeface="Cambria Math" panose="02040503050406030204" pitchFamily="18" charset="0"/>
                            </a:rPr>
                          </m:ctrlPr>
                        </m:sSubPr>
                        <m:e>
                          <m:r>
                            <a:rPr lang="zh-CN" altLang="en-US" sz="2400" i="1" smtClean="0">
                              <a:solidFill>
                                <a:srgbClr val="FF0000"/>
                              </a:solidFill>
                              <a:latin typeface="Cambria Math" panose="02040503050406030204" pitchFamily="18" charset="0"/>
                            </a:rPr>
                            <m:t>𝑍</m:t>
                          </m:r>
                        </m:e>
                        <m:sub>
                          <m:r>
                            <a:rPr lang="zh-CN" altLang="en-US" sz="2400" i="1" smtClean="0">
                              <a:solidFill>
                                <a:srgbClr val="FF0000"/>
                              </a:solidFill>
                              <a:latin typeface="Cambria Math" panose="02040503050406030204" pitchFamily="18" charset="0"/>
                            </a:rPr>
                            <m:t>𝑇</m:t>
                          </m:r>
                          <m:r>
                            <a:rPr lang="zh-CN" altLang="en-US" sz="2400" i="1" smtClean="0">
                              <a:solidFill>
                                <a:srgbClr val="FF0000"/>
                              </a:solidFill>
                              <a:latin typeface="Cambria Math" panose="02040503050406030204" pitchFamily="18" charset="0"/>
                            </a:rPr>
                            <m:t>+1</m:t>
                          </m:r>
                        </m:sub>
                      </m:sSub>
                    </m:oMath>
                  </m:oMathPara>
                </a14:m>
                <a:endParaRPr lang="zh-CN" altLang="en-US" sz="2400" dirty="0">
                  <a:latin typeface="+mn-ea"/>
                </a:endParaRPr>
              </a:p>
            </p:txBody>
          </p:sp>
        </mc:Choice>
        <mc:Fallback xmlns="">
          <p:sp>
            <p:nvSpPr>
              <p:cNvPr id="4" name="文本框 1">
                <a:extLst>
                  <a:ext uri="{FF2B5EF4-FFF2-40B4-BE49-F238E27FC236}">
                    <a16:creationId xmlns:a16="http://schemas.microsoft.com/office/drawing/2014/main" id="{109250DE-2E9A-8642-D55E-0CC977E16876}"/>
                  </a:ext>
                </a:extLst>
              </p:cNvPr>
              <p:cNvSpPr txBox="1">
                <a:spLocks noRot="1" noChangeAspect="1" noMove="1" noResize="1" noEditPoints="1" noAdjustHandles="1" noChangeArrowheads="1" noChangeShapeType="1" noTextEdit="1"/>
              </p:cNvSpPr>
              <p:nvPr/>
            </p:nvSpPr>
            <p:spPr>
              <a:xfrm>
                <a:off x="3166119" y="782347"/>
                <a:ext cx="5245370" cy="896207"/>
              </a:xfrm>
              <a:prstGeom prst="rect">
                <a:avLst/>
              </a:prstGeom>
              <a:blipFill>
                <a:blip r:embed="rId5"/>
                <a:stretch>
                  <a:fillRect l="-3865" t="-149296" b="-205634"/>
                </a:stretch>
              </a:blipFill>
            </p:spPr>
            <p:txBody>
              <a:bodyPr/>
              <a:lstStyle/>
              <a:p>
                <a:r>
                  <a:rPr lang="en-CN">
                    <a:noFill/>
                  </a:rPr>
                  <a:t> </a:t>
                </a:r>
              </a:p>
            </p:txBody>
          </p:sp>
        </mc:Fallback>
      </mc:AlternateContent>
      <p:pic>
        <p:nvPicPr>
          <p:cNvPr id="5" name="图片 7">
            <a:extLst>
              <a:ext uri="{FF2B5EF4-FFF2-40B4-BE49-F238E27FC236}">
                <a16:creationId xmlns:a16="http://schemas.microsoft.com/office/drawing/2014/main" id="{3B2CCA58-79EC-1303-A8CB-32667F900CDC}"/>
              </a:ext>
            </a:extLst>
          </p:cNvPr>
          <p:cNvPicPr>
            <a:picLocks noChangeAspect="1"/>
          </p:cNvPicPr>
          <p:nvPr/>
        </p:nvPicPr>
        <p:blipFill>
          <a:blip r:embed="rId6"/>
          <a:stretch>
            <a:fillRect/>
          </a:stretch>
        </p:blipFill>
        <p:spPr>
          <a:xfrm>
            <a:off x="9384183" y="64223"/>
            <a:ext cx="2744097" cy="1673118"/>
          </a:xfrm>
          <a:prstGeom prst="rect">
            <a:avLst/>
          </a:prstGeom>
        </p:spPr>
      </p:pic>
      <mc:AlternateContent xmlns:mc="http://schemas.openxmlformats.org/markup-compatibility/2006" xmlns:a14="http://schemas.microsoft.com/office/drawing/2010/main">
        <mc:Choice Requires="a14">
          <p:sp>
            <p:nvSpPr>
              <p:cNvPr id="6" name="文本框 15">
                <a:extLst>
                  <a:ext uri="{FF2B5EF4-FFF2-40B4-BE49-F238E27FC236}">
                    <a16:creationId xmlns:a16="http://schemas.microsoft.com/office/drawing/2014/main" id="{07EC191D-65A7-26A1-4814-43FDEDD47510}"/>
                  </a:ext>
                </a:extLst>
              </p:cNvPr>
              <p:cNvSpPr txBox="1"/>
              <p:nvPr/>
            </p:nvSpPr>
            <p:spPr>
              <a:xfrm>
                <a:off x="7495599" y="1849471"/>
                <a:ext cx="3595962" cy="593111"/>
              </a:xfrm>
              <a:prstGeom prst="rect">
                <a:avLst/>
              </a:prstGeom>
              <a:noFill/>
            </p:spPr>
            <p:txBody>
              <a:bodyPr wrap="square">
                <a:spAutoFit/>
              </a:bodyPr>
              <a:lstStyle/>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𝑍</m:t>
                            </m:r>
                          </m:e>
                          <m:sub>
                            <m:r>
                              <a:rPr lang="en-US" altLang="zh-CN" sz="2400" b="0" i="1" dirty="0" smtClean="0">
                                <a:latin typeface="Cambria Math" panose="02040503050406030204" pitchFamily="18" charset="0"/>
                              </a:rPr>
                              <m:t>𝑡</m:t>
                            </m:r>
                          </m:sub>
                        </m:sSub>
                        <m:r>
                          <a:rPr lang="zh-CN" altLang="en-US" sz="2400" i="1" dirty="0" smtClean="0">
                            <a:solidFill>
                              <a:schemeClr val="tx1"/>
                            </a:solidFill>
                            <a:latin typeface="Cambria Math" panose="02040503050406030204" pitchFamily="18" charset="0"/>
                          </a:rPr>
                          <m:t>𝜀</m:t>
                        </m:r>
                      </m:e>
                      <m:sub>
                        <m:r>
                          <m:rPr>
                            <m:sty m:val="p"/>
                          </m:rPr>
                          <a:rPr lang="en-US" altLang="zh-CN" sz="2400" b="0" i="0" dirty="0" smtClean="0">
                            <a:solidFill>
                              <a:schemeClr val="tx1"/>
                            </a:solidFill>
                            <a:latin typeface="Cambria Math" panose="02040503050406030204" pitchFamily="18" charset="0"/>
                          </a:rPr>
                          <m:t>t</m:t>
                        </m:r>
                      </m:sub>
                    </m:sSub>
                    <m:r>
                      <a:rPr lang="zh-CN" altLang="en-US" sz="2400" i="0" dirty="0" smtClean="0">
                        <a:solidFill>
                          <a:schemeClr val="tx1"/>
                        </a:solidFill>
                        <a:latin typeface="Cambria Math" panose="02040503050406030204" pitchFamily="18" charset="0"/>
                      </a:rPr>
                      <m:t>=</m:t>
                    </m:r>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m:rPr>
                                <m:sty m:val="p"/>
                              </m:rPr>
                              <a:rPr lang="en-US" altLang="zh-CN" sz="2400" b="0" i="0" dirty="0" smtClean="0">
                                <a:solidFill>
                                  <a:srgbClr val="FF0000"/>
                                </a:solidFill>
                                <a:latin typeface="Cambria Math" panose="02040503050406030204" pitchFamily="18" charset="0"/>
                              </a:rPr>
                              <m:t>t</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m:rPr>
                                <m:sty m:val="p"/>
                              </m:rPr>
                              <a:rPr lang="en-US" altLang="zh-CN" sz="2400" b="0" i="0" dirty="0" smtClean="0">
                                <a:latin typeface="Cambria Math" panose="02040503050406030204" pitchFamily="18" charset="0"/>
                              </a:rPr>
                              <m:t>t</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6" name="文本框 15">
                <a:extLst>
                  <a:ext uri="{FF2B5EF4-FFF2-40B4-BE49-F238E27FC236}">
                    <a16:creationId xmlns:a16="http://schemas.microsoft.com/office/drawing/2014/main" id="{07EC191D-65A7-26A1-4814-43FDEDD47510}"/>
                  </a:ext>
                </a:extLst>
              </p:cNvPr>
              <p:cNvSpPr txBox="1">
                <a:spLocks noRot="1" noChangeAspect="1" noMove="1" noResize="1" noEditPoints="1" noAdjustHandles="1" noChangeArrowheads="1" noChangeShapeType="1" noTextEdit="1"/>
              </p:cNvSpPr>
              <p:nvPr/>
            </p:nvSpPr>
            <p:spPr>
              <a:xfrm>
                <a:off x="7495599" y="1849471"/>
                <a:ext cx="3595962" cy="593111"/>
              </a:xfrm>
              <a:prstGeom prst="rect">
                <a:avLst/>
              </a:prstGeom>
              <a:blipFill>
                <a:blip r:embed="rId7"/>
                <a:stretch>
                  <a:fillRect l="-704" t="-125000" b="-1729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5">
                <a:extLst>
                  <a:ext uri="{FF2B5EF4-FFF2-40B4-BE49-F238E27FC236}">
                    <a16:creationId xmlns:a16="http://schemas.microsoft.com/office/drawing/2014/main" id="{EE519348-C72B-C19B-1C5C-41B7672A8751}"/>
                  </a:ext>
                </a:extLst>
              </p:cNvPr>
              <p:cNvSpPr txBox="1"/>
              <p:nvPr/>
            </p:nvSpPr>
            <p:spPr>
              <a:xfrm>
                <a:off x="7466872" y="2476057"/>
                <a:ext cx="4661407" cy="580480"/>
              </a:xfrm>
              <a:prstGeom prst="rect">
                <a:avLst/>
              </a:prstGeom>
              <a:noFill/>
            </p:spPr>
            <p:txBody>
              <a:bodyPr wrap="square">
                <a:spAutoFit/>
              </a:bodyPr>
              <a:lstStyle/>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𝑍</m:t>
                            </m:r>
                          </m:e>
                          <m:sub>
                            <m:r>
                              <a:rPr lang="en-US" altLang="zh-CN" sz="2400" b="0" i="1" dirty="0" smtClean="0">
                                <a:latin typeface="Cambria Math" panose="02040503050406030204" pitchFamily="18" charset="0"/>
                              </a:rPr>
                              <m:t>𝑡</m:t>
                            </m:r>
                          </m:sub>
                        </m:sSub>
                        <m:r>
                          <a:rPr lang="en-US" altLang="zh-CN" sz="2400" b="0" i="1" dirty="0" smtClean="0">
                            <a:latin typeface="Cambria Math" panose="02040503050406030204" pitchFamily="18" charset="0"/>
                          </a:rPr>
                          <m:t>(1−</m:t>
                        </m:r>
                        <m:r>
                          <a:rPr lang="zh-CN" altLang="en-US" sz="2400" i="1" dirty="0" smtClean="0">
                            <a:solidFill>
                              <a:schemeClr val="tx1"/>
                            </a:solidFill>
                            <a:latin typeface="Cambria Math" panose="02040503050406030204" pitchFamily="18" charset="0"/>
                          </a:rPr>
                          <m:t>𝜀</m:t>
                        </m:r>
                      </m:e>
                      <m:sub>
                        <m:r>
                          <m:rPr>
                            <m:sty m:val="p"/>
                          </m:rPr>
                          <a:rPr lang="en-US" altLang="zh-CN" sz="2400" b="0" i="0" dirty="0" smtClean="0">
                            <a:solidFill>
                              <a:schemeClr val="tx1"/>
                            </a:solidFill>
                            <a:latin typeface="Cambria Math" panose="02040503050406030204" pitchFamily="18" charset="0"/>
                          </a:rPr>
                          <m:t>t</m:t>
                        </m:r>
                      </m:sub>
                    </m:sSub>
                    <m:r>
                      <a:rPr lang="en-US" altLang="zh-CN" sz="2400" b="0" i="1" dirty="0" smtClean="0">
                        <a:solidFill>
                          <a:schemeClr val="tx1"/>
                        </a:solidFill>
                        <a:latin typeface="Cambria Math" panose="02040503050406030204" pitchFamily="18" charset="0"/>
                      </a:rPr>
                      <m:t>)</m:t>
                    </m:r>
                    <m:r>
                      <a:rPr lang="zh-CN" altLang="en-US" sz="2400" i="0" dirty="0" smtClean="0">
                        <a:solidFill>
                          <a:schemeClr val="tx1"/>
                        </a:solidFill>
                        <a:latin typeface="Cambria Math" panose="02040503050406030204" pitchFamily="18" charset="0"/>
                      </a:rPr>
                      <m:t>=</m:t>
                    </m:r>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smtClean="0">
                                <a:solidFill>
                                  <a:schemeClr val="accent1"/>
                                </a:solidFill>
                                <a:latin typeface="Cambria Math" panose="02040503050406030204" pitchFamily="18" charset="0"/>
                              </a:rPr>
                            </m:ctrlPr>
                          </m:sSubPr>
                          <m:e>
                            <m:r>
                              <a:rPr lang="zh-CN" altLang="en-US" sz="2400" i="1" dirty="0">
                                <a:solidFill>
                                  <a:schemeClr val="accent1"/>
                                </a:solidFill>
                                <a:latin typeface="Cambria Math" panose="02040503050406030204" pitchFamily="18" charset="0"/>
                              </a:rPr>
                              <m:t>𝑓</m:t>
                            </m:r>
                          </m:e>
                          <m:sub>
                            <m:r>
                              <m:rPr>
                                <m:sty m:val="p"/>
                              </m:rPr>
                              <a:rPr lang="en-US" altLang="zh-CN" sz="2400" b="0" i="0" dirty="0" smtClean="0">
                                <a:solidFill>
                                  <a:schemeClr val="accent1"/>
                                </a:solidFill>
                                <a:latin typeface="Cambria Math" panose="02040503050406030204" pitchFamily="18" charset="0"/>
                              </a:rPr>
                              <m:t>t</m:t>
                            </m:r>
                          </m:sub>
                        </m:sSub>
                        <m:d>
                          <m:dPr>
                            <m:ctrlPr>
                              <a:rPr lang="zh-CN" altLang="en-US" sz="2400" i="1" dirty="0">
                                <a:solidFill>
                                  <a:schemeClr val="accent1"/>
                                </a:solidFill>
                                <a:latin typeface="Cambria Math" panose="02040503050406030204" pitchFamily="18" charset="0"/>
                              </a:rPr>
                            </m:ctrlPr>
                          </m:dPr>
                          <m:e>
                            <m:sSup>
                              <m:sSupPr>
                                <m:ctrlPr>
                                  <a:rPr lang="zh-CN" altLang="en-US" sz="2400" i="1" dirty="0">
                                    <a:solidFill>
                                      <a:schemeClr val="accent1"/>
                                    </a:solidFill>
                                    <a:latin typeface="Cambria Math" panose="02040503050406030204" pitchFamily="18" charset="0"/>
                                  </a:rPr>
                                </m:ctrlPr>
                              </m:sSupPr>
                              <m:e>
                                <m:r>
                                  <a:rPr lang="zh-CN" altLang="en-US" sz="2400" i="1" dirty="0">
                                    <a:solidFill>
                                      <a:schemeClr val="accent1"/>
                                    </a:solidFill>
                                    <a:latin typeface="Cambria Math" panose="02040503050406030204" pitchFamily="18" charset="0"/>
                                  </a:rPr>
                                  <m:t>𝑥</m:t>
                                </m:r>
                              </m:e>
                              <m:sup>
                                <m:r>
                                  <a:rPr lang="zh-CN" altLang="en-US" sz="2400" i="1" dirty="0">
                                    <a:solidFill>
                                      <a:schemeClr val="accent1"/>
                                    </a:solidFill>
                                    <a:latin typeface="Cambria Math" panose="02040503050406030204" pitchFamily="18" charset="0"/>
                                  </a:rPr>
                                  <m:t>𝑛</m:t>
                                </m:r>
                              </m:sup>
                            </m:sSup>
                          </m:e>
                        </m:d>
                        <m:r>
                          <a:rPr lang="en-US" altLang="zh-CN" sz="2400" b="0" i="0" dirty="0" smtClean="0">
                            <a:solidFill>
                              <a:schemeClr val="accent1"/>
                            </a:solidFill>
                            <a:latin typeface="Cambria Math" panose="02040503050406030204" pitchFamily="18" charset="0"/>
                          </a:rPr>
                          <m:t>=</m:t>
                        </m:r>
                        <m:sSup>
                          <m:sSupPr>
                            <m:ctrlPr>
                              <a:rPr lang="en-US" altLang="zh-CN" sz="2400" i="1" dirty="0">
                                <a:solidFill>
                                  <a:schemeClr val="accent1"/>
                                </a:solidFill>
                                <a:latin typeface="Cambria Math" panose="02040503050406030204" pitchFamily="18" charset="0"/>
                              </a:rPr>
                            </m:ctrlPr>
                          </m:sSupPr>
                          <m:e>
                            <m:acc>
                              <m:accPr>
                                <m:chr m:val="̂"/>
                                <m:ctrlPr>
                                  <a:rPr lang="zh-CN" altLang="en-US" sz="2400" i="1" dirty="0">
                                    <a:solidFill>
                                      <a:schemeClr val="accent1"/>
                                    </a:solidFill>
                                    <a:latin typeface="Cambria Math" panose="02040503050406030204" pitchFamily="18" charset="0"/>
                                  </a:rPr>
                                </m:ctrlPr>
                              </m:accPr>
                              <m:e>
                                <m:r>
                                  <a:rPr lang="zh-CN" altLang="en-US" sz="2400" i="1" dirty="0">
                                    <a:solidFill>
                                      <a:schemeClr val="accent1"/>
                                    </a:solidFill>
                                    <a:latin typeface="Cambria Math" panose="02040503050406030204" pitchFamily="18" charset="0"/>
                                  </a:rPr>
                                  <m:t>𝑦</m:t>
                                </m:r>
                              </m:e>
                            </m:acc>
                          </m:e>
                          <m:sup>
                            <m:r>
                              <a:rPr lang="en-US" altLang="zh-CN" sz="2400" i="1" dirty="0">
                                <a:solidFill>
                                  <a:schemeClr val="accent1"/>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m:rPr>
                                <m:sty m:val="p"/>
                              </m:rPr>
                              <a:rPr lang="en-US" altLang="zh-CN" sz="2400" b="0" i="0" dirty="0" smtClean="0">
                                <a:latin typeface="Cambria Math" panose="02040503050406030204" pitchFamily="18" charset="0"/>
                              </a:rPr>
                              <m:t>t</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7" name="文本框 15">
                <a:extLst>
                  <a:ext uri="{FF2B5EF4-FFF2-40B4-BE49-F238E27FC236}">
                    <a16:creationId xmlns:a16="http://schemas.microsoft.com/office/drawing/2014/main" id="{EE519348-C72B-C19B-1C5C-41B7672A8751}"/>
                  </a:ext>
                </a:extLst>
              </p:cNvPr>
              <p:cNvSpPr txBox="1">
                <a:spLocks noRot="1" noChangeAspect="1" noMove="1" noResize="1" noEditPoints="1" noAdjustHandles="1" noChangeArrowheads="1" noChangeShapeType="1" noTextEdit="1"/>
              </p:cNvSpPr>
              <p:nvPr/>
            </p:nvSpPr>
            <p:spPr>
              <a:xfrm>
                <a:off x="7466872" y="2476057"/>
                <a:ext cx="4661407" cy="580480"/>
              </a:xfrm>
              <a:prstGeom prst="rect">
                <a:avLst/>
              </a:prstGeom>
              <a:blipFill>
                <a:blip r:embed="rId8"/>
                <a:stretch>
                  <a:fillRect l="-272" t="-125532" b="-178723"/>
                </a:stretch>
              </a:blipFill>
            </p:spPr>
            <p:txBody>
              <a:bodyPr/>
              <a:lstStyle/>
              <a:p>
                <a:r>
                  <a:rPr lang="en-CN">
                    <a:noFill/>
                  </a:rPr>
                  <a:t> </a:t>
                </a:r>
              </a:p>
            </p:txBody>
          </p:sp>
        </mc:Fallback>
      </mc:AlternateContent>
      <p:sp>
        <p:nvSpPr>
          <p:cNvPr id="8" name="矩形 21">
            <a:extLst>
              <a:ext uri="{FF2B5EF4-FFF2-40B4-BE49-F238E27FC236}">
                <a16:creationId xmlns:a16="http://schemas.microsoft.com/office/drawing/2014/main" id="{AA229960-55C9-7B26-FEE1-54404C866AE0}"/>
              </a:ext>
            </a:extLst>
          </p:cNvPr>
          <p:cNvSpPr/>
          <p:nvPr/>
        </p:nvSpPr>
        <p:spPr>
          <a:xfrm>
            <a:off x="6118441" y="5256266"/>
            <a:ext cx="2440933" cy="1356749"/>
          </a:xfrm>
          <a:prstGeom prst="rect">
            <a:avLst/>
          </a:prstGeom>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solidFill>
                  <a:schemeClr val="bg1"/>
                </a:solidFill>
              </a:rPr>
              <a:t>随着</a:t>
            </a:r>
            <a:r>
              <a:rPr lang="en-US" altLang="zh-CN" sz="2400" dirty="0">
                <a:solidFill>
                  <a:schemeClr val="bg1"/>
                </a:solidFill>
              </a:rPr>
              <a:t>T</a:t>
            </a:r>
            <a:r>
              <a:rPr lang="zh-CN" altLang="en-US" sz="2400" dirty="0">
                <a:solidFill>
                  <a:schemeClr val="bg1"/>
                </a:solidFill>
              </a:rPr>
              <a:t>的增加，变得越来越小</a:t>
            </a:r>
          </a:p>
        </p:txBody>
      </p:sp>
      <p:sp>
        <p:nvSpPr>
          <p:cNvPr id="9" name="灯片编号占位符 8">
            <a:extLst>
              <a:ext uri="{FF2B5EF4-FFF2-40B4-BE49-F238E27FC236}">
                <a16:creationId xmlns:a16="http://schemas.microsoft.com/office/drawing/2014/main" id="{859C6B70-7A5C-4C81-86AB-39FC5393687B}"/>
              </a:ext>
            </a:extLst>
          </p:cNvPr>
          <p:cNvSpPr>
            <a:spLocks noGrp="1"/>
          </p:cNvSpPr>
          <p:nvPr>
            <p:ph type="sldNum" sz="quarter" idx="14"/>
          </p:nvPr>
        </p:nvSpPr>
        <p:spPr/>
        <p:txBody>
          <a:bodyPr/>
          <a:lstStyle/>
          <a:p>
            <a:fld id="{AF69888C-E133-43D9-A638-B5C95925B91C}" type="slidenum">
              <a:rPr lang="zh-CN" altLang="en-US" smtClean="0"/>
              <a:t>41</a:t>
            </a:fld>
            <a:endParaRPr lang="zh-CN" altLang="en-US" dirty="0"/>
          </a:p>
        </p:txBody>
      </p:sp>
    </p:spTree>
    <p:extLst>
      <p:ext uri="{BB962C8B-B14F-4D97-AF65-F5344CB8AC3E}">
        <p14:creationId xmlns:p14="http://schemas.microsoft.com/office/powerpoint/2010/main" val="24595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6" grpId="0"/>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0E6B66-4153-3219-C138-8CE2639DFE4C}"/>
              </a:ext>
            </a:extLst>
          </p:cNvPr>
          <p:cNvSpPr>
            <a:spLocks noGrp="1"/>
          </p:cNvSpPr>
          <p:nvPr>
            <p:ph type="body" sz="quarter" idx="12"/>
          </p:nvPr>
        </p:nvSpPr>
        <p:spPr/>
        <p:txBody>
          <a:bodyPr/>
          <a:lstStyle/>
          <a:p>
            <a:pPr marL="0" indent="0">
              <a:buNone/>
            </a:pPr>
            <a:r>
              <a:rPr lang="zh-CN" altLang="en-US" dirty="0"/>
              <a:t>实验：关于</a:t>
            </a:r>
            <a:r>
              <a:rPr lang="en-US" altLang="zh-CN" dirty="0" err="1"/>
              <a:t>Miku</a:t>
            </a:r>
            <a:r>
              <a:rPr lang="zh-CN" altLang="en-US" dirty="0"/>
              <a:t>的函数</a:t>
            </a:r>
          </a:p>
        </p:txBody>
      </p:sp>
      <p:sp>
        <p:nvSpPr>
          <p:cNvPr id="5" name="文本框 4">
            <a:extLst>
              <a:ext uri="{FF2B5EF4-FFF2-40B4-BE49-F238E27FC236}">
                <a16:creationId xmlns:a16="http://schemas.microsoft.com/office/drawing/2014/main" id="{AF04E2BE-B433-F69E-561A-9557C116DE6D}"/>
              </a:ext>
            </a:extLst>
          </p:cNvPr>
          <p:cNvSpPr txBox="1"/>
          <p:nvPr/>
        </p:nvSpPr>
        <p:spPr>
          <a:xfrm>
            <a:off x="566962" y="4205000"/>
            <a:ext cx="3616731" cy="1200329"/>
          </a:xfrm>
          <a:prstGeom prst="rect">
            <a:avLst/>
          </a:prstGeom>
          <a:noFill/>
        </p:spPr>
        <p:txBody>
          <a:bodyPr wrap="square" rtlCol="0">
            <a:spAutoFit/>
          </a:bodyPr>
          <a:lstStyle/>
          <a:p>
            <a:pPr algn="l"/>
            <a:r>
              <a:rPr lang="en-US" altLang="zh-CN" sz="2400" dirty="0" err="1">
                <a:latin typeface="+mn-ea"/>
              </a:rPr>
              <a:t>Adaboost</a:t>
            </a:r>
            <a:r>
              <a:rPr lang="en-US" altLang="zh-CN" sz="2400" dirty="0">
                <a:latin typeface="+mn-ea"/>
              </a:rPr>
              <a:t>+</a:t>
            </a:r>
            <a:r>
              <a:rPr lang="zh-CN" altLang="en-US" sz="2400" dirty="0">
                <a:latin typeface="+mn-ea"/>
              </a:rPr>
              <a:t>决策树</a:t>
            </a:r>
            <a:endParaRPr lang="en-US" altLang="zh-CN" sz="2400" dirty="0">
              <a:latin typeface="+mn-ea"/>
            </a:endParaRPr>
          </a:p>
          <a:p>
            <a:pPr algn="l"/>
            <a:endParaRPr lang="en-US" altLang="zh-CN" sz="2400" dirty="0">
              <a:latin typeface="+mn-ea"/>
            </a:endParaRPr>
          </a:p>
          <a:p>
            <a:pPr algn="l"/>
            <a:r>
              <a:rPr lang="zh-CN" altLang="en-US" sz="2400" dirty="0">
                <a:latin typeface="+mn-ea"/>
              </a:rPr>
              <a:t>（深度</a:t>
            </a:r>
            <a:r>
              <a:rPr lang="en-US" altLang="zh-CN" sz="2400" dirty="0">
                <a:latin typeface="+mn-ea"/>
              </a:rPr>
              <a:t>=5</a:t>
            </a:r>
            <a:r>
              <a:rPr lang="zh-CN" altLang="en-US" sz="2400" dirty="0">
                <a:latin typeface="+mn-ea"/>
              </a:rPr>
              <a:t>）</a:t>
            </a:r>
          </a:p>
        </p:txBody>
      </p:sp>
      <p:pic>
        <p:nvPicPr>
          <p:cNvPr id="6" name="图片 5">
            <a:extLst>
              <a:ext uri="{FF2B5EF4-FFF2-40B4-BE49-F238E27FC236}">
                <a16:creationId xmlns:a16="http://schemas.microsoft.com/office/drawing/2014/main" id="{F7F4798A-44B1-4352-AB91-FE7377100800}"/>
              </a:ext>
            </a:extLst>
          </p:cNvPr>
          <p:cNvPicPr>
            <a:picLocks noChangeAspect="1"/>
          </p:cNvPicPr>
          <p:nvPr/>
        </p:nvPicPr>
        <p:blipFill>
          <a:blip r:embed="rId2"/>
          <a:stretch>
            <a:fillRect/>
          </a:stretch>
        </p:blipFill>
        <p:spPr>
          <a:xfrm>
            <a:off x="4726787" y="0"/>
            <a:ext cx="5985672" cy="6364213"/>
          </a:xfrm>
          <a:prstGeom prst="rect">
            <a:avLst/>
          </a:prstGeom>
        </p:spPr>
      </p:pic>
      <p:sp>
        <p:nvSpPr>
          <p:cNvPr id="4" name="TextBox 3">
            <a:extLst>
              <a:ext uri="{FF2B5EF4-FFF2-40B4-BE49-F238E27FC236}">
                <a16:creationId xmlns:a16="http://schemas.microsoft.com/office/drawing/2014/main" id="{AFDC6D05-1EC1-2A11-5EA4-D5781B9E370B}"/>
              </a:ext>
            </a:extLst>
          </p:cNvPr>
          <p:cNvSpPr txBox="1"/>
          <p:nvPr/>
        </p:nvSpPr>
        <p:spPr>
          <a:xfrm>
            <a:off x="162838" y="5606468"/>
            <a:ext cx="4563949" cy="369332"/>
          </a:xfrm>
          <a:prstGeom prst="rect">
            <a:avLst/>
          </a:prstGeom>
          <a:noFill/>
        </p:spPr>
        <p:txBody>
          <a:bodyPr wrap="square">
            <a:spAutoFit/>
          </a:bodyPr>
          <a:lstStyle/>
          <a:p>
            <a:r>
              <a:rPr lang="en-CN" dirty="0"/>
              <a:t>https://ai.hgcitech.com/courseMake/97</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56" y="831593"/>
            <a:ext cx="2010056" cy="3172268"/>
          </a:xfrm>
          <a:prstGeom prst="rect">
            <a:avLst/>
          </a:prstGeom>
        </p:spPr>
      </p:pic>
      <p:sp>
        <p:nvSpPr>
          <p:cNvPr id="7" name="灯片编号占位符 6">
            <a:extLst>
              <a:ext uri="{FF2B5EF4-FFF2-40B4-BE49-F238E27FC236}">
                <a16:creationId xmlns:a16="http://schemas.microsoft.com/office/drawing/2014/main" id="{ADEB2128-2B45-480D-B59E-F94B2C485A12}"/>
              </a:ext>
            </a:extLst>
          </p:cNvPr>
          <p:cNvSpPr>
            <a:spLocks noGrp="1"/>
          </p:cNvSpPr>
          <p:nvPr>
            <p:ph type="sldNum" sz="quarter" idx="14"/>
          </p:nvPr>
        </p:nvSpPr>
        <p:spPr/>
        <p:txBody>
          <a:bodyPr/>
          <a:lstStyle/>
          <a:p>
            <a:fld id="{AF69888C-E133-43D9-A638-B5C95925B91C}" type="slidenum">
              <a:rPr lang="zh-CN" altLang="en-US" smtClean="0"/>
              <a:t>42</a:t>
            </a:fld>
            <a:endParaRPr lang="zh-CN" altLang="en-US" dirty="0"/>
          </a:p>
        </p:txBody>
      </p:sp>
    </p:spTree>
    <p:extLst>
      <p:ext uri="{BB962C8B-B14F-4D97-AF65-F5344CB8AC3E}">
        <p14:creationId xmlns:p14="http://schemas.microsoft.com/office/powerpoint/2010/main" val="386156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D493A7-05BB-EC72-C174-EBA3875409DE}"/>
              </a:ext>
            </a:extLst>
          </p:cNvPr>
          <p:cNvSpPr>
            <a:spLocks noGrp="1"/>
          </p:cNvSpPr>
          <p:nvPr>
            <p:ph type="body" sz="quarter" idx="12"/>
          </p:nvPr>
        </p:nvSpPr>
        <p:spPr/>
        <p:txBody>
          <a:bodyPr/>
          <a:lstStyle/>
          <a:p>
            <a:pPr marL="0" indent="0">
              <a:buNone/>
            </a:pPr>
            <a:r>
              <a:rPr lang="zh-CN" altLang="en-US" dirty="0"/>
              <a:t>拓展资料</a:t>
            </a:r>
          </a:p>
        </p:txBody>
      </p:sp>
      <p:sp>
        <p:nvSpPr>
          <p:cNvPr id="5" name="內容版面配置區 2">
            <a:extLst>
              <a:ext uri="{FF2B5EF4-FFF2-40B4-BE49-F238E27FC236}">
                <a16:creationId xmlns:a16="http://schemas.microsoft.com/office/drawing/2014/main" id="{CDF7FB6C-7B01-42A7-BC43-1B04DB4A14C6}"/>
              </a:ext>
            </a:extLst>
          </p:cNvPr>
          <p:cNvSpPr txBox="1">
            <a:spLocks/>
          </p:cNvSpPr>
          <p:nvPr/>
        </p:nvSpPr>
        <p:spPr>
          <a:xfrm>
            <a:off x="406400" y="1066800"/>
            <a:ext cx="11277600" cy="42992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Introduction of </a:t>
            </a:r>
            <a:r>
              <a:rPr lang="en-US" altLang="zh-TW" sz="2400" dirty="0" err="1"/>
              <a:t>Adaboost</a:t>
            </a:r>
            <a:r>
              <a:rPr lang="en-US" altLang="zh-TW" sz="2400" dirty="0"/>
              <a:t>:</a:t>
            </a:r>
          </a:p>
          <a:p>
            <a:pPr lvl="1"/>
            <a:r>
              <a:rPr lang="en-US" altLang="zh-TW" sz="1800" dirty="0"/>
              <a:t>Freund; </a:t>
            </a:r>
            <a:r>
              <a:rPr lang="en-US" altLang="zh-TW" sz="1800" dirty="0" err="1"/>
              <a:t>Schapire</a:t>
            </a:r>
            <a:r>
              <a:rPr lang="en-US" altLang="zh-TW" sz="1800" dirty="0"/>
              <a:t> (1999). "A Short Introduction to Boosting“</a:t>
            </a:r>
          </a:p>
          <a:p>
            <a:r>
              <a:rPr lang="en-US" altLang="zh-TW" sz="2400" dirty="0"/>
              <a:t>Multiclass/Regression</a:t>
            </a:r>
          </a:p>
          <a:p>
            <a:pPr lvl="1"/>
            <a:r>
              <a:rPr lang="en-US" altLang="zh-TW" sz="1800" dirty="0"/>
              <a:t>Y. Freund, R. </a:t>
            </a:r>
            <a:r>
              <a:rPr lang="en-US" altLang="zh-TW" sz="1800" dirty="0" err="1"/>
              <a:t>Schapire</a:t>
            </a:r>
            <a:r>
              <a:rPr lang="en-US" altLang="zh-TW" sz="1800" dirty="0"/>
              <a:t>, “A Decision-Theoretic Generalization of on-Line Learning and an Application to Boosting”, 1995.</a:t>
            </a:r>
          </a:p>
          <a:p>
            <a:pPr lvl="1"/>
            <a:r>
              <a:rPr lang="en-US" altLang="zh-TW" sz="1800" dirty="0"/>
              <a:t>Robert E. </a:t>
            </a:r>
            <a:r>
              <a:rPr lang="en-US" altLang="zh-TW" sz="1800" dirty="0" err="1"/>
              <a:t>Schapire</a:t>
            </a:r>
            <a:r>
              <a:rPr lang="en-US" altLang="zh-TW" sz="1800" dirty="0"/>
              <a:t> and Yoram Singer. Improved boosting algorithms using confidence-rated predictions. In Proceedings of the Eleventh Annual Conference on Computational Learning Theory, pages 80–91, 1998. </a:t>
            </a:r>
          </a:p>
          <a:p>
            <a:r>
              <a:rPr lang="en-US" altLang="zh-TW" sz="2400" dirty="0"/>
              <a:t>Gentle Boost</a:t>
            </a:r>
          </a:p>
          <a:p>
            <a:pPr lvl="1"/>
            <a:r>
              <a:rPr lang="en-US" altLang="zh-TW" sz="1800" dirty="0" err="1"/>
              <a:t>Schapire</a:t>
            </a:r>
            <a:r>
              <a:rPr lang="en-US" altLang="zh-TW" sz="1800" dirty="0"/>
              <a:t>, Robert; Singer, Yoram (1999). "Improved Boosting Algorithms Using Confidence-rated Predictions". </a:t>
            </a:r>
            <a:endParaRPr lang="zh-TW" altLang="en-US" sz="1800" dirty="0"/>
          </a:p>
        </p:txBody>
      </p:sp>
      <p:sp>
        <p:nvSpPr>
          <p:cNvPr id="3" name="灯片编号占位符 2">
            <a:extLst>
              <a:ext uri="{FF2B5EF4-FFF2-40B4-BE49-F238E27FC236}">
                <a16:creationId xmlns:a16="http://schemas.microsoft.com/office/drawing/2014/main" id="{E7ABFB89-FA20-4A52-AE78-68BE7D003B2E}"/>
              </a:ext>
            </a:extLst>
          </p:cNvPr>
          <p:cNvSpPr>
            <a:spLocks noGrp="1"/>
          </p:cNvSpPr>
          <p:nvPr>
            <p:ph type="sldNum" sz="quarter" idx="14"/>
          </p:nvPr>
        </p:nvSpPr>
        <p:spPr/>
        <p:txBody>
          <a:bodyPr/>
          <a:lstStyle/>
          <a:p>
            <a:fld id="{AF69888C-E133-43D9-A638-B5C95925B91C}" type="slidenum">
              <a:rPr lang="zh-CN" altLang="en-US" smtClean="0"/>
              <a:t>43</a:t>
            </a:fld>
            <a:endParaRPr lang="zh-CN" altLang="en-US" dirty="0"/>
          </a:p>
        </p:txBody>
      </p:sp>
    </p:spTree>
    <p:extLst>
      <p:ext uri="{BB962C8B-B14F-4D97-AF65-F5344CB8AC3E}">
        <p14:creationId xmlns:p14="http://schemas.microsoft.com/office/powerpoint/2010/main" val="2926068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en-US" dirty="0" err="1"/>
              <a:t>Adaboost</a:t>
            </a:r>
            <a:r>
              <a:rPr lang="zh-CN" altLang="en-CN" dirty="0"/>
              <a:t>总结</a:t>
            </a:r>
            <a:endParaRPr lang="zh-CN"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510F01-BF47-4245-8239-553BC8334743}"/>
                  </a:ext>
                </a:extLst>
              </p:cNvPr>
              <p:cNvSpPr txBox="1"/>
              <p:nvPr/>
            </p:nvSpPr>
            <p:spPr>
              <a:xfrm>
                <a:off x="1392065" y="943022"/>
                <a:ext cx="10232973" cy="4715522"/>
              </a:xfrm>
              <a:prstGeom prst="rect">
                <a:avLst/>
              </a:prstGeom>
              <a:noFill/>
            </p:spPr>
            <p:txBody>
              <a:bodyPr wrap="square">
                <a:spAutoFit/>
              </a:bodyPr>
              <a:lstStyle/>
              <a:p>
                <a:pPr>
                  <a:lnSpc>
                    <a:spcPct val="150000"/>
                  </a:lnSpc>
                  <a:spcAft>
                    <a:spcPts val="1000"/>
                  </a:spcAft>
                </a:pPr>
                <a:r>
                  <a:rPr lang="zh-CN" sz="2400" b="1" dirty="0">
                    <a:effectLst/>
                    <a:latin typeface="+mn-ea"/>
                    <a:cs typeface="Times New Roman" panose="02020603050405020304" pitchFamily="18" charset="0"/>
                  </a:rPr>
                  <a:t>优点：</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sz="2400" dirty="0">
                    <a:effectLst/>
                    <a:latin typeface="+mn-ea"/>
                    <a:cs typeface="Times New Roman" panose="02020603050405020304" pitchFamily="18" charset="0"/>
                  </a:rPr>
                  <a:t>模型简单容易操作，不用重新设计模型</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altLang="en-US" sz="2400" dirty="0">
                    <a:effectLst/>
                    <a:latin typeface="+mn-ea"/>
                    <a:cs typeface="Times New Roman" panose="02020603050405020304" pitchFamily="18" charset="0"/>
                  </a:rPr>
                  <a:t>分类错误率上界随着训练增加而稳定下降（理论可证）</a:t>
                </a:r>
                <a:endParaRPr lang="en-US" altLang="zh-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sz="2400" dirty="0">
                    <a:effectLst/>
                    <a:latin typeface="+mn-ea"/>
                    <a:cs typeface="Times New Roman" panose="02020603050405020304" pitchFamily="18" charset="0"/>
                  </a:rPr>
                  <a:t>在一定程度上不存在过拟合</a:t>
                </a:r>
                <a:endParaRPr lang="en-CN" sz="2400" dirty="0">
                  <a:effectLst/>
                  <a:latin typeface="+mn-ea"/>
                  <a:cs typeface="Times New Roman" panose="02020603050405020304" pitchFamily="18" charset="0"/>
                </a:endParaRPr>
              </a:p>
              <a:p>
                <a:pPr>
                  <a:lnSpc>
                    <a:spcPct val="150000"/>
                  </a:lnSpc>
                  <a:spcAft>
                    <a:spcPts val="1000"/>
                  </a:spcAft>
                </a:pPr>
                <a:r>
                  <a:rPr lang="zh-CN" sz="2400" b="1" dirty="0">
                    <a:effectLst/>
                    <a:latin typeface="+mn-ea"/>
                    <a:cs typeface="Times New Roman" panose="02020603050405020304" pitchFamily="18" charset="0"/>
                  </a:rPr>
                  <a:t>缺点：</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14:m>
                  <m:oMath xmlns:m="http://schemas.openxmlformats.org/officeDocument/2006/math">
                    <m:r>
                      <m:rPr>
                        <m:sty m:val="p"/>
                      </m:rPr>
                      <a:rPr lang="en-US" sz="2400">
                        <a:effectLst/>
                        <a:latin typeface="Cambria Math" panose="02040503050406030204" pitchFamily="18" charset="0"/>
                        <a:cs typeface="Times New Roman" panose="02020603050405020304" pitchFamily="18" charset="0"/>
                      </a:rPr>
                      <m:t>α</m:t>
                    </m:r>
                  </m:oMath>
                </a14:m>
                <a:r>
                  <a:rPr lang="zh-CN" sz="2400" dirty="0">
                    <a:effectLst/>
                    <a:latin typeface="+mn-ea"/>
                    <a:cs typeface="Times New Roman" panose="02020603050405020304" pitchFamily="18" charset="0"/>
                  </a:rPr>
                  <a:t>值是局部最优</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sz="2400" dirty="0">
                    <a:effectLst/>
                    <a:latin typeface="+mn-ea"/>
                    <a:cs typeface="Times New Roman" panose="02020603050405020304" pitchFamily="18" charset="0"/>
                  </a:rPr>
                  <a:t>对噪声比较敏感</a:t>
                </a:r>
                <a:endParaRPr lang="en-CN" sz="2400" dirty="0">
                  <a:effectLst/>
                  <a:latin typeface="+mn-ea"/>
                  <a:cs typeface="Times New Roman" panose="02020603050405020304" pitchFamily="18" charset="0"/>
                </a:endParaRPr>
              </a:p>
              <a:p>
                <a:pPr marL="342900" lvl="0" indent="-342900">
                  <a:lnSpc>
                    <a:spcPct val="150000"/>
                  </a:lnSpc>
                  <a:spcAft>
                    <a:spcPts val="1000"/>
                  </a:spcAft>
                  <a:buFont typeface="Symbol" pitchFamily="2" charset="2"/>
                  <a:buChar char=""/>
                </a:pPr>
                <a:r>
                  <a:rPr lang="zh-CN" sz="2400" dirty="0">
                    <a:effectLst/>
                    <a:latin typeface="+mn-ea"/>
                    <a:cs typeface="Times New Roman" panose="02020603050405020304" pitchFamily="18" charset="0"/>
                  </a:rPr>
                  <a:t>模型的可解释性较差</a:t>
                </a:r>
                <a:endParaRPr lang="en-CN" sz="2400" dirty="0">
                  <a:effectLst/>
                  <a:latin typeface="+mn-ea"/>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5F510F01-BF47-4245-8239-553BC8334743}"/>
                  </a:ext>
                </a:extLst>
              </p:cNvPr>
              <p:cNvSpPr txBox="1">
                <a:spLocks noRot="1" noChangeAspect="1" noMove="1" noResize="1" noEditPoints="1" noAdjustHandles="1" noChangeArrowheads="1" noChangeShapeType="1" noTextEdit="1"/>
              </p:cNvSpPr>
              <p:nvPr/>
            </p:nvSpPr>
            <p:spPr>
              <a:xfrm>
                <a:off x="1392065" y="943022"/>
                <a:ext cx="10232973" cy="4715522"/>
              </a:xfrm>
              <a:prstGeom prst="rect">
                <a:avLst/>
              </a:prstGeom>
              <a:blipFill>
                <a:blip r:embed="rId3"/>
                <a:stretch>
                  <a:fillRect l="-867" b="-2151"/>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73CC1A29-AE9A-46E7-A531-FD7737485BEC}"/>
              </a:ext>
            </a:extLst>
          </p:cNvPr>
          <p:cNvSpPr>
            <a:spLocks noGrp="1"/>
          </p:cNvSpPr>
          <p:nvPr>
            <p:ph type="sldNum" sz="quarter" idx="14"/>
          </p:nvPr>
        </p:nvSpPr>
        <p:spPr/>
        <p:txBody>
          <a:bodyPr/>
          <a:lstStyle/>
          <a:p>
            <a:fld id="{AF69888C-E133-43D9-A638-B5C95925B91C}" type="slidenum">
              <a:rPr lang="zh-CN" altLang="en-US" smtClean="0"/>
              <a:t>44</a:t>
            </a:fld>
            <a:endParaRPr lang="zh-CN" altLang="en-US" dirty="0"/>
          </a:p>
        </p:txBody>
      </p:sp>
    </p:spTree>
    <p:extLst>
      <p:ext uri="{BB962C8B-B14F-4D97-AF65-F5344CB8AC3E}">
        <p14:creationId xmlns:p14="http://schemas.microsoft.com/office/powerpoint/2010/main" val="2627423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0E0D9D7-4D59-4CF6-90FC-C5E59588E7AF}"/>
              </a:ext>
            </a:extLst>
          </p:cNvPr>
          <p:cNvSpPr>
            <a:spLocks noGrp="1"/>
          </p:cNvSpPr>
          <p:nvPr>
            <p:ph type="body" sz="quarter" idx="12"/>
          </p:nvPr>
        </p:nvSpPr>
        <p:spPr/>
        <p:txBody>
          <a:bodyPr/>
          <a:lstStyle/>
          <a:p>
            <a:pPr marL="0" indent="0">
              <a:buNone/>
            </a:pPr>
            <a:r>
              <a:rPr lang="en-US" altLang="zh-CN" dirty="0"/>
              <a:t>Boosting</a:t>
            </a:r>
            <a:r>
              <a:rPr lang="zh-CN" altLang="en-US" dirty="0"/>
              <a:t>的一般形式</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DC4474-83B5-499C-B12A-1BADB516D840}"/>
                  </a:ext>
                </a:extLst>
              </p:cNvPr>
              <p:cNvSpPr txBox="1"/>
              <p:nvPr/>
            </p:nvSpPr>
            <p:spPr>
              <a:xfrm>
                <a:off x="1596705" y="1559285"/>
                <a:ext cx="8299463" cy="2811539"/>
              </a:xfrm>
              <a:prstGeom prst="rect">
                <a:avLst/>
              </a:prstGeom>
              <a:noFill/>
            </p:spPr>
            <p:txBody>
              <a:bodyPr wrap="square" rtlCol="0">
                <a:spAutoFit/>
              </a:bodyPr>
              <a:lstStyle/>
              <a:p>
                <a:pPr marL="342900" indent="-342900" algn="l">
                  <a:lnSpc>
                    <a:spcPct val="120000"/>
                  </a:lnSpc>
                  <a:buFont typeface="Wingdings" pitchFamily="2" charset="2"/>
                  <a:buChar char="ü"/>
                </a:pPr>
                <a:r>
                  <a:rPr lang="zh-CN" altLang="en-US" sz="2400" dirty="0">
                    <a:solidFill>
                      <a:schemeClr val="tx1"/>
                    </a:solidFill>
                    <a:latin typeface="+mn-ea"/>
                  </a:rPr>
                  <a:t>初始函数：</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𝑔</m:t>
                        </m:r>
                      </m:e>
                      <m:sub>
                        <m:r>
                          <a:rPr lang="en-US" altLang="zh-CN" sz="2400" b="0" i="1" smtClean="0">
                            <a:solidFill>
                              <a:schemeClr val="tx1"/>
                            </a:solidFill>
                            <a:latin typeface="Cambria Math" panose="02040503050406030204" pitchFamily="18" charset="0"/>
                          </a:rPr>
                          <m:t>0</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)=0</m:t>
                    </m:r>
                  </m:oMath>
                </a14:m>
                <a:endParaRPr lang="en-US" altLang="zh-CN" sz="2400" dirty="0">
                  <a:solidFill>
                    <a:schemeClr val="tx1"/>
                  </a:solidFill>
                  <a:latin typeface="+mn-ea"/>
                </a:endParaRPr>
              </a:p>
              <a:p>
                <a:pPr marL="342900" indent="-342900" algn="l">
                  <a:lnSpc>
                    <a:spcPct val="120000"/>
                  </a:lnSpc>
                  <a:buFont typeface="Wingdings" pitchFamily="2" charset="2"/>
                  <a:buChar char="ü"/>
                </a:pPr>
                <a:r>
                  <a:rPr lang="zh-CN" altLang="en-US" sz="2400" dirty="0">
                    <a:solidFill>
                      <a:schemeClr val="tx1"/>
                    </a:solidFill>
                    <a:latin typeface="+mn-ea"/>
                  </a:rPr>
                  <a:t>从</a:t>
                </a:r>
                <a:r>
                  <a:rPr lang="en-US" altLang="zh-CN" sz="2400" dirty="0">
                    <a:solidFill>
                      <a:schemeClr val="tx1"/>
                    </a:solidFill>
                    <a:latin typeface="+mn-ea"/>
                  </a:rPr>
                  <a:t>t=1</a:t>
                </a:r>
                <a:r>
                  <a:rPr lang="zh-CN" altLang="en-US" sz="2400" dirty="0">
                    <a:solidFill>
                      <a:schemeClr val="tx1"/>
                    </a:solidFill>
                    <a:latin typeface="+mn-ea"/>
                  </a:rPr>
                  <a:t>到</a:t>
                </a:r>
                <a:r>
                  <a:rPr lang="en-US" altLang="zh-CN" sz="2400" dirty="0">
                    <a:solidFill>
                      <a:schemeClr val="tx1"/>
                    </a:solidFill>
                    <a:latin typeface="+mn-ea"/>
                  </a:rPr>
                  <a:t>T</a:t>
                </a:r>
                <a:r>
                  <a:rPr lang="zh-CN" altLang="en-US" sz="2400" dirty="0">
                    <a:solidFill>
                      <a:schemeClr val="tx1"/>
                    </a:solidFill>
                    <a:latin typeface="+mn-ea"/>
                  </a:rPr>
                  <a:t>：</a:t>
                </a:r>
                <a:endParaRPr lang="en-US" altLang="zh-CN" sz="2400" dirty="0">
                  <a:solidFill>
                    <a:schemeClr val="tx1"/>
                  </a:solidFill>
                  <a:latin typeface="+mn-ea"/>
                </a:endParaRPr>
              </a:p>
              <a:p>
                <a:pPr marL="800100" lvl="1" indent="-342900">
                  <a:lnSpc>
                    <a:spcPct val="120000"/>
                  </a:lnSpc>
                  <a:buFont typeface="Wingdings" pitchFamily="2" charset="2"/>
                  <a:buChar char="ü"/>
                </a:pPr>
                <a:r>
                  <a:rPr lang="en-US" altLang="zh-CN" sz="2400" dirty="0">
                    <a:solidFill>
                      <a:schemeClr val="tx1"/>
                    </a:solidFill>
                    <a:latin typeface="+mn-ea"/>
                  </a:rPr>
                  <a:t> </a:t>
                </a:r>
                <a:r>
                  <a:rPr lang="zh-CN" altLang="en-US" sz="2400" dirty="0">
                    <a:solidFill>
                      <a:schemeClr val="tx1"/>
                    </a:solidFill>
                    <a:latin typeface="+mn-ea"/>
                  </a:rPr>
                  <a:t>寻找一个函数</a:t>
                </a:r>
                <a14:m>
                  <m:oMath xmlns:m="http://schemas.openxmlformats.org/officeDocument/2006/math">
                    <m:sSub>
                      <m:sSubPr>
                        <m:ctrlPr>
                          <a:rPr lang="zh-CN" altLang="en-US" sz="2400" i="1" smtClean="0">
                            <a:solidFill>
                              <a:srgbClr val="FF0000"/>
                            </a:solidFill>
                            <a:latin typeface="Cambria Math" panose="02040503050406030204" pitchFamily="18" charset="0"/>
                          </a:rPr>
                        </m:ctrlPr>
                      </m:sSubPr>
                      <m:e>
                        <m:r>
                          <a:rPr lang="zh-CN" altLang="en-US" sz="2400" i="1" smtClean="0">
                            <a:solidFill>
                              <a:srgbClr val="FF0000"/>
                            </a:solidFill>
                            <a:latin typeface="Cambria Math" panose="02040503050406030204" pitchFamily="18" charset="0"/>
                          </a:rPr>
                          <m:t>𝑓</m:t>
                        </m:r>
                      </m:e>
                      <m:sub>
                        <m:r>
                          <a:rPr lang="zh-CN" altLang="en-US" sz="2400" i="1" smtClean="0">
                            <a:solidFill>
                              <a:srgbClr val="FF0000"/>
                            </a:solidFill>
                            <a:latin typeface="Cambria Math" panose="02040503050406030204" pitchFamily="18" charset="0"/>
                          </a:rPr>
                          <m:t>𝑡</m:t>
                        </m:r>
                      </m:sub>
                    </m:sSub>
                    <m:d>
                      <m:dPr>
                        <m:ctrlPr>
                          <a:rPr lang="zh-CN" altLang="en-US" sz="2400" i="1" smtClean="0">
                            <a:solidFill>
                              <a:srgbClr val="FF0000"/>
                            </a:solidFill>
                            <a:latin typeface="Cambria Math" panose="02040503050406030204" pitchFamily="18" charset="0"/>
                          </a:rPr>
                        </m:ctrlPr>
                      </m:dPr>
                      <m:e>
                        <m:r>
                          <a:rPr lang="zh-CN" altLang="en-US" sz="2400" i="1" smtClean="0">
                            <a:solidFill>
                              <a:srgbClr val="FF0000"/>
                            </a:solidFill>
                            <a:latin typeface="Cambria Math" panose="02040503050406030204" pitchFamily="18" charset="0"/>
                          </a:rPr>
                          <m:t>𝑥</m:t>
                        </m:r>
                      </m:e>
                    </m:d>
                  </m:oMath>
                </a14:m>
                <a:r>
                  <a:rPr lang="zh-CN" altLang="en-US" sz="2400" dirty="0">
                    <a:solidFill>
                      <a:schemeClr val="tx1"/>
                    </a:solidFill>
                    <a:latin typeface="+mn-ea"/>
                  </a:rPr>
                  <a:t>和</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zh-CN" altLang="en-US" sz="2400" i="1" dirty="0" smtClean="0">
                            <a:solidFill>
                              <a:schemeClr val="tx1"/>
                            </a:solidFill>
                            <a:latin typeface="Cambria Math" panose="02040503050406030204" pitchFamily="18" charset="0"/>
                          </a:rPr>
                          <m:t>𝑡</m:t>
                        </m:r>
                      </m:sub>
                    </m:sSub>
                    <m:r>
                      <a:rPr lang="zh-CN" altLang="en-US" sz="2400" i="1" dirty="0">
                        <a:solidFill>
                          <a:schemeClr val="tx1"/>
                        </a:solidFill>
                        <a:latin typeface="Cambria Math" panose="02040503050406030204" pitchFamily="18" charset="0"/>
                      </a:rPr>
                      <m:t>来</m:t>
                    </m:r>
                    <m:r>
                      <a:rPr lang="zh-CN" altLang="en-US" sz="2400" i="1" dirty="0">
                        <a:latin typeface="Cambria Math" panose="02040503050406030204" pitchFamily="18" charset="0"/>
                      </a:rPr>
                      <m:t>提高函数</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𝑔</m:t>
                        </m:r>
                      </m:e>
                      <m:sub>
                        <m:r>
                          <a:rPr lang="zh-CN" altLang="en-US" sz="2400" i="1" dirty="0" smtClean="0">
                            <a:solidFill>
                              <a:schemeClr val="tx1"/>
                            </a:solidFill>
                            <a:latin typeface="Cambria Math" panose="02040503050406030204" pitchFamily="18" charset="0"/>
                          </a:rPr>
                          <m:t>𝑡</m:t>
                        </m:r>
                        <m:r>
                          <a:rPr lang="zh-CN" altLang="en-US" sz="2400" i="1" dirty="0" smtClean="0">
                            <a:solidFill>
                              <a:schemeClr val="tx1"/>
                            </a:solidFill>
                            <a:latin typeface="Cambria Math" panose="02040503050406030204" pitchFamily="18" charset="0"/>
                          </a:rPr>
                          <m:t>−1</m:t>
                        </m:r>
                      </m:sub>
                    </m:sSub>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𝑥</m:t>
                        </m:r>
                      </m:e>
                    </m:d>
                  </m:oMath>
                </a14:m>
                <a:r>
                  <a:rPr lang="zh-CN" altLang="en-US" sz="2400" dirty="0">
                    <a:solidFill>
                      <a:schemeClr val="tx1"/>
                    </a:solidFill>
                    <a:latin typeface="+mn-ea"/>
                  </a:rPr>
                  <a:t>的性能</a:t>
                </a:r>
                <a:endParaRPr lang="en-US" altLang="zh-CN" sz="2400" dirty="0">
                  <a:solidFill>
                    <a:schemeClr val="tx1"/>
                  </a:solidFill>
                  <a:latin typeface="+mn-ea"/>
                </a:endParaRPr>
              </a:p>
              <a:p>
                <a:pPr marL="1200150" lvl="2" indent="-285750">
                  <a:lnSpc>
                    <a:spcPct val="120000"/>
                  </a:lnSpc>
                  <a:buFont typeface="Arial" panose="020B0604020202020204" pitchFamily="34" charset="0"/>
                  <a:buChar char="•"/>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𝑔</m:t>
                        </m:r>
                      </m:e>
                      <m:sub>
                        <m:r>
                          <a:rPr lang="en-US" altLang="zh-CN" sz="2400" b="0" i="1" smtClean="0">
                            <a:solidFill>
                              <a:schemeClr val="tx1"/>
                            </a:solidFill>
                            <a:latin typeface="Cambria Math" panose="02040503050406030204" pitchFamily="18" charset="0"/>
                          </a:rPr>
                          <m:t>𝑡</m:t>
                        </m:r>
                        <m:r>
                          <a:rPr lang="en-US" altLang="zh-CN" sz="2400" b="0" i="1" smtClean="0">
                            <a:solidFill>
                              <a:schemeClr val="tx1"/>
                            </a:solidFill>
                            <a:latin typeface="Cambria Math" panose="02040503050406030204" pitchFamily="18" charset="0"/>
                          </a:rPr>
                          <m:t>−1</m:t>
                        </m:r>
                      </m:sub>
                    </m:sSub>
                    <m:d>
                      <m:dPr>
                        <m:ctrlPr>
                          <a:rPr lang="en-US" altLang="zh-CN" sz="2400" i="1" smtClean="0">
                            <a:solidFill>
                              <a:schemeClr val="tx1"/>
                            </a:solidFill>
                            <a:latin typeface="Cambria Math" panose="02040503050406030204" pitchFamily="18" charset="0"/>
                          </a:rPr>
                        </m:ctrlPr>
                      </m:dPr>
                      <m:e>
                        <m:r>
                          <a:rPr lang="en-US" altLang="zh-CN" sz="2400" i="1" smtClean="0">
                            <a:solidFill>
                              <a:schemeClr val="tx1"/>
                            </a:solidFill>
                            <a:latin typeface="Cambria Math" panose="02040503050406030204" pitchFamily="18" charset="0"/>
                          </a:rPr>
                          <m:t>𝑥</m:t>
                        </m:r>
                      </m:e>
                    </m:d>
                    <m:r>
                      <a:rPr lang="en-US" altLang="zh-CN" sz="2400" i="1" smtClean="0">
                        <a:solidFill>
                          <a:schemeClr val="tx1"/>
                        </a:solidFill>
                        <a:latin typeface="Cambria Math" panose="02040503050406030204" pitchFamily="18" charset="0"/>
                      </a:rPr>
                      <m:t>=</m:t>
                    </m:r>
                    <m:sSubSup>
                      <m:sSubSupPr>
                        <m:ctrlPr>
                          <a:rPr lang="en-US" altLang="zh-CN" sz="2400" i="1" smtClean="0">
                            <a:solidFill>
                              <a:schemeClr val="tx1"/>
                            </a:solidFill>
                            <a:latin typeface="Cambria Math" panose="02040503050406030204" pitchFamily="18" charset="0"/>
                          </a:rPr>
                        </m:ctrlPr>
                      </m:sSubSupPr>
                      <m:e>
                        <m:r>
                          <a:rPr lang="en-US" altLang="zh-CN" sz="2400" i="1" smtClean="0">
                            <a:solidFill>
                              <a:schemeClr val="tx1"/>
                            </a:solidFill>
                            <a:latin typeface="Cambria Math" panose="02040503050406030204" pitchFamily="18" charset="0"/>
                          </a:rPr>
                          <m:t>𝛴</m:t>
                        </m:r>
                      </m:e>
                      <m:sub>
                        <m:r>
                          <a:rPr lang="en-US" altLang="zh-CN" sz="2400" i="1" smtClean="0">
                            <a:solidFill>
                              <a:schemeClr val="tx1"/>
                            </a:solidFill>
                            <a:latin typeface="Cambria Math" panose="02040503050406030204" pitchFamily="18" charset="0"/>
                          </a:rPr>
                          <m:t>ⅈ=1</m:t>
                        </m:r>
                      </m:sub>
                      <m:sup>
                        <m:r>
                          <a:rPr lang="en-US" altLang="zh-CN" sz="2400" i="1" smtClean="0">
                            <a:solidFill>
                              <a:schemeClr val="tx1"/>
                            </a:solidFill>
                            <a:latin typeface="Cambria Math" panose="02040503050406030204" pitchFamily="18" charset="0"/>
                          </a:rPr>
                          <m:t>𝑡</m:t>
                        </m:r>
                        <m:r>
                          <a:rPr lang="en-US" altLang="zh-CN" sz="2400" i="1" smtClean="0">
                            <a:solidFill>
                              <a:schemeClr val="tx1"/>
                            </a:solidFill>
                            <a:latin typeface="Cambria Math" panose="02040503050406030204" pitchFamily="18" charset="0"/>
                          </a:rPr>
                          <m:t>−1</m:t>
                        </m:r>
                      </m:sup>
                    </m:sSubSup>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𝛼</m:t>
                        </m:r>
                      </m:e>
                      <m:sub>
                        <m:r>
                          <a:rPr lang="en-US" altLang="zh-CN" sz="2400" i="1" smtClean="0">
                            <a:solidFill>
                              <a:schemeClr val="tx1"/>
                            </a:solidFill>
                            <a:latin typeface="Cambria Math" panose="02040503050406030204" pitchFamily="18" charset="0"/>
                          </a:rPr>
                          <m:t>𝑖</m:t>
                        </m:r>
                      </m:sub>
                    </m:sSub>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𝑓</m:t>
                        </m:r>
                      </m:e>
                      <m:sub>
                        <m:r>
                          <a:rPr lang="en-US" altLang="zh-CN" sz="240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oMath>
                </a14:m>
                <a:endParaRPr lang="en-US" altLang="zh-CN" sz="2400" dirty="0">
                  <a:solidFill>
                    <a:schemeClr val="tx1"/>
                  </a:solidFill>
                  <a:latin typeface="+mn-ea"/>
                </a:endParaRPr>
              </a:p>
              <a:p>
                <a:pPr marL="800100" lvl="1" indent="-342900">
                  <a:lnSpc>
                    <a:spcPct val="120000"/>
                  </a:lnSpc>
                  <a:buFont typeface="Wingdings" pitchFamily="2" charset="2"/>
                  <a:buChar char="ü"/>
                </a:pPr>
                <a:r>
                  <a:rPr lang="en-US" altLang="zh-CN" sz="2400" dirty="0">
                    <a:solidFill>
                      <a:schemeClr val="tx1"/>
                    </a:solidFill>
                    <a:latin typeface="+mn-ea"/>
                  </a:rPr>
                  <a:t> </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𝑔</m:t>
                        </m:r>
                      </m:e>
                      <m:sub>
                        <m:r>
                          <a:rPr lang="en-US" altLang="zh-CN" sz="2400" b="0" i="1" smtClean="0">
                            <a:solidFill>
                              <a:schemeClr val="tx1"/>
                            </a:solidFill>
                            <a:latin typeface="Cambria Math" panose="02040503050406030204" pitchFamily="18" charset="0"/>
                          </a:rPr>
                          <m:t>𝑡</m:t>
                        </m:r>
                      </m:sub>
                    </m:sSub>
                    <m:d>
                      <m:dPr>
                        <m:ctrlPr>
                          <a:rPr lang="en-US" altLang="zh-CN" sz="2400" i="1" smtClean="0">
                            <a:solidFill>
                              <a:schemeClr val="tx1"/>
                            </a:solidFill>
                            <a:latin typeface="Cambria Math" panose="02040503050406030204" pitchFamily="18" charset="0"/>
                          </a:rPr>
                        </m:ctrlPr>
                      </m:dPr>
                      <m:e>
                        <m:r>
                          <a:rPr lang="en-US" altLang="zh-CN" sz="2400" i="1" smtClean="0">
                            <a:solidFill>
                              <a:schemeClr val="tx1"/>
                            </a:solidFill>
                            <a:latin typeface="Cambria Math" panose="02040503050406030204" pitchFamily="18" charset="0"/>
                          </a:rPr>
                          <m:t>𝑥</m:t>
                        </m:r>
                      </m:e>
                    </m:d>
                    <m:r>
                      <a:rPr lang="en-US" altLang="zh-CN" sz="2400" i="1" smtClean="0">
                        <a:solidFill>
                          <a:schemeClr val="tx1"/>
                        </a:solidFill>
                        <a:latin typeface="Cambria Math" panose="02040503050406030204" pitchFamily="18" charset="0"/>
                      </a:rPr>
                      <m:t>=</m:t>
                    </m:r>
                    <m:sSub>
                      <m:sSubPr>
                        <m:ctrlPr>
                          <a:rPr lang="en-US" altLang="zh-CN" sz="2400" i="1" smtClean="0">
                            <a:solidFill>
                              <a:schemeClr val="tx1"/>
                            </a:solidFill>
                            <a:latin typeface="Cambria Math" panose="02040503050406030204" pitchFamily="18" charset="0"/>
                          </a:rPr>
                        </m:ctrlPr>
                      </m:sSubPr>
                      <m:e>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𝑔</m:t>
                            </m:r>
                          </m:e>
                          <m:sub>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−1</m:t>
                            </m:r>
                          </m:sub>
                        </m:sSub>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𝛼</m:t>
                        </m:r>
                      </m:e>
                      <m:sub>
                        <m:r>
                          <a:rPr lang="en-US" altLang="zh-CN" sz="2400" b="0" i="1" smtClean="0">
                            <a:solidFill>
                              <a:schemeClr val="tx1"/>
                            </a:solidFill>
                            <a:latin typeface="Cambria Math" panose="02040503050406030204" pitchFamily="18" charset="0"/>
                          </a:rPr>
                          <m:t>𝑡</m:t>
                        </m:r>
                      </m:sub>
                    </m:sSub>
                    <m:sSub>
                      <m:sSubPr>
                        <m:ctrlPr>
                          <a:rPr lang="en-US" altLang="zh-CN" sz="2400" i="1" smtClean="0">
                            <a:solidFill>
                              <a:srgbClr val="FF0000"/>
                            </a:solidFill>
                            <a:latin typeface="Cambria Math" panose="02040503050406030204" pitchFamily="18" charset="0"/>
                          </a:rPr>
                        </m:ctrlPr>
                      </m:sSubPr>
                      <m:e>
                        <m:r>
                          <a:rPr lang="en-US" altLang="zh-CN" sz="2400" i="1" smtClean="0">
                            <a:solidFill>
                              <a:srgbClr val="FF0000"/>
                            </a:solidFill>
                            <a:latin typeface="Cambria Math" panose="02040503050406030204" pitchFamily="18" charset="0"/>
                          </a:rPr>
                          <m:t>𝑓</m:t>
                        </m:r>
                      </m:e>
                      <m:sub>
                        <m:r>
                          <a:rPr lang="en-US" altLang="zh-CN" sz="2400" b="0" i="1" smtClean="0">
                            <a:solidFill>
                              <a:srgbClr val="FF0000"/>
                            </a:solidFill>
                            <a:latin typeface="Cambria Math" panose="02040503050406030204" pitchFamily="18" charset="0"/>
                          </a:rPr>
                          <m:t>𝑡</m:t>
                        </m:r>
                      </m:sub>
                    </m:sSub>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oMath>
                </a14:m>
                <a:endParaRPr lang="en-US" altLang="zh-CN" sz="2400" dirty="0">
                  <a:solidFill>
                    <a:srgbClr val="FF0000"/>
                  </a:solidFill>
                  <a:latin typeface="+mn-ea"/>
                </a:endParaRPr>
              </a:p>
              <a:p>
                <a:pPr marL="342900" indent="-342900">
                  <a:lnSpc>
                    <a:spcPct val="120000"/>
                  </a:lnSpc>
                  <a:buFont typeface="Wingdings" pitchFamily="2" charset="2"/>
                  <a:buChar char="ü"/>
                </a:pPr>
                <a:r>
                  <a:rPr lang="en-US" altLang="zh-CN" sz="2400" dirty="0">
                    <a:solidFill>
                      <a:schemeClr val="tx1"/>
                    </a:solidFill>
                    <a:latin typeface="+mn-ea"/>
                  </a:rPr>
                  <a:t> </a:t>
                </a:r>
                <a:r>
                  <a:rPr lang="zh-CN" altLang="en-US" sz="2400" dirty="0">
                    <a:solidFill>
                      <a:schemeClr val="tx1"/>
                    </a:solidFill>
                    <a:latin typeface="+mn-ea"/>
                  </a:rPr>
                  <a:t>输出：</a:t>
                </a:r>
                <a14:m>
                  <m:oMath xmlns:m="http://schemas.openxmlformats.org/officeDocument/2006/math">
                    <m:r>
                      <a:rPr lang="zh-CN" altLang="en-US" sz="2400" i="1" smtClean="0">
                        <a:solidFill>
                          <a:schemeClr val="tx1"/>
                        </a:solidFill>
                        <a:latin typeface="Cambria Math" panose="02040503050406030204" pitchFamily="18" charset="0"/>
                      </a:rPr>
                      <m:t>𝐻</m:t>
                    </m:r>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𝑥</m:t>
                        </m:r>
                      </m:e>
                    </m:d>
                    <m:r>
                      <a:rPr lang="zh-CN" altLang="en-US" sz="2400" i="1" smtClean="0">
                        <a:solidFill>
                          <a:schemeClr val="tx1"/>
                        </a:solidFill>
                        <a:latin typeface="Cambria Math" panose="02040503050406030204" pitchFamily="18" charset="0"/>
                      </a:rPr>
                      <m:t>=</m:t>
                    </m:r>
                    <m:r>
                      <a:rPr lang="zh-CN" altLang="en-US" sz="2400" i="1" smtClean="0">
                        <a:solidFill>
                          <a:schemeClr val="tx1"/>
                        </a:solidFill>
                        <a:latin typeface="Cambria Math" panose="02040503050406030204" pitchFamily="18" charset="0"/>
                      </a:rPr>
                      <m:t>𝑠</m:t>
                    </m:r>
                    <m:r>
                      <a:rPr lang="zh-CN" altLang="en-US" sz="2400" i="1" smtClean="0">
                        <a:solidFill>
                          <a:schemeClr val="tx1"/>
                        </a:solidFill>
                        <a:latin typeface="Cambria Math" panose="02040503050406030204" pitchFamily="18" charset="0"/>
                      </a:rPr>
                      <m:t>ⅈ</m:t>
                    </m:r>
                    <m:r>
                      <a:rPr lang="zh-CN" altLang="en-US" sz="2400" i="1" smtClean="0">
                        <a:solidFill>
                          <a:schemeClr val="tx1"/>
                        </a:solidFill>
                        <a:latin typeface="Cambria Math" panose="02040503050406030204" pitchFamily="18" charset="0"/>
                      </a:rPr>
                      <m:t>𝑔𝑛</m:t>
                    </m:r>
                    <m:d>
                      <m:dPr>
                        <m:ctrlPr>
                          <a:rPr lang="zh-CN" altLang="en-US" sz="2400" i="1" smtClean="0">
                            <a:solidFill>
                              <a:schemeClr val="tx1"/>
                            </a:solidFill>
                            <a:latin typeface="Cambria Math" panose="02040503050406030204" pitchFamily="18" charset="0"/>
                          </a:rPr>
                        </m:ctrlPr>
                      </m:dPr>
                      <m:e>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𝑔</m:t>
                            </m:r>
                          </m:e>
                          <m:sub>
                            <m:r>
                              <a:rPr lang="zh-CN" altLang="en-US" sz="2400" i="1" smtClean="0">
                                <a:solidFill>
                                  <a:schemeClr val="tx1"/>
                                </a:solidFill>
                                <a:latin typeface="Cambria Math" panose="02040503050406030204" pitchFamily="18" charset="0"/>
                              </a:rPr>
                              <m:t>𝑇</m:t>
                            </m:r>
                          </m:sub>
                        </m:sSub>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𝑥</m:t>
                            </m:r>
                          </m:e>
                        </m:d>
                      </m:e>
                    </m:d>
                  </m:oMath>
                </a14:m>
                <a:endParaRPr lang="en-US" altLang="zh-CN" sz="2400" dirty="0">
                  <a:solidFill>
                    <a:schemeClr val="tx1"/>
                  </a:solidFill>
                  <a:latin typeface="+mn-ea"/>
                </a:endParaRPr>
              </a:p>
            </p:txBody>
          </p:sp>
        </mc:Choice>
        <mc:Fallback xmlns="">
          <p:sp>
            <p:nvSpPr>
              <p:cNvPr id="3" name="文本框 2">
                <a:extLst>
                  <a:ext uri="{FF2B5EF4-FFF2-40B4-BE49-F238E27FC236}">
                    <a16:creationId xmlns:a16="http://schemas.microsoft.com/office/drawing/2014/main" id="{A1DC4474-83B5-499C-B12A-1BADB516D840}"/>
                  </a:ext>
                </a:extLst>
              </p:cNvPr>
              <p:cNvSpPr txBox="1">
                <a:spLocks noRot="1" noChangeAspect="1" noMove="1" noResize="1" noEditPoints="1" noAdjustHandles="1" noChangeArrowheads="1" noChangeShapeType="1" noTextEdit="1"/>
              </p:cNvSpPr>
              <p:nvPr/>
            </p:nvSpPr>
            <p:spPr>
              <a:xfrm>
                <a:off x="1596705" y="1559285"/>
                <a:ext cx="8299463" cy="2811539"/>
              </a:xfrm>
              <a:prstGeom prst="rect">
                <a:avLst/>
              </a:prstGeom>
              <a:blipFill>
                <a:blip r:embed="rId2"/>
                <a:stretch>
                  <a:fillRect l="-916" t="-448" b="-2691"/>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2C2DA29-BB35-4198-894D-A8BE9FB2D1DE}"/>
                  </a:ext>
                </a:extLst>
              </p:cNvPr>
              <p:cNvSpPr txBox="1"/>
              <p:nvPr/>
            </p:nvSpPr>
            <p:spPr>
              <a:xfrm>
                <a:off x="815257" y="4633167"/>
                <a:ext cx="10187039" cy="1200329"/>
              </a:xfrm>
              <a:prstGeom prst="rect">
                <a:avLst/>
              </a:prstGeom>
              <a:noFill/>
            </p:spPr>
            <p:txBody>
              <a:bodyPr wrap="square" rtlCol="0">
                <a:spAutoFit/>
              </a:bodyPr>
              <a:lstStyle/>
              <a:p>
                <a:pPr marL="285750" indent="-285750" algn="l">
                  <a:buFont typeface="Wingdings" pitchFamily="2" charset="2"/>
                  <a:buChar char="Ø"/>
                </a:pPr>
                <a14:m>
                  <m:oMath xmlns:m="http://schemas.openxmlformats.org/officeDocument/2006/math">
                    <m:r>
                      <a:rPr lang="en-US" altLang="zh-CN" sz="2400" i="1" dirty="0" smtClean="0">
                        <a:latin typeface="Cambria Math" panose="02040503050406030204" pitchFamily="18" charset="0"/>
                      </a:rPr>
                      <m:t>𝑔</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CN" sz="2400" dirty="0">
                    <a:latin typeface="+mn-ea"/>
                  </a:rPr>
                  <a:t>的</a:t>
                </a:r>
                <a:r>
                  <a:rPr lang="zh-CN" altLang="en-US" sz="2400" dirty="0">
                    <a:latin typeface="+mn-ea"/>
                  </a:rPr>
                  <a:t>学习目标：使如下损失函数（</a:t>
                </a:r>
                <a:r>
                  <a:rPr lang="zh-CN" altLang="en-US" sz="2400" dirty="0">
                    <a:solidFill>
                      <a:srgbClr val="FF0000"/>
                    </a:solidFill>
                    <a:latin typeface="+mn-ea"/>
                  </a:rPr>
                  <a:t>有不同的定义形式</a:t>
                </a:r>
                <a:r>
                  <a:rPr lang="zh-CN" altLang="en-US" sz="2400" dirty="0">
                    <a:latin typeface="+mn-ea"/>
                  </a:rPr>
                  <a:t>）</a:t>
                </a:r>
                <a:r>
                  <a:rPr lang="zh-CN" altLang="en-US" sz="2400" dirty="0">
                    <a:solidFill>
                      <a:schemeClr val="accent1"/>
                    </a:solidFill>
                    <a:latin typeface="+mn-ea"/>
                  </a:rPr>
                  <a:t>最小</a:t>
                </a:r>
                <a:endParaRPr lang="en-US" altLang="zh-CN" sz="2400" dirty="0">
                  <a:solidFill>
                    <a:schemeClr val="accent1"/>
                  </a:solidFill>
                  <a:latin typeface="+mn-ea"/>
                </a:endParaRPr>
              </a:p>
              <a:p>
                <a:pPr algn="l"/>
                <a:endParaRPr lang="en-US" altLang="zh-CN" sz="2400" dirty="0">
                  <a:solidFill>
                    <a:schemeClr val="accent1"/>
                  </a:solidFill>
                  <a:latin typeface="+mn-ea"/>
                </a:endParaRPr>
              </a:p>
              <a:p>
                <a:pPr algn="l"/>
                <a:r>
                  <a:rPr lang="zh-CN" altLang="en-US" sz="2400" dirty="0">
                    <a:latin typeface="+mn-ea"/>
                  </a:rPr>
                  <a:t>                                                                                                        </a:t>
                </a:r>
              </a:p>
            </p:txBody>
          </p:sp>
        </mc:Choice>
        <mc:Fallback>
          <p:sp>
            <p:nvSpPr>
              <p:cNvPr id="4" name="文本框 3">
                <a:extLst>
                  <a:ext uri="{FF2B5EF4-FFF2-40B4-BE49-F238E27FC236}">
                    <a16:creationId xmlns:a16="http://schemas.microsoft.com/office/drawing/2014/main" id="{12C2DA29-BB35-4198-894D-A8BE9FB2D1DE}"/>
                  </a:ext>
                </a:extLst>
              </p:cNvPr>
              <p:cNvSpPr txBox="1">
                <a:spLocks noRot="1" noChangeAspect="1" noMove="1" noResize="1" noEditPoints="1" noAdjustHandles="1" noChangeArrowheads="1" noChangeShapeType="1" noTextEdit="1"/>
              </p:cNvSpPr>
              <p:nvPr/>
            </p:nvSpPr>
            <p:spPr>
              <a:xfrm>
                <a:off x="815257" y="4633167"/>
                <a:ext cx="10187039" cy="1200329"/>
              </a:xfrm>
              <a:prstGeom prst="rect">
                <a:avLst/>
              </a:prstGeom>
              <a:blipFill>
                <a:blip r:embed="rId3"/>
                <a:stretch>
                  <a:fillRect l="-872" t="-4167"/>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8843B9A7-5EF0-4E33-8435-72EA67998C08}"/>
              </a:ext>
            </a:extLst>
          </p:cNvPr>
          <p:cNvPicPr>
            <a:picLocks noChangeAspect="1"/>
          </p:cNvPicPr>
          <p:nvPr/>
        </p:nvPicPr>
        <p:blipFill>
          <a:blip r:embed="rId4"/>
          <a:stretch>
            <a:fillRect/>
          </a:stretch>
        </p:blipFill>
        <p:spPr>
          <a:xfrm>
            <a:off x="2985406" y="5233332"/>
            <a:ext cx="5499104" cy="992485"/>
          </a:xfrm>
          <a:prstGeom prst="rect">
            <a:avLst/>
          </a:prstGeom>
        </p:spPr>
      </p:pic>
      <p:sp>
        <p:nvSpPr>
          <p:cNvPr id="5" name="文本框 2">
            <a:extLst>
              <a:ext uri="{FF2B5EF4-FFF2-40B4-BE49-F238E27FC236}">
                <a16:creationId xmlns:a16="http://schemas.microsoft.com/office/drawing/2014/main" id="{7F6D87E8-BC60-BC4F-C8C0-6AC911D7A7BA}"/>
              </a:ext>
            </a:extLst>
          </p:cNvPr>
          <p:cNvSpPr txBox="1"/>
          <p:nvPr/>
        </p:nvSpPr>
        <p:spPr>
          <a:xfrm>
            <a:off x="675801" y="884942"/>
            <a:ext cx="6764993" cy="461665"/>
          </a:xfrm>
          <a:prstGeom prst="rect">
            <a:avLst/>
          </a:prstGeom>
          <a:noFill/>
        </p:spPr>
        <p:txBody>
          <a:bodyPr wrap="none" rtlCol="0">
            <a:spAutoFit/>
          </a:bodyPr>
          <a:lstStyle/>
          <a:p>
            <a:pPr marL="342900" indent="-342900" algn="l">
              <a:buFont typeface="Wingdings" pitchFamily="2" charset="2"/>
              <a:buChar char="Ø"/>
            </a:pPr>
            <a:r>
              <a:rPr lang="en-US" altLang="zh-CN" sz="2400" dirty="0">
                <a:latin typeface="+mn-ea"/>
              </a:rPr>
              <a:t>Boosting</a:t>
            </a:r>
            <a:r>
              <a:rPr lang="zh-CN" altLang="en-US" sz="2400" dirty="0">
                <a:latin typeface="+mn-ea"/>
              </a:rPr>
              <a:t>的工作流程可写为如下更一般的情形</a:t>
            </a:r>
          </a:p>
        </p:txBody>
      </p:sp>
      <p:sp>
        <p:nvSpPr>
          <p:cNvPr id="7" name="灯片编号占位符 6">
            <a:extLst>
              <a:ext uri="{FF2B5EF4-FFF2-40B4-BE49-F238E27FC236}">
                <a16:creationId xmlns:a16="http://schemas.microsoft.com/office/drawing/2014/main" id="{6F9A13FF-5F0A-4A3B-9B20-E72807BDF38B}"/>
              </a:ext>
            </a:extLst>
          </p:cNvPr>
          <p:cNvSpPr>
            <a:spLocks noGrp="1"/>
          </p:cNvSpPr>
          <p:nvPr>
            <p:ph type="sldNum" sz="quarter" idx="14"/>
          </p:nvPr>
        </p:nvSpPr>
        <p:spPr/>
        <p:txBody>
          <a:bodyPr/>
          <a:lstStyle/>
          <a:p>
            <a:fld id="{AF69888C-E133-43D9-A638-B5C95925B91C}" type="slidenum">
              <a:rPr lang="zh-CN" altLang="en-US" smtClean="0"/>
              <a:t>45</a:t>
            </a:fld>
            <a:endParaRPr lang="zh-CN" altLang="en-US" dirty="0"/>
          </a:p>
        </p:txBody>
      </p:sp>
    </p:spTree>
    <p:extLst>
      <p:ext uri="{BB962C8B-B14F-4D97-AF65-F5344CB8AC3E}">
        <p14:creationId xmlns:p14="http://schemas.microsoft.com/office/powerpoint/2010/main" val="192027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0D1CD6-7E47-4512-AA70-1CFBA16C2D00}"/>
              </a:ext>
            </a:extLst>
          </p:cNvPr>
          <p:cNvSpPr>
            <a:spLocks noGrp="1"/>
          </p:cNvSpPr>
          <p:nvPr>
            <p:ph type="body" sz="quarter" idx="12"/>
          </p:nvPr>
        </p:nvSpPr>
        <p:spPr/>
        <p:txBody>
          <a:bodyPr/>
          <a:lstStyle/>
          <a:p>
            <a:pPr marL="0" indent="0">
              <a:buNone/>
            </a:pPr>
            <a:r>
              <a:rPr lang="en-US" altLang="zh-CN" sz="3200" dirty="0"/>
              <a:t>Gradient Boosting</a:t>
            </a:r>
            <a:endParaRPr lang="zh-CN" altLang="en-US" sz="32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1BACAF3-16EE-4CE5-8D11-4E55B3CF99D9}"/>
                  </a:ext>
                </a:extLst>
              </p:cNvPr>
              <p:cNvSpPr txBox="1"/>
              <p:nvPr/>
            </p:nvSpPr>
            <p:spPr>
              <a:xfrm>
                <a:off x="673768" y="1118937"/>
                <a:ext cx="8489483" cy="1938992"/>
              </a:xfrm>
              <a:prstGeom prst="rect">
                <a:avLst/>
              </a:prstGeom>
              <a:noFill/>
            </p:spPr>
            <p:txBody>
              <a:bodyPr wrap="square" rtlCol="0">
                <a:spAutoFit/>
              </a:bodyPr>
              <a:lstStyle/>
              <a:p>
                <a:pPr marL="342900" indent="-342900" algn="l">
                  <a:buFont typeface="Wingdings" pitchFamily="2" charset="2"/>
                  <a:buChar char="Ø"/>
                </a:pPr>
                <a:r>
                  <a:rPr lang="zh-CN" altLang="en-US" sz="2400" dirty="0">
                    <a:solidFill>
                      <a:srgbClr val="FF0000"/>
                    </a:solidFill>
                    <a:latin typeface="+mn-ea"/>
                  </a:rPr>
                  <a:t>找到一个</a:t>
                </a:r>
                <a14:m>
                  <m:oMath xmlns:m="http://schemas.openxmlformats.org/officeDocument/2006/math">
                    <m:r>
                      <a:rPr lang="en-US" altLang="zh-CN" sz="2400" i="1" dirty="0" smtClean="0">
                        <a:solidFill>
                          <a:srgbClr val="FF0000"/>
                        </a:solidFill>
                        <a:latin typeface="Cambria Math" panose="02040503050406030204" pitchFamily="18" charset="0"/>
                      </a:rPr>
                      <m:t>𝑔</m:t>
                    </m:r>
                    <m:r>
                      <a:rPr lang="en-US" altLang="zh-CN"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𝑥</m:t>
                    </m:r>
                    <m:r>
                      <a:rPr lang="en-US" altLang="zh-CN" sz="2400" i="1" dirty="0" smtClean="0">
                        <a:solidFill>
                          <a:srgbClr val="FF0000"/>
                        </a:solidFill>
                        <a:latin typeface="Cambria Math" panose="02040503050406030204" pitchFamily="18" charset="0"/>
                      </a:rPr>
                      <m:t>)</m:t>
                    </m:r>
                  </m:oMath>
                </a14:m>
                <a:r>
                  <a:rPr lang="zh-CN" altLang="en-US" sz="2400" dirty="0">
                    <a:latin typeface="+mn-ea"/>
                  </a:rPr>
                  <a:t>，使                                                   最小</a:t>
                </a:r>
                <a:endParaRPr lang="en-US" altLang="zh-CN" sz="2400" dirty="0">
                  <a:latin typeface="+mn-ea"/>
                </a:endParaRPr>
              </a:p>
              <a:p>
                <a:pPr marL="342900" indent="-342900" algn="l">
                  <a:buFont typeface="Wingdings" pitchFamily="2" charset="2"/>
                  <a:buChar char="Ø"/>
                </a:pPr>
                <a:endParaRPr lang="en-US" altLang="zh-CN" sz="2400" dirty="0">
                  <a:latin typeface="+mn-ea"/>
                </a:endParaRPr>
              </a:p>
              <a:p>
                <a:pPr algn="l"/>
                <a:r>
                  <a:rPr lang="en-US" altLang="zh-CN" sz="2400" dirty="0">
                    <a:latin typeface="+mn-ea"/>
                  </a:rPr>
                  <a:t>   •</a:t>
                </a:r>
                <a:r>
                  <a:rPr lang="zh-CN" altLang="en-US" sz="2400" dirty="0">
                    <a:latin typeface="+mn-ea"/>
                  </a:rPr>
                  <a:t>如果已经获得</a:t>
                </a:r>
                <a14:m>
                  <m:oMath xmlns:m="http://schemas.openxmlformats.org/officeDocument/2006/math">
                    <m:r>
                      <a:rPr lang="en-US" altLang="zh-CN" sz="2400" i="1" dirty="0" smtClean="0">
                        <a:latin typeface="Cambria Math" panose="02040503050406030204" pitchFamily="18" charset="0"/>
                      </a:rPr>
                      <m:t>𝑔</m:t>
                    </m:r>
                    <m:d>
                      <m:dPr>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𝑥</m:t>
                        </m:r>
                      </m:e>
                    </m:d>
                    <m:r>
                      <a:rPr lang="en-US" altLang="zh-CN" sz="2400" i="1"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𝑔</m:t>
                        </m:r>
                      </m:e>
                      <m:sub>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latin typeface="+mn-ea"/>
                  </a:rPr>
                  <a:t>，如何去更新</a:t>
                </a:r>
                <a14:m>
                  <m:oMath xmlns:m="http://schemas.openxmlformats.org/officeDocument/2006/math">
                    <m:r>
                      <a:rPr lang="en-US" altLang="zh-CN" sz="2400" i="1" dirty="0" smtClean="0">
                        <a:latin typeface="Cambria Math" panose="02040503050406030204" pitchFamily="18" charset="0"/>
                      </a:rPr>
                      <m:t>𝑔</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latin typeface="+mn-ea"/>
                  </a:rPr>
                  <a:t>？</a:t>
                </a:r>
                <a:endParaRPr lang="en-US" altLang="zh-CN" sz="2400" dirty="0">
                  <a:latin typeface="+mn-ea"/>
                </a:endParaRPr>
              </a:p>
              <a:p>
                <a:pPr algn="l"/>
                <a:endParaRPr lang="en-US" altLang="zh-CN" sz="2400" dirty="0">
                  <a:latin typeface="+mn-ea"/>
                </a:endParaRPr>
              </a:p>
              <a:p>
                <a:pPr algn="l"/>
                <a:r>
                  <a:rPr lang="zh-CN" altLang="en-US" sz="2400" dirty="0">
                    <a:latin typeface="+mn-ea"/>
                  </a:rPr>
                  <a:t>采用梯度下降思想：</a:t>
                </a:r>
              </a:p>
            </p:txBody>
          </p:sp>
        </mc:Choice>
        <mc:Fallback xmlns="">
          <p:sp>
            <p:nvSpPr>
              <p:cNvPr id="3" name="文本框 2">
                <a:extLst>
                  <a:ext uri="{FF2B5EF4-FFF2-40B4-BE49-F238E27FC236}">
                    <a16:creationId xmlns:a16="http://schemas.microsoft.com/office/drawing/2014/main" id="{81BACAF3-16EE-4CE5-8D11-4E55B3CF99D9}"/>
                  </a:ext>
                </a:extLst>
              </p:cNvPr>
              <p:cNvSpPr txBox="1">
                <a:spLocks noRot="1" noChangeAspect="1" noMove="1" noResize="1" noEditPoints="1" noAdjustHandles="1" noChangeArrowheads="1" noChangeShapeType="1" noTextEdit="1"/>
              </p:cNvSpPr>
              <p:nvPr/>
            </p:nvSpPr>
            <p:spPr>
              <a:xfrm>
                <a:off x="673768" y="1118937"/>
                <a:ext cx="8489483" cy="1938992"/>
              </a:xfrm>
              <a:prstGeom prst="rect">
                <a:avLst/>
              </a:prstGeom>
              <a:blipFill>
                <a:blip r:embed="rId2"/>
                <a:stretch>
                  <a:fillRect l="-1196" t="-2614" b="-6536"/>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F9F95903-D44F-499D-A9EA-C865C194A50E}"/>
              </a:ext>
            </a:extLst>
          </p:cNvPr>
          <p:cNvPicPr>
            <a:picLocks noChangeAspect="1"/>
          </p:cNvPicPr>
          <p:nvPr/>
        </p:nvPicPr>
        <p:blipFill>
          <a:blip r:embed="rId3"/>
          <a:stretch>
            <a:fillRect/>
          </a:stretch>
        </p:blipFill>
        <p:spPr>
          <a:xfrm>
            <a:off x="3639127" y="955055"/>
            <a:ext cx="4419827" cy="62233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B4CDEF-45BD-449D-AE20-31F11E35003C}"/>
                  </a:ext>
                </a:extLst>
              </p:cNvPr>
              <p:cNvSpPr txBox="1"/>
              <p:nvPr/>
            </p:nvSpPr>
            <p:spPr>
              <a:xfrm>
                <a:off x="2907360" y="3029212"/>
                <a:ext cx="5449330" cy="91755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sub>
                      </m:sSub>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𝑥</m:t>
                          </m:r>
                        </m:e>
                      </m:d>
                      <m:sSub>
                        <m:sSubPr>
                          <m:ctrlPr>
                            <a:rPr lang="en-US" altLang="zh-CN" sz="2400" i="1" dirty="0">
                              <a:solidFill>
                                <a:schemeClr val="tx1"/>
                              </a:solidFill>
                              <a:latin typeface="Cambria Math" panose="02040503050406030204" pitchFamily="18" charset="0"/>
                            </a:rPr>
                          </m:ctrlPr>
                        </m:sSubPr>
                        <m:e>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r>
                            <a:rPr lang="en-US" altLang="zh-CN" sz="2400" i="1" dirty="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𝑥</m:t>
                          </m:r>
                        </m:e>
                      </m:d>
                      <m:r>
                        <a:rPr lang="en-US" altLang="zh-CN" sz="2400" b="0" i="1"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𝜂</m:t>
                      </m:r>
                      <m:sSub>
                        <m:sSubPr>
                          <m:ctrlPr>
                            <a:rPr lang="zh-CN" altLang="en-US" sz="2400" i="1" dirty="0" smtClean="0">
                              <a:solidFill>
                                <a:schemeClr val="tx1"/>
                              </a:solidFill>
                              <a:latin typeface="Cambria Math" panose="02040503050406030204" pitchFamily="18" charset="0"/>
                            </a:rPr>
                          </m:ctrlPr>
                        </m:sSubPr>
                        <m:e>
                          <m:d>
                            <m:dPr>
                              <m:begChr m:val=""/>
                              <m:endChr m:val="|"/>
                              <m:ctrlPr>
                                <a:rPr lang="zh-CN" altLang="en-US" sz="2400" i="1" dirty="0" smtClean="0">
                                  <a:solidFill>
                                    <a:schemeClr val="tx1"/>
                                  </a:solidFill>
                                  <a:latin typeface="Cambria Math" panose="02040503050406030204" pitchFamily="18" charset="0"/>
                                </a:rPr>
                              </m:ctrlPr>
                            </m:dPr>
                            <m:e>
                              <m:f>
                                <m:fPr>
                                  <m:ctrlPr>
                                    <a:rPr lang="zh-CN" altLang="en-US" sz="2400" i="1" dirty="0" smtClean="0">
                                      <a:solidFill>
                                        <a:schemeClr val="tx1"/>
                                      </a:solidFill>
                                      <a:latin typeface="Cambria Math" panose="02040503050406030204" pitchFamily="18" charset="0"/>
                                    </a:rPr>
                                  </m:ctrlPr>
                                </m:fPr>
                                <m:num>
                                  <m:r>
                                    <a:rPr lang="zh-CN" altLang="en-US" sz="2400" i="0"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𝐿</m:t>
                                  </m:r>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𝑔</m:t>
                                      </m:r>
                                    </m:e>
                                  </m:d>
                                </m:num>
                                <m:den>
                                  <m:r>
                                    <a:rPr lang="zh-CN" altLang="en-US" sz="2400" i="0"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𝑔</m:t>
                                  </m:r>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𝑥</m:t>
                                      </m:r>
                                    </m:e>
                                  </m:d>
                                </m:den>
                              </m:f>
                            </m:e>
                          </m:d>
                        </m:e>
                        <m:sub>
                          <m:r>
                            <a:rPr lang="zh-CN" altLang="en-US" sz="2400" i="1" dirty="0" smtClean="0">
                              <a:solidFill>
                                <a:schemeClr val="tx1"/>
                              </a:solidFill>
                              <a:latin typeface="Cambria Math" panose="02040503050406030204" pitchFamily="18" charset="0"/>
                            </a:rPr>
                            <m:t>𝑔</m:t>
                          </m:r>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𝑥</m:t>
                              </m:r>
                            </m:e>
                          </m:d>
                          <m:r>
                            <a:rPr lang="zh-CN" altLang="en-US" sz="2400" dirty="0">
                              <a:solidFill>
                                <a:schemeClr val="tx1"/>
                              </a:solidFill>
                              <a:latin typeface="Cambria Math" panose="02040503050406030204" pitchFamily="18" charset="0"/>
                            </a:rPr>
                            <m:t>=</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𝑔</m:t>
                              </m:r>
                            </m:e>
                            <m:sub>
                              <m:r>
                                <a:rPr lang="en-US" altLang="zh-CN" sz="2400" b="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𝑥</m:t>
                              </m:r>
                            </m:e>
                          </m:d>
                        </m:sub>
                      </m:sSub>
                    </m:oMath>
                  </m:oMathPara>
                </a14:m>
                <a:endParaRPr lang="zh-CN" altLang="en-US" sz="2400" dirty="0">
                  <a:solidFill>
                    <a:schemeClr val="tx1"/>
                  </a:solidFill>
                  <a:latin typeface="+mn-ea"/>
                </a:endParaRPr>
              </a:p>
            </p:txBody>
          </p:sp>
        </mc:Choice>
        <mc:Fallback xmlns="">
          <p:sp>
            <p:nvSpPr>
              <p:cNvPr id="8" name="文本框 7">
                <a:extLst>
                  <a:ext uri="{FF2B5EF4-FFF2-40B4-BE49-F238E27FC236}">
                    <a16:creationId xmlns:a16="http://schemas.microsoft.com/office/drawing/2014/main" id="{EEB4CDEF-45BD-449D-AE20-31F11E35003C}"/>
                  </a:ext>
                </a:extLst>
              </p:cNvPr>
              <p:cNvSpPr txBox="1">
                <a:spLocks noRot="1" noChangeAspect="1" noMove="1" noResize="1" noEditPoints="1" noAdjustHandles="1" noChangeArrowheads="1" noChangeShapeType="1" noTextEdit="1"/>
              </p:cNvSpPr>
              <p:nvPr/>
            </p:nvSpPr>
            <p:spPr>
              <a:xfrm>
                <a:off x="2907360" y="3029212"/>
                <a:ext cx="5449330" cy="917559"/>
              </a:xfrm>
              <a:prstGeom prst="rect">
                <a:avLst/>
              </a:prstGeom>
              <a:blipFill>
                <a:blip r:embed="rId4"/>
                <a:stretch>
                  <a:fillRect l="-1856" t="-202740" b="-283562"/>
                </a:stretch>
              </a:blipFill>
            </p:spPr>
            <p:txBody>
              <a:bodyPr/>
              <a:lstStyle/>
              <a:p>
                <a:r>
                  <a:rPr lang="en-CN">
                    <a:noFill/>
                  </a:rPr>
                  <a:t> </a:t>
                </a:r>
              </a:p>
            </p:txBody>
          </p:sp>
        </mc:Fallback>
      </mc:AlternateContent>
      <p:pic>
        <p:nvPicPr>
          <p:cNvPr id="10" name="图片 9">
            <a:extLst>
              <a:ext uri="{FF2B5EF4-FFF2-40B4-BE49-F238E27FC236}">
                <a16:creationId xmlns:a16="http://schemas.microsoft.com/office/drawing/2014/main" id="{CE500F50-BB96-4475-B6FC-7A26CC5D94EE}"/>
              </a:ext>
            </a:extLst>
          </p:cNvPr>
          <p:cNvPicPr>
            <a:picLocks noChangeAspect="1"/>
          </p:cNvPicPr>
          <p:nvPr/>
        </p:nvPicPr>
        <p:blipFill>
          <a:blip r:embed="rId5"/>
          <a:stretch>
            <a:fillRect/>
          </a:stretch>
        </p:blipFill>
        <p:spPr>
          <a:xfrm>
            <a:off x="4949163" y="4177110"/>
            <a:ext cx="4121487" cy="933078"/>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743794C-548B-41E8-869C-B5347BC48576}"/>
                  </a:ext>
                </a:extLst>
              </p:cNvPr>
              <p:cNvSpPr txBox="1"/>
              <p:nvPr/>
            </p:nvSpPr>
            <p:spPr>
              <a:xfrm>
                <a:off x="2907360" y="5567222"/>
                <a:ext cx="41214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sub>
                      </m:sSub>
                      <m:d>
                        <m:dPr>
                          <m:ctrlPr>
                            <a:rPr lang="en-US" altLang="zh-CN" sz="2400" i="1" dirty="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𝑥</m:t>
                          </m:r>
                        </m:e>
                      </m:d>
                      <m:r>
                        <a:rPr lang="en-US" altLang="zh-CN" sz="2400" i="1" dirty="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r>
                            <a:rPr lang="en-US" altLang="zh-CN" sz="2400" i="1" dirty="0">
                              <a:solidFill>
                                <a:schemeClr val="tx1"/>
                              </a:solidFill>
                              <a:latin typeface="Cambria Math" panose="02040503050406030204" pitchFamily="18" charset="0"/>
                            </a:rPr>
                            <m:t>−1</m:t>
                          </m:r>
                        </m:sub>
                      </m:sSub>
                      <m:d>
                        <m:dPr>
                          <m:ctrlPr>
                            <a:rPr lang="en-US" altLang="zh-CN" sz="2400" i="1" dirty="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𝑥</m:t>
                          </m:r>
                        </m:e>
                      </m:d>
                      <m:r>
                        <a:rPr lang="en-US" altLang="zh-CN" sz="2400" i="1" dirty="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𝛼</m:t>
                          </m:r>
                        </m:e>
                        <m:sub>
                          <m:r>
                            <a:rPr lang="en-US" altLang="zh-CN" sz="2400" i="1" dirty="0">
                              <a:solidFill>
                                <a:schemeClr val="tx1"/>
                              </a:solidFill>
                              <a:latin typeface="Cambria Math" panose="02040503050406030204" pitchFamily="18" charset="0"/>
                            </a:rPr>
                            <m:t>𝑡</m:t>
                          </m:r>
                        </m:sub>
                      </m:sSub>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𝑓</m:t>
                          </m:r>
                        </m:e>
                        <m:sub>
                          <m:r>
                            <a:rPr lang="en-US" altLang="zh-CN" sz="2400" i="1" dirty="0">
                              <a:solidFill>
                                <a:schemeClr val="tx1"/>
                              </a:solidFill>
                              <a:latin typeface="Cambria Math" panose="02040503050406030204" pitchFamily="18" charset="0"/>
                            </a:rPr>
                            <m:t>𝑡</m:t>
                          </m:r>
                        </m:sub>
                      </m:sSub>
                      <m:d>
                        <m:dPr>
                          <m:ctrlPr>
                            <a:rPr lang="en-US" altLang="zh-CN" sz="2400" i="1" dirty="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𝑥</m:t>
                          </m:r>
                        </m:e>
                      </m:d>
                    </m:oMath>
                  </m:oMathPara>
                </a14:m>
                <a:endParaRPr lang="zh-CN" altLang="en-US" sz="2400" dirty="0">
                  <a:solidFill>
                    <a:schemeClr val="tx1"/>
                  </a:solidFill>
                </a:endParaRPr>
              </a:p>
            </p:txBody>
          </p:sp>
        </mc:Choice>
        <mc:Fallback xmlns="">
          <p:sp>
            <p:nvSpPr>
              <p:cNvPr id="12" name="文本框 11">
                <a:extLst>
                  <a:ext uri="{FF2B5EF4-FFF2-40B4-BE49-F238E27FC236}">
                    <a16:creationId xmlns:a16="http://schemas.microsoft.com/office/drawing/2014/main" id="{7743794C-548B-41E8-869C-B5347BC48576}"/>
                  </a:ext>
                </a:extLst>
              </p:cNvPr>
              <p:cNvSpPr txBox="1">
                <a:spLocks noRot="1" noChangeAspect="1" noMove="1" noResize="1" noEditPoints="1" noAdjustHandles="1" noChangeArrowheads="1" noChangeShapeType="1" noTextEdit="1"/>
              </p:cNvSpPr>
              <p:nvPr/>
            </p:nvSpPr>
            <p:spPr>
              <a:xfrm>
                <a:off x="2907360" y="5567222"/>
                <a:ext cx="4121487" cy="461665"/>
              </a:xfrm>
              <a:prstGeom prst="rect">
                <a:avLst/>
              </a:prstGeom>
              <a:blipFill>
                <a:blip r:embed="rId6"/>
                <a:stretch>
                  <a:fillRect b="-18919"/>
                </a:stretch>
              </a:blipFill>
            </p:spPr>
            <p:txBody>
              <a:bodyPr/>
              <a:lstStyle/>
              <a:p>
                <a:r>
                  <a:rPr lang="en-CN">
                    <a:noFill/>
                  </a:rPr>
                  <a:t> </a:t>
                </a:r>
              </a:p>
            </p:txBody>
          </p:sp>
        </mc:Fallback>
      </mc:AlternateContent>
      <p:sp>
        <p:nvSpPr>
          <p:cNvPr id="13" name="矩形 12">
            <a:extLst>
              <a:ext uri="{FF2B5EF4-FFF2-40B4-BE49-F238E27FC236}">
                <a16:creationId xmlns:a16="http://schemas.microsoft.com/office/drawing/2014/main" id="{429B6AAB-F300-46F5-BAC6-276B0CF7D26C}"/>
              </a:ext>
            </a:extLst>
          </p:cNvPr>
          <p:cNvSpPr/>
          <p:nvPr/>
        </p:nvSpPr>
        <p:spPr>
          <a:xfrm>
            <a:off x="5167830" y="2747589"/>
            <a:ext cx="2886710" cy="1302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63A32AF8-7233-4E8B-850F-95446A3E146E}"/>
              </a:ext>
            </a:extLst>
          </p:cNvPr>
          <p:cNvSpPr/>
          <p:nvPr/>
        </p:nvSpPr>
        <p:spPr>
          <a:xfrm>
            <a:off x="5167830" y="5441664"/>
            <a:ext cx="1406056" cy="712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4AC1A93B-1C28-4AC9-A534-422733767381}"/>
              </a:ext>
            </a:extLst>
          </p:cNvPr>
          <p:cNvSpPr/>
          <p:nvPr/>
        </p:nvSpPr>
        <p:spPr>
          <a:xfrm>
            <a:off x="2958300" y="4348721"/>
            <a:ext cx="1605618" cy="714562"/>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latin typeface="+mn-ea"/>
              </a:rPr>
              <a:t>同一方向</a:t>
            </a:r>
          </a:p>
        </p:txBody>
      </p:sp>
      <p:cxnSp>
        <p:nvCxnSpPr>
          <p:cNvPr id="16" name="直接箭头连接符 15">
            <a:extLst>
              <a:ext uri="{FF2B5EF4-FFF2-40B4-BE49-F238E27FC236}">
                <a16:creationId xmlns:a16="http://schemas.microsoft.com/office/drawing/2014/main" id="{D75D8E08-C2BE-478F-B9EA-40A3A68E2FDC}"/>
              </a:ext>
            </a:extLst>
          </p:cNvPr>
          <p:cNvCxnSpPr/>
          <p:nvPr/>
        </p:nvCxnSpPr>
        <p:spPr>
          <a:xfrm flipH="1">
            <a:off x="3824446" y="3684787"/>
            <a:ext cx="1343384" cy="739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8C3E0C-5B30-4C0A-B007-BE9E34A0360B}"/>
              </a:ext>
            </a:extLst>
          </p:cNvPr>
          <p:cNvCxnSpPr/>
          <p:nvPr/>
        </p:nvCxnSpPr>
        <p:spPr>
          <a:xfrm flipH="1" flipV="1">
            <a:off x="3824446" y="4987745"/>
            <a:ext cx="1343384" cy="7166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3F0F99-6128-A7A2-2465-34641CF744D8}"/>
              </a:ext>
            </a:extLst>
          </p:cNvPr>
          <p:cNvSpPr txBox="1"/>
          <p:nvPr/>
        </p:nvSpPr>
        <p:spPr>
          <a:xfrm>
            <a:off x="566962" y="5543439"/>
            <a:ext cx="5645796" cy="461665"/>
          </a:xfrm>
          <a:prstGeom prst="rect">
            <a:avLst/>
          </a:prstGeom>
          <a:noFill/>
        </p:spPr>
        <p:txBody>
          <a:bodyPr wrap="square">
            <a:spAutoFit/>
          </a:bodyPr>
          <a:lstStyle/>
          <a:p>
            <a:r>
              <a:rPr lang="en-US" altLang="zh-CN" sz="2400" dirty="0">
                <a:latin typeface="+mn-ea"/>
              </a:rPr>
              <a:t>Boosting</a:t>
            </a:r>
            <a:r>
              <a:rPr lang="zh-CN" altLang="en-US" sz="2400" dirty="0">
                <a:latin typeface="+mn-ea"/>
              </a:rPr>
              <a:t>角度：</a:t>
            </a:r>
            <a:endParaRPr lang="en-CN" sz="2400" dirty="0"/>
          </a:p>
        </p:txBody>
      </p:sp>
      <p:sp>
        <p:nvSpPr>
          <p:cNvPr id="4" name="灯片编号占位符 3">
            <a:extLst>
              <a:ext uri="{FF2B5EF4-FFF2-40B4-BE49-F238E27FC236}">
                <a16:creationId xmlns:a16="http://schemas.microsoft.com/office/drawing/2014/main" id="{06869C87-A90B-4E73-AC3F-93A42E508EBE}"/>
              </a:ext>
            </a:extLst>
          </p:cNvPr>
          <p:cNvSpPr>
            <a:spLocks noGrp="1"/>
          </p:cNvSpPr>
          <p:nvPr>
            <p:ph type="sldNum" sz="quarter" idx="14"/>
          </p:nvPr>
        </p:nvSpPr>
        <p:spPr/>
        <p:txBody>
          <a:bodyPr/>
          <a:lstStyle/>
          <a:p>
            <a:fld id="{AF69888C-E133-43D9-A638-B5C95925B91C}" type="slidenum">
              <a:rPr lang="zh-CN" altLang="en-US" smtClean="0"/>
              <a:t>46</a:t>
            </a:fld>
            <a:endParaRPr lang="zh-CN" altLang="en-US" dirty="0"/>
          </a:p>
        </p:txBody>
      </p:sp>
    </p:spTree>
    <p:extLst>
      <p:ext uri="{BB962C8B-B14F-4D97-AF65-F5344CB8AC3E}">
        <p14:creationId xmlns:p14="http://schemas.microsoft.com/office/powerpoint/2010/main" val="136591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5BBCCB-268D-4038-94C4-4476393FD445}"/>
              </a:ext>
            </a:extLst>
          </p:cNvPr>
          <p:cNvSpPr>
            <a:spLocks noGrp="1"/>
          </p:cNvSpPr>
          <p:nvPr>
            <p:ph type="body" sz="quarter" idx="12"/>
          </p:nvPr>
        </p:nvSpPr>
        <p:spPr/>
        <p:txBody>
          <a:bodyPr/>
          <a:lstStyle/>
          <a:p>
            <a:pPr marL="0" indent="0">
              <a:buNone/>
            </a:pPr>
            <a:r>
              <a:rPr lang="en-US" altLang="zh-CN" sz="3200" dirty="0"/>
              <a:t>Gradient Boosting</a:t>
            </a:r>
            <a:endParaRPr lang="zh-CN" altLang="en-US" sz="3200" dirty="0"/>
          </a:p>
        </p:txBody>
      </p:sp>
      <p:grpSp>
        <p:nvGrpSpPr>
          <p:cNvPr id="12" name="组合 11">
            <a:extLst>
              <a:ext uri="{FF2B5EF4-FFF2-40B4-BE49-F238E27FC236}">
                <a16:creationId xmlns:a16="http://schemas.microsoft.com/office/drawing/2014/main" id="{ED12F13E-3DD0-4C7A-BD87-52514BA3AE99}"/>
              </a:ext>
            </a:extLst>
          </p:cNvPr>
          <p:cNvGrpSpPr/>
          <p:nvPr/>
        </p:nvGrpSpPr>
        <p:grpSpPr>
          <a:xfrm>
            <a:off x="2195051" y="865915"/>
            <a:ext cx="7801898" cy="1113064"/>
            <a:chOff x="992979" y="791769"/>
            <a:chExt cx="8890322" cy="1410145"/>
          </a:xfrm>
        </p:grpSpPr>
        <p:pic>
          <p:nvPicPr>
            <p:cNvPr id="7" name="图片 6">
              <a:extLst>
                <a:ext uri="{FF2B5EF4-FFF2-40B4-BE49-F238E27FC236}">
                  <a16:creationId xmlns:a16="http://schemas.microsoft.com/office/drawing/2014/main" id="{51DC9DB9-3679-4490-AB1E-BA546D90D502}"/>
                </a:ext>
              </a:extLst>
            </p:cNvPr>
            <p:cNvPicPr>
              <a:picLocks noChangeAspect="1"/>
            </p:cNvPicPr>
            <p:nvPr/>
          </p:nvPicPr>
          <p:blipFill>
            <a:blip r:embed="rId2"/>
            <a:stretch>
              <a:fillRect/>
            </a:stretch>
          </p:blipFill>
          <p:spPr>
            <a:xfrm>
              <a:off x="992979" y="791769"/>
              <a:ext cx="8890322" cy="1410145"/>
            </a:xfrm>
            <a:prstGeom prst="rect">
              <a:avLst/>
            </a:prstGeom>
          </p:spPr>
        </p:pic>
        <p:sp>
          <p:nvSpPr>
            <p:cNvPr id="5" name="矩形 4">
              <a:extLst>
                <a:ext uri="{FF2B5EF4-FFF2-40B4-BE49-F238E27FC236}">
                  <a16:creationId xmlns:a16="http://schemas.microsoft.com/office/drawing/2014/main" id="{9C5D9448-A8BF-498D-B934-BD92997AADCA}"/>
                </a:ext>
              </a:extLst>
            </p:cNvPr>
            <p:cNvSpPr/>
            <p:nvPr/>
          </p:nvSpPr>
          <p:spPr>
            <a:xfrm>
              <a:off x="2428218" y="1749843"/>
              <a:ext cx="2289169" cy="34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同一方向</a:t>
              </a: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5C68268-40D8-4D9B-A7E2-E999FFA4090E}"/>
                  </a:ext>
                </a:extLst>
              </p:cNvPr>
              <p:cNvSpPr txBox="1"/>
              <p:nvPr/>
            </p:nvSpPr>
            <p:spPr>
              <a:xfrm>
                <a:off x="423023" y="2040255"/>
                <a:ext cx="7054303" cy="523220"/>
              </a:xfrm>
              <a:prstGeom prst="rect">
                <a:avLst/>
              </a:prstGeom>
              <a:noFill/>
            </p:spPr>
            <p:txBody>
              <a:bodyPr wrap="none" rtlCol="0">
                <a:spAutoFit/>
              </a:bodyPr>
              <a:lstStyle/>
              <a:p>
                <a:pPr marL="342900" indent="-342900" algn="l">
                  <a:buFont typeface="Wingdings" pitchFamily="2" charset="2"/>
                  <a:buChar char="Ø"/>
                </a:pPr>
                <a:r>
                  <a:rPr lang="zh-CN" altLang="en-US" sz="2800" dirty="0">
                    <a:latin typeface="+mn-ea"/>
                  </a:rPr>
                  <a:t>我们希望</a:t>
                </a:r>
                <a:r>
                  <a:rPr lang="zh-CN" altLang="en-US" sz="2800" dirty="0">
                    <a:solidFill>
                      <a:srgbClr val="FF0000"/>
                    </a:solidFill>
                    <a:latin typeface="+mn-ea"/>
                  </a:rPr>
                  <a:t>找到一个</a:t>
                </a:r>
                <a14:m>
                  <m:oMath xmlns:m="http://schemas.openxmlformats.org/officeDocument/2006/math">
                    <m:sSub>
                      <m:sSubPr>
                        <m:ctrlPr>
                          <a:rPr lang="en-US" altLang="zh-CN" sz="280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𝑓</m:t>
                        </m:r>
                      </m:e>
                      <m:sub>
                        <m:r>
                          <a:rPr lang="en-US" altLang="zh-CN" sz="2800" b="0" i="1" dirty="0" smtClean="0">
                            <a:solidFill>
                              <a:srgbClr val="FF0000"/>
                            </a:solidFill>
                            <a:latin typeface="Cambria Math" panose="02040503050406030204" pitchFamily="18" charset="0"/>
                          </a:rPr>
                          <m:t>𝑡</m:t>
                        </m:r>
                      </m:sub>
                    </m:sSub>
                    <m:r>
                      <a:rPr lang="en-US" altLang="zh-CN"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rPr>
                      <m:t>𝑥</m:t>
                    </m:r>
                    <m:r>
                      <a:rPr lang="en-US" altLang="zh-CN" sz="2800" i="1" dirty="0" smtClean="0">
                        <a:solidFill>
                          <a:srgbClr val="FF0000"/>
                        </a:solidFill>
                        <a:latin typeface="Cambria Math" panose="02040503050406030204" pitchFamily="18" charset="0"/>
                      </a:rPr>
                      <m:t>)</m:t>
                    </m:r>
                  </m:oMath>
                </a14:m>
                <a:r>
                  <a:rPr lang="zh-CN" altLang="en-US" sz="2800" dirty="0">
                    <a:latin typeface="+mn-ea"/>
                  </a:rPr>
                  <a:t>，使如下函数最大</a:t>
                </a:r>
              </a:p>
            </p:txBody>
          </p:sp>
        </mc:Choice>
        <mc:Fallback xmlns="">
          <p:sp>
            <p:nvSpPr>
              <p:cNvPr id="6" name="文本框 5">
                <a:extLst>
                  <a:ext uri="{FF2B5EF4-FFF2-40B4-BE49-F238E27FC236}">
                    <a16:creationId xmlns:a16="http://schemas.microsoft.com/office/drawing/2014/main" id="{05C68268-40D8-4D9B-A7E2-E999FFA4090E}"/>
                  </a:ext>
                </a:extLst>
              </p:cNvPr>
              <p:cNvSpPr txBox="1">
                <a:spLocks noRot="1" noChangeAspect="1" noMove="1" noResize="1" noEditPoints="1" noAdjustHandles="1" noChangeArrowheads="1" noChangeShapeType="1" noTextEdit="1"/>
              </p:cNvSpPr>
              <p:nvPr/>
            </p:nvSpPr>
            <p:spPr>
              <a:xfrm>
                <a:off x="423023" y="2040255"/>
                <a:ext cx="7054303" cy="523220"/>
              </a:xfrm>
              <a:prstGeom prst="rect">
                <a:avLst/>
              </a:prstGeom>
              <a:blipFill>
                <a:blip r:embed="rId3"/>
                <a:stretch>
                  <a:fillRect l="-1619" t="-11628" r="-899" b="-30233"/>
                </a:stretch>
              </a:blipFill>
            </p:spPr>
            <p:txBody>
              <a:bodyPr/>
              <a:lstStyle/>
              <a:p>
                <a:r>
                  <a:rPr lang="en-CN">
                    <a:noFill/>
                  </a:rPr>
                  <a:t> </a:t>
                </a:r>
              </a:p>
            </p:txBody>
          </p:sp>
        </mc:Fallback>
      </mc:AlternateContent>
      <p:grpSp>
        <p:nvGrpSpPr>
          <p:cNvPr id="17" name="组合 16">
            <a:extLst>
              <a:ext uri="{FF2B5EF4-FFF2-40B4-BE49-F238E27FC236}">
                <a16:creationId xmlns:a16="http://schemas.microsoft.com/office/drawing/2014/main" id="{D1AFB49D-2AF5-4DB7-BC5B-F0442DCCE40C}"/>
              </a:ext>
            </a:extLst>
          </p:cNvPr>
          <p:cNvGrpSpPr/>
          <p:nvPr/>
        </p:nvGrpSpPr>
        <p:grpSpPr>
          <a:xfrm>
            <a:off x="3105149" y="2560548"/>
            <a:ext cx="6004561" cy="1688351"/>
            <a:chOff x="2857333" y="2497855"/>
            <a:chExt cx="6477333" cy="1883951"/>
          </a:xfrm>
        </p:grpSpPr>
        <p:pic>
          <p:nvPicPr>
            <p:cNvPr id="16" name="图片 15">
              <a:extLst>
                <a:ext uri="{FF2B5EF4-FFF2-40B4-BE49-F238E27FC236}">
                  <a16:creationId xmlns:a16="http://schemas.microsoft.com/office/drawing/2014/main" id="{10ED25BA-5C1F-4056-B523-EE43F5D8C6A2}"/>
                </a:ext>
              </a:extLst>
            </p:cNvPr>
            <p:cNvPicPr>
              <a:picLocks noChangeAspect="1"/>
            </p:cNvPicPr>
            <p:nvPr/>
          </p:nvPicPr>
          <p:blipFill>
            <a:blip r:embed="rId4"/>
            <a:stretch>
              <a:fillRect/>
            </a:stretch>
          </p:blipFill>
          <p:spPr>
            <a:xfrm>
              <a:off x="2857333" y="2847221"/>
              <a:ext cx="6477333" cy="1530429"/>
            </a:xfrm>
            <a:prstGeom prst="rect">
              <a:avLst/>
            </a:prstGeom>
          </p:spPr>
        </p:pic>
        <p:sp>
          <p:nvSpPr>
            <p:cNvPr id="9" name="文本框 8">
              <a:extLst>
                <a:ext uri="{FF2B5EF4-FFF2-40B4-BE49-F238E27FC236}">
                  <a16:creationId xmlns:a16="http://schemas.microsoft.com/office/drawing/2014/main" id="{92121C93-3862-4F4F-8212-49C2D345A08A}"/>
                </a:ext>
              </a:extLst>
            </p:cNvPr>
            <p:cNvSpPr txBox="1"/>
            <p:nvPr/>
          </p:nvSpPr>
          <p:spPr>
            <a:xfrm>
              <a:off x="6918814" y="2497855"/>
              <a:ext cx="2323191" cy="532200"/>
            </a:xfrm>
            <a:prstGeom prst="rect">
              <a:avLst/>
            </a:prstGeom>
            <a:solidFill>
              <a:schemeClr val="bg1"/>
            </a:solidFill>
          </p:spPr>
          <p:txBody>
            <a:bodyPr wrap="square" rtlCol="0">
              <a:spAutoFit/>
            </a:bodyPr>
            <a:lstStyle/>
            <a:p>
              <a:pPr algn="l"/>
              <a:r>
                <a:rPr lang="zh-CN" altLang="en-US" sz="2400" dirty="0">
                  <a:latin typeface="+mn-ea"/>
                </a:rPr>
                <a:t>最小化误差</a:t>
              </a:r>
            </a:p>
          </p:txBody>
        </p:sp>
        <p:sp>
          <p:nvSpPr>
            <p:cNvPr id="10" name="矩形 9">
              <a:extLst>
                <a:ext uri="{FF2B5EF4-FFF2-40B4-BE49-F238E27FC236}">
                  <a16:creationId xmlns:a16="http://schemas.microsoft.com/office/drawing/2014/main" id="{17673DD3-754C-4DC3-A6A3-C9310CD6058A}"/>
                </a:ext>
              </a:extLst>
            </p:cNvPr>
            <p:cNvSpPr/>
            <p:nvPr/>
          </p:nvSpPr>
          <p:spPr>
            <a:xfrm>
              <a:off x="3607486" y="3892573"/>
              <a:ext cx="2860996" cy="489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样本权重</a:t>
              </a:r>
              <a:r>
                <a:rPr lang="en-US" altLang="zh-CN" sz="2400" dirty="0" err="1">
                  <a:solidFill>
                    <a:schemeClr val="tx1"/>
                  </a:solidFill>
                  <a:latin typeface="+mn-ea"/>
                </a:rPr>
                <a:t>u</a:t>
              </a:r>
              <a:r>
                <a:rPr lang="en-US" altLang="zh-CN" sz="2400" baseline="30000" dirty="0" err="1">
                  <a:solidFill>
                    <a:schemeClr val="tx1"/>
                  </a:solidFill>
                  <a:latin typeface="+mn-ea"/>
                </a:rPr>
                <a:t>n</a:t>
              </a:r>
              <a:r>
                <a:rPr lang="en-US" altLang="zh-CN" sz="2400" baseline="-25000" dirty="0" err="1">
                  <a:solidFill>
                    <a:schemeClr val="tx1"/>
                  </a:solidFill>
                  <a:latin typeface="+mn-ea"/>
                </a:rPr>
                <a:t>t</a:t>
              </a:r>
              <a:endParaRPr lang="zh-CN" altLang="en-US" sz="2400" dirty="0">
                <a:solidFill>
                  <a:schemeClr val="tx1"/>
                </a:solidFill>
              </a:endParaRPr>
            </a:p>
          </p:txBody>
        </p:sp>
        <p:sp>
          <p:nvSpPr>
            <p:cNvPr id="11" name="矩形 10">
              <a:extLst>
                <a:ext uri="{FF2B5EF4-FFF2-40B4-BE49-F238E27FC236}">
                  <a16:creationId xmlns:a16="http://schemas.microsoft.com/office/drawing/2014/main" id="{C2C0E155-4D46-43B3-9C3D-BDFC448A9A8B}"/>
                </a:ext>
              </a:extLst>
            </p:cNvPr>
            <p:cNvSpPr/>
            <p:nvPr/>
          </p:nvSpPr>
          <p:spPr>
            <a:xfrm>
              <a:off x="7218635" y="3900620"/>
              <a:ext cx="1723549" cy="461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同一符号</a:t>
              </a:r>
            </a:p>
          </p:txBody>
        </p:sp>
      </p:grpSp>
      <p:sp>
        <p:nvSpPr>
          <p:cNvPr id="14" name="矩形 13">
            <a:extLst>
              <a:ext uri="{FF2B5EF4-FFF2-40B4-BE49-F238E27FC236}">
                <a16:creationId xmlns:a16="http://schemas.microsoft.com/office/drawing/2014/main" id="{CF5F26B8-D984-465F-8FA1-278EDEC0E9D0}"/>
              </a:ext>
            </a:extLst>
          </p:cNvPr>
          <p:cNvSpPr/>
          <p:nvPr/>
        </p:nvSpPr>
        <p:spPr>
          <a:xfrm>
            <a:off x="4297617" y="5713892"/>
            <a:ext cx="4644190" cy="878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rPr>
              <a:t>我们在</a:t>
            </a:r>
            <a:r>
              <a:rPr lang="en-US" altLang="zh-CN" sz="2400" dirty="0" err="1">
                <a:solidFill>
                  <a:schemeClr val="accent1"/>
                </a:solidFill>
              </a:rPr>
              <a:t>Adaboost</a:t>
            </a:r>
            <a:r>
              <a:rPr lang="zh-CN" altLang="en-US" sz="2400" dirty="0">
                <a:solidFill>
                  <a:schemeClr val="accent1"/>
                </a:solidFill>
              </a:rPr>
              <a:t>中获得的权重</a:t>
            </a:r>
          </a:p>
        </p:txBody>
      </p:sp>
      <p:pic>
        <p:nvPicPr>
          <p:cNvPr id="19" name="图片 18">
            <a:extLst>
              <a:ext uri="{FF2B5EF4-FFF2-40B4-BE49-F238E27FC236}">
                <a16:creationId xmlns:a16="http://schemas.microsoft.com/office/drawing/2014/main" id="{4AA1BD43-6736-439A-9E58-298043E2A669}"/>
              </a:ext>
            </a:extLst>
          </p:cNvPr>
          <p:cNvPicPr>
            <a:picLocks noChangeAspect="1"/>
          </p:cNvPicPr>
          <p:nvPr/>
        </p:nvPicPr>
        <p:blipFill>
          <a:blip r:embed="rId5"/>
          <a:stretch>
            <a:fillRect/>
          </a:stretch>
        </p:blipFill>
        <p:spPr>
          <a:xfrm>
            <a:off x="849092" y="4248900"/>
            <a:ext cx="7083328" cy="1320531"/>
          </a:xfrm>
          <a:prstGeom prst="rect">
            <a:avLst/>
          </a:prstGeom>
        </p:spPr>
      </p:pic>
      <p:pic>
        <p:nvPicPr>
          <p:cNvPr id="21" name="图片 20">
            <a:extLst>
              <a:ext uri="{FF2B5EF4-FFF2-40B4-BE49-F238E27FC236}">
                <a16:creationId xmlns:a16="http://schemas.microsoft.com/office/drawing/2014/main" id="{723411AB-B1A7-4184-8E76-1A555A52FB73}"/>
              </a:ext>
            </a:extLst>
          </p:cNvPr>
          <p:cNvPicPr>
            <a:picLocks noChangeAspect="1"/>
          </p:cNvPicPr>
          <p:nvPr/>
        </p:nvPicPr>
        <p:blipFill>
          <a:blip r:embed="rId6"/>
          <a:stretch>
            <a:fillRect/>
          </a:stretch>
        </p:blipFill>
        <p:spPr>
          <a:xfrm>
            <a:off x="837680" y="5543717"/>
            <a:ext cx="3112495" cy="1140929"/>
          </a:xfrm>
          <a:prstGeom prst="rect">
            <a:avLst/>
          </a:prstGeom>
        </p:spPr>
      </p:pic>
      <p:sp>
        <p:nvSpPr>
          <p:cNvPr id="3" name="灯片编号占位符 2">
            <a:extLst>
              <a:ext uri="{FF2B5EF4-FFF2-40B4-BE49-F238E27FC236}">
                <a16:creationId xmlns:a16="http://schemas.microsoft.com/office/drawing/2014/main" id="{4A25503F-CC2C-4FD6-B49F-A564A9BD64F2}"/>
              </a:ext>
            </a:extLst>
          </p:cNvPr>
          <p:cNvSpPr>
            <a:spLocks noGrp="1"/>
          </p:cNvSpPr>
          <p:nvPr>
            <p:ph type="sldNum" sz="quarter" idx="14"/>
          </p:nvPr>
        </p:nvSpPr>
        <p:spPr/>
        <p:txBody>
          <a:bodyPr/>
          <a:lstStyle/>
          <a:p>
            <a:fld id="{AF69888C-E133-43D9-A638-B5C95925B91C}" type="slidenum">
              <a:rPr lang="zh-CN" altLang="en-US" smtClean="0"/>
              <a:t>47</a:t>
            </a:fld>
            <a:endParaRPr lang="zh-CN" altLang="en-US" dirty="0"/>
          </a:p>
        </p:txBody>
      </p:sp>
    </p:spTree>
    <p:extLst>
      <p:ext uri="{BB962C8B-B14F-4D97-AF65-F5344CB8AC3E}">
        <p14:creationId xmlns:p14="http://schemas.microsoft.com/office/powerpoint/2010/main" val="415835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1613336-55BA-4F1E-BC8A-36F84B72A5F8}"/>
              </a:ext>
            </a:extLst>
          </p:cNvPr>
          <p:cNvSpPr>
            <a:spLocks noGrp="1"/>
          </p:cNvSpPr>
          <p:nvPr>
            <p:ph type="body" sz="quarter" idx="12"/>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Gradient Boosting</a:t>
            </a:r>
            <a:endParaRPr kumimoji="0" lang="zh-CN" altLang="en-US" sz="3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 name="文本框 2">
            <a:extLst>
              <a:ext uri="{FF2B5EF4-FFF2-40B4-BE49-F238E27FC236}">
                <a16:creationId xmlns:a16="http://schemas.microsoft.com/office/drawing/2014/main" id="{CEBF1DE8-3612-4B62-938F-AC0528221432}"/>
              </a:ext>
            </a:extLst>
          </p:cNvPr>
          <p:cNvSpPr txBox="1"/>
          <p:nvPr/>
        </p:nvSpPr>
        <p:spPr>
          <a:xfrm>
            <a:off x="673768" y="1118937"/>
            <a:ext cx="8813132" cy="461665"/>
          </a:xfrm>
          <a:prstGeom prst="rect">
            <a:avLst/>
          </a:prstGeom>
          <a:noFill/>
        </p:spPr>
        <p:txBody>
          <a:bodyPr wrap="square" rtlCol="0">
            <a:spAutoFit/>
          </a:bodyPr>
          <a:lstStyle/>
          <a:p>
            <a:pPr marL="342900" indent="-342900" algn="l">
              <a:buFont typeface="Wingdings" pitchFamily="2" charset="2"/>
              <a:buChar char="Ø"/>
            </a:pPr>
            <a:r>
              <a:rPr lang="zh-CN" altLang="en-US" sz="2400" dirty="0">
                <a:latin typeface="+mn-ea"/>
              </a:rPr>
              <a:t>找到一个</a:t>
            </a:r>
            <a:r>
              <a:rPr lang="en-US" altLang="zh-CN" sz="2400" dirty="0">
                <a:latin typeface="+mn-ea"/>
              </a:rPr>
              <a:t>g(x)</a:t>
            </a:r>
            <a:r>
              <a:rPr lang="zh-CN" altLang="en-US" sz="2400" dirty="0">
                <a:latin typeface="+mn-ea"/>
              </a:rPr>
              <a:t>，使                                                最小</a:t>
            </a:r>
            <a:endParaRPr lang="en-US" altLang="zh-CN" sz="2400" dirty="0">
              <a:latin typeface="+mn-ea"/>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804782E-8D0B-4056-9595-FA421E2D74F7}"/>
                  </a:ext>
                </a:extLst>
              </p:cNvPr>
              <p:cNvSpPr/>
              <p:nvPr/>
            </p:nvSpPr>
            <p:spPr>
              <a:xfrm>
                <a:off x="5886450" y="1772814"/>
                <a:ext cx="4283484" cy="954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14:m>
                  <m:oMath xmlns:m="http://schemas.openxmlformats.org/officeDocument/2006/math">
                    <m:sSub>
                      <m:sSubPr>
                        <m:ctrlPr>
                          <a:rPr lang="zh-CN" altLang="en-US" sz="2400" i="1" smtClean="0">
                            <a:solidFill>
                              <a:schemeClr val="bg1"/>
                            </a:solidFill>
                            <a:latin typeface="Cambria Math" panose="02040503050406030204" pitchFamily="18" charset="0"/>
                          </a:rPr>
                        </m:ctrlPr>
                      </m:sSubPr>
                      <m:e>
                        <m:r>
                          <a:rPr lang="zh-CN" altLang="en-US" sz="2400" i="1" smtClean="0">
                            <a:solidFill>
                              <a:schemeClr val="bg1"/>
                            </a:solidFill>
                            <a:latin typeface="Cambria Math" panose="02040503050406030204" pitchFamily="18" charset="0"/>
                          </a:rPr>
                          <m:t>𝛼</m:t>
                        </m:r>
                      </m:e>
                      <m:sub>
                        <m:r>
                          <a:rPr lang="zh-CN" altLang="en-US" sz="2400" i="1" smtClean="0">
                            <a:solidFill>
                              <a:schemeClr val="bg1"/>
                            </a:solidFill>
                            <a:latin typeface="Cambria Math" panose="02040503050406030204" pitchFamily="18" charset="0"/>
                          </a:rPr>
                          <m:t>𝑡</m:t>
                        </m:r>
                      </m:sub>
                    </m:sSub>
                  </m:oMath>
                </a14:m>
                <a:r>
                  <a:rPr lang="zh-CN" altLang="en-US" sz="2400" dirty="0">
                    <a:solidFill>
                      <a:schemeClr val="bg1"/>
                    </a:solidFill>
                    <a:latin typeface="+mn-ea"/>
                  </a:rPr>
                  <a:t>是一个类似于学习率的参数</a:t>
                </a:r>
              </a:p>
            </p:txBody>
          </p:sp>
        </mc:Choice>
        <mc:Fallback xmlns="">
          <p:sp>
            <p:nvSpPr>
              <p:cNvPr id="13" name="矩形 12">
                <a:extLst>
                  <a:ext uri="{FF2B5EF4-FFF2-40B4-BE49-F238E27FC236}">
                    <a16:creationId xmlns:a16="http://schemas.microsoft.com/office/drawing/2014/main" id="{C804782E-8D0B-4056-9595-FA421E2D74F7}"/>
                  </a:ext>
                </a:extLst>
              </p:cNvPr>
              <p:cNvSpPr>
                <a:spLocks noRot="1" noChangeAspect="1" noMove="1" noResize="1" noEditPoints="1" noAdjustHandles="1" noChangeArrowheads="1" noChangeShapeType="1" noTextEdit="1"/>
              </p:cNvSpPr>
              <p:nvPr/>
            </p:nvSpPr>
            <p:spPr>
              <a:xfrm>
                <a:off x="5886450" y="1772814"/>
                <a:ext cx="4283484" cy="954345"/>
              </a:xfrm>
              <a:prstGeom prst="rect">
                <a:avLst/>
              </a:prstGeom>
              <a:blipFill>
                <a:blip r:embed="rId3"/>
                <a:stretch>
                  <a:fillRect r="-427"/>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75267A8-2DAE-4CC9-AAA8-85DC5EE101B7}"/>
                  </a:ext>
                </a:extLst>
              </p:cNvPr>
              <p:cNvSpPr txBox="1"/>
              <p:nvPr/>
            </p:nvSpPr>
            <p:spPr>
              <a:xfrm>
                <a:off x="629320" y="2600692"/>
                <a:ext cx="5140663" cy="461665"/>
              </a:xfrm>
              <a:prstGeom prst="rect">
                <a:avLst/>
              </a:prstGeom>
              <a:noFill/>
            </p:spPr>
            <p:txBody>
              <a:bodyPr wrap="square" rtlCol="0">
                <a:spAutoFit/>
              </a:bodyPr>
              <a:lstStyle/>
              <a:p>
                <a:r>
                  <a:rPr lang="zh-CN" altLang="en-US" sz="2400" dirty="0">
                    <a:latin typeface="+mn-ea"/>
                  </a:rPr>
                  <a:t>固定</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CN" altLang="en-US" sz="2400" dirty="0">
                    <a:latin typeface="+mn-ea"/>
                  </a:rPr>
                  <a:t>找出使</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𝑔</m:t>
                        </m:r>
                      </m:e>
                      <m:sub>
                        <m:r>
                          <a:rPr lang="zh-CN" altLang="en-US" sz="2400" i="1">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oMath>
                </a14:m>
                <a:r>
                  <a:rPr lang="zh-CN" altLang="en-US" sz="2400" dirty="0">
                    <a:latin typeface="+mn-ea"/>
                  </a:rPr>
                  <a:t>最小的</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𝛼</m:t>
                        </m:r>
                      </m:e>
                      <m:sub>
                        <m:r>
                          <a:rPr lang="zh-CN" altLang="en-US" sz="2400" i="1" smtClean="0">
                            <a:solidFill>
                              <a:schemeClr val="tx1"/>
                            </a:solidFill>
                            <a:latin typeface="Cambria Math" panose="02040503050406030204" pitchFamily="18" charset="0"/>
                          </a:rPr>
                          <m:t>𝑡</m:t>
                        </m:r>
                      </m:sub>
                    </m:sSub>
                  </m:oMath>
                </a14:m>
                <a:endParaRPr lang="zh-CN" altLang="en-US" sz="2400" dirty="0">
                  <a:latin typeface="+mn-ea"/>
                </a:endParaRPr>
              </a:p>
            </p:txBody>
          </p:sp>
        </mc:Choice>
        <mc:Fallback xmlns="">
          <p:sp>
            <p:nvSpPr>
              <p:cNvPr id="8" name="文本框 7">
                <a:extLst>
                  <a:ext uri="{FF2B5EF4-FFF2-40B4-BE49-F238E27FC236}">
                    <a16:creationId xmlns:a16="http://schemas.microsoft.com/office/drawing/2014/main" id="{F75267A8-2DAE-4CC9-AAA8-85DC5EE101B7}"/>
                  </a:ext>
                </a:extLst>
              </p:cNvPr>
              <p:cNvSpPr txBox="1">
                <a:spLocks noRot="1" noChangeAspect="1" noMove="1" noResize="1" noEditPoints="1" noAdjustHandles="1" noChangeArrowheads="1" noChangeShapeType="1" noTextEdit="1"/>
              </p:cNvSpPr>
              <p:nvPr/>
            </p:nvSpPr>
            <p:spPr>
              <a:xfrm>
                <a:off x="629320" y="2600692"/>
                <a:ext cx="5140663" cy="461665"/>
              </a:xfrm>
              <a:prstGeom prst="rect">
                <a:avLst/>
              </a:prstGeom>
              <a:blipFill>
                <a:blip r:embed="rId4"/>
                <a:stretch>
                  <a:fillRect l="-1777" t="-10667" b="-30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439096E-0BAF-4058-9F50-2CFD92E2A8CB}"/>
              </a:ext>
            </a:extLst>
          </p:cNvPr>
          <p:cNvPicPr>
            <a:picLocks noChangeAspect="1"/>
          </p:cNvPicPr>
          <p:nvPr/>
        </p:nvPicPr>
        <p:blipFill>
          <a:blip r:embed="rId5"/>
          <a:stretch>
            <a:fillRect/>
          </a:stretch>
        </p:blipFill>
        <p:spPr>
          <a:xfrm>
            <a:off x="3632485" y="941769"/>
            <a:ext cx="4198585" cy="653877"/>
          </a:xfrm>
          <a:prstGeom prst="rect">
            <a:avLst/>
          </a:prstGeom>
        </p:spPr>
      </p:pic>
      <p:pic>
        <p:nvPicPr>
          <p:cNvPr id="12" name="图片 11">
            <a:extLst>
              <a:ext uri="{FF2B5EF4-FFF2-40B4-BE49-F238E27FC236}">
                <a16:creationId xmlns:a16="http://schemas.microsoft.com/office/drawing/2014/main" id="{39F06C78-EDAC-4A4D-81AB-5088570AC149}"/>
              </a:ext>
            </a:extLst>
          </p:cNvPr>
          <p:cNvPicPr>
            <a:picLocks noChangeAspect="1"/>
          </p:cNvPicPr>
          <p:nvPr/>
        </p:nvPicPr>
        <p:blipFill>
          <a:blip r:embed="rId6"/>
          <a:stretch>
            <a:fillRect/>
          </a:stretch>
        </p:blipFill>
        <p:spPr>
          <a:xfrm>
            <a:off x="926967" y="1807897"/>
            <a:ext cx="3801980" cy="683241"/>
          </a:xfrm>
          <a:prstGeom prst="rect">
            <a:avLst/>
          </a:prstGeom>
        </p:spPr>
      </p:pic>
      <p:pic>
        <p:nvPicPr>
          <p:cNvPr id="19" name="图片 18">
            <a:extLst>
              <a:ext uri="{FF2B5EF4-FFF2-40B4-BE49-F238E27FC236}">
                <a16:creationId xmlns:a16="http://schemas.microsoft.com/office/drawing/2014/main" id="{8DF6ED73-7C83-448D-80B0-BC721876B7A8}"/>
              </a:ext>
            </a:extLst>
          </p:cNvPr>
          <p:cNvPicPr>
            <a:picLocks noChangeAspect="1"/>
          </p:cNvPicPr>
          <p:nvPr/>
        </p:nvPicPr>
        <p:blipFill>
          <a:blip r:embed="rId7"/>
          <a:stretch>
            <a:fillRect/>
          </a:stretch>
        </p:blipFill>
        <p:spPr>
          <a:xfrm>
            <a:off x="1151410" y="3067546"/>
            <a:ext cx="6629741" cy="977950"/>
          </a:xfrm>
          <a:prstGeom prst="rect">
            <a:avLst/>
          </a:prstGeom>
        </p:spPr>
      </p:pic>
      <p:pic>
        <p:nvPicPr>
          <p:cNvPr id="21" name="图片 20">
            <a:extLst>
              <a:ext uri="{FF2B5EF4-FFF2-40B4-BE49-F238E27FC236}">
                <a16:creationId xmlns:a16="http://schemas.microsoft.com/office/drawing/2014/main" id="{BA237FD6-2A55-4011-8546-FEF434CB7D4C}"/>
              </a:ext>
            </a:extLst>
          </p:cNvPr>
          <p:cNvPicPr>
            <a:picLocks noChangeAspect="1"/>
          </p:cNvPicPr>
          <p:nvPr/>
        </p:nvPicPr>
        <p:blipFill>
          <a:blip r:embed="rId8"/>
          <a:stretch>
            <a:fillRect/>
          </a:stretch>
        </p:blipFill>
        <p:spPr>
          <a:xfrm>
            <a:off x="1151410" y="3933414"/>
            <a:ext cx="6521785" cy="1104957"/>
          </a:xfrm>
          <a:prstGeom prst="rect">
            <a:avLst/>
          </a:prstGeom>
        </p:spPr>
      </p:pic>
      <p:pic>
        <p:nvPicPr>
          <p:cNvPr id="23" name="图片 22">
            <a:extLst>
              <a:ext uri="{FF2B5EF4-FFF2-40B4-BE49-F238E27FC236}">
                <a16:creationId xmlns:a16="http://schemas.microsoft.com/office/drawing/2014/main" id="{E4A6F720-FF88-4EB4-9EEF-C5A454B5F9F9}"/>
              </a:ext>
            </a:extLst>
          </p:cNvPr>
          <p:cNvPicPr>
            <a:picLocks noChangeAspect="1"/>
          </p:cNvPicPr>
          <p:nvPr/>
        </p:nvPicPr>
        <p:blipFill>
          <a:blip r:embed="rId9"/>
          <a:stretch>
            <a:fillRect/>
          </a:stretch>
        </p:blipFill>
        <p:spPr>
          <a:xfrm>
            <a:off x="752" y="4791781"/>
            <a:ext cx="5969307" cy="1208186"/>
          </a:xfrm>
          <a:prstGeom prst="rect">
            <a:avLst/>
          </a:prstGeom>
        </p:spPr>
      </p:pic>
      <p:pic>
        <p:nvPicPr>
          <p:cNvPr id="25" name="图片 24">
            <a:extLst>
              <a:ext uri="{FF2B5EF4-FFF2-40B4-BE49-F238E27FC236}">
                <a16:creationId xmlns:a16="http://schemas.microsoft.com/office/drawing/2014/main" id="{D753377D-E026-4392-A765-FBB5F3D4255C}"/>
              </a:ext>
            </a:extLst>
          </p:cNvPr>
          <p:cNvPicPr>
            <a:picLocks noChangeAspect="1"/>
          </p:cNvPicPr>
          <p:nvPr/>
        </p:nvPicPr>
        <p:blipFill>
          <a:blip r:embed="rId10"/>
          <a:stretch>
            <a:fillRect/>
          </a:stretch>
        </p:blipFill>
        <p:spPr>
          <a:xfrm>
            <a:off x="1639502" y="5708764"/>
            <a:ext cx="6141646" cy="1159039"/>
          </a:xfrm>
          <a:prstGeom prst="rect">
            <a:avLst/>
          </a:prstGeom>
        </p:spPr>
      </p:pic>
      <p:cxnSp>
        <p:nvCxnSpPr>
          <p:cNvPr id="27" name="直接连接符 26">
            <a:extLst>
              <a:ext uri="{FF2B5EF4-FFF2-40B4-BE49-F238E27FC236}">
                <a16:creationId xmlns:a16="http://schemas.microsoft.com/office/drawing/2014/main" id="{5EB10701-FD87-4313-BB93-78E9D87557BC}"/>
              </a:ext>
            </a:extLst>
          </p:cNvPr>
          <p:cNvCxnSpPr/>
          <p:nvPr/>
        </p:nvCxnSpPr>
        <p:spPr>
          <a:xfrm>
            <a:off x="8218170" y="2876817"/>
            <a:ext cx="0" cy="38097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BCB00AB-46ED-47FA-8488-AFA8049DB1E5}"/>
                  </a:ext>
                </a:extLst>
              </p:cNvPr>
              <p:cNvSpPr txBox="1"/>
              <p:nvPr/>
            </p:nvSpPr>
            <p:spPr>
              <a:xfrm>
                <a:off x="8721090" y="3107650"/>
                <a:ext cx="2333844" cy="461665"/>
              </a:xfrm>
              <a:prstGeom prst="rect">
                <a:avLst/>
              </a:prstGeom>
              <a:noFill/>
            </p:spPr>
            <p:txBody>
              <a:bodyPr wrap="none" rtlCol="0">
                <a:spAutoFit/>
              </a:bodyPr>
              <a:lstStyle/>
              <a:p>
                <a:pPr algn="l"/>
                <a:r>
                  <a:rPr lang="zh-CN" altLang="en-US" sz="2400" dirty="0">
                    <a:latin typeface="+mn-ea"/>
                  </a:rPr>
                  <a:t>找到一个</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𝛼</m:t>
                        </m:r>
                      </m:e>
                      <m:sub>
                        <m:r>
                          <a:rPr lang="zh-CN" altLang="en-US" sz="2400" i="1" smtClean="0">
                            <a:solidFill>
                              <a:schemeClr val="tx1"/>
                            </a:solidFill>
                            <a:latin typeface="Cambria Math" panose="02040503050406030204" pitchFamily="18" charset="0"/>
                          </a:rPr>
                          <m:t>𝑡</m:t>
                        </m:r>
                      </m:sub>
                    </m:sSub>
                  </m:oMath>
                </a14:m>
                <a:r>
                  <a:rPr lang="zh-CN" altLang="en-US" sz="2400" dirty="0">
                    <a:latin typeface="+mn-ea"/>
                  </a:rPr>
                  <a:t>，使</a:t>
                </a:r>
              </a:p>
            </p:txBody>
          </p:sp>
        </mc:Choice>
        <mc:Fallback xmlns="">
          <p:sp>
            <p:nvSpPr>
              <p:cNvPr id="28" name="文本框 27">
                <a:extLst>
                  <a:ext uri="{FF2B5EF4-FFF2-40B4-BE49-F238E27FC236}">
                    <a16:creationId xmlns:a16="http://schemas.microsoft.com/office/drawing/2014/main" id="{2BCB00AB-46ED-47FA-8488-AFA8049DB1E5}"/>
                  </a:ext>
                </a:extLst>
              </p:cNvPr>
              <p:cNvSpPr txBox="1">
                <a:spLocks noRot="1" noChangeAspect="1" noMove="1" noResize="1" noEditPoints="1" noAdjustHandles="1" noChangeArrowheads="1" noChangeShapeType="1" noTextEdit="1"/>
              </p:cNvSpPr>
              <p:nvPr/>
            </p:nvSpPr>
            <p:spPr>
              <a:xfrm>
                <a:off x="8721090" y="3107650"/>
                <a:ext cx="2333844" cy="461665"/>
              </a:xfrm>
              <a:prstGeom prst="rect">
                <a:avLst/>
              </a:prstGeom>
              <a:blipFill>
                <a:blip r:embed="rId11"/>
                <a:stretch>
                  <a:fillRect l="-4188" t="-10526" r="-3141" b="-28947"/>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33540B88-32BC-4BCF-A5B8-9FE1F1D4C1BE}"/>
              </a:ext>
            </a:extLst>
          </p:cNvPr>
          <p:cNvPicPr>
            <a:picLocks noChangeAspect="1"/>
          </p:cNvPicPr>
          <p:nvPr/>
        </p:nvPicPr>
        <p:blipFill>
          <a:blip r:embed="rId12"/>
          <a:stretch>
            <a:fillRect/>
          </a:stretch>
        </p:blipFill>
        <p:spPr>
          <a:xfrm>
            <a:off x="8596766" y="3599106"/>
            <a:ext cx="2649080" cy="2191104"/>
          </a:xfrm>
          <a:prstGeom prst="rect">
            <a:avLst/>
          </a:prstGeom>
        </p:spPr>
      </p:pic>
      <p:sp>
        <p:nvSpPr>
          <p:cNvPr id="31" name="文本框 30">
            <a:extLst>
              <a:ext uri="{FF2B5EF4-FFF2-40B4-BE49-F238E27FC236}">
                <a16:creationId xmlns:a16="http://schemas.microsoft.com/office/drawing/2014/main" id="{42140B80-3384-45A2-B1F4-CF9DA640148E}"/>
              </a:ext>
            </a:extLst>
          </p:cNvPr>
          <p:cNvSpPr txBox="1"/>
          <p:nvPr/>
        </p:nvSpPr>
        <p:spPr>
          <a:xfrm>
            <a:off x="8975948" y="5821909"/>
            <a:ext cx="1845377" cy="461665"/>
          </a:xfrm>
          <a:prstGeom prst="rect">
            <a:avLst/>
          </a:prstGeom>
          <a:noFill/>
        </p:spPr>
        <p:txBody>
          <a:bodyPr wrap="none" rtlCol="0">
            <a:spAutoFit/>
          </a:bodyPr>
          <a:lstStyle/>
          <a:p>
            <a:pPr algn="l"/>
            <a:r>
              <a:rPr lang="en-US" altLang="zh-CN" sz="2400" dirty="0" err="1">
                <a:solidFill>
                  <a:schemeClr val="accent1"/>
                </a:solidFill>
                <a:latin typeface="+mn-ea"/>
              </a:rPr>
              <a:t>Adaboost</a:t>
            </a:r>
            <a:r>
              <a:rPr lang="zh-CN" altLang="en-US" dirty="0">
                <a:solidFill>
                  <a:schemeClr val="accent1"/>
                </a:solidFill>
                <a:latin typeface="+mn-ea"/>
              </a:rPr>
              <a:t>！</a:t>
            </a:r>
          </a:p>
        </p:txBody>
      </p:sp>
      <p:sp>
        <p:nvSpPr>
          <p:cNvPr id="4" name="灯片编号占位符 3">
            <a:extLst>
              <a:ext uri="{FF2B5EF4-FFF2-40B4-BE49-F238E27FC236}">
                <a16:creationId xmlns:a16="http://schemas.microsoft.com/office/drawing/2014/main" id="{78C6A919-53BC-4173-BF1E-A3F4051D5B40}"/>
              </a:ext>
            </a:extLst>
          </p:cNvPr>
          <p:cNvSpPr>
            <a:spLocks noGrp="1"/>
          </p:cNvSpPr>
          <p:nvPr>
            <p:ph type="sldNum" sz="quarter" idx="14"/>
          </p:nvPr>
        </p:nvSpPr>
        <p:spPr/>
        <p:txBody>
          <a:bodyPr/>
          <a:lstStyle/>
          <a:p>
            <a:fld id="{AF69888C-E133-43D9-A638-B5C95925B91C}" type="slidenum">
              <a:rPr lang="zh-CN" altLang="en-US" smtClean="0"/>
              <a:t>48</a:t>
            </a:fld>
            <a:endParaRPr lang="zh-CN" altLang="en-US" dirty="0"/>
          </a:p>
        </p:txBody>
      </p:sp>
    </p:spTree>
    <p:extLst>
      <p:ext uri="{BB962C8B-B14F-4D97-AF65-F5344CB8AC3E}">
        <p14:creationId xmlns:p14="http://schemas.microsoft.com/office/powerpoint/2010/main" val="21086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28"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串行集成方法总结</a:t>
            </a:r>
          </a:p>
        </p:txBody>
      </p:sp>
      <p:graphicFrame>
        <p:nvGraphicFramePr>
          <p:cNvPr id="2" name="Diagram 1">
            <a:extLst>
              <a:ext uri="{FF2B5EF4-FFF2-40B4-BE49-F238E27FC236}">
                <a16:creationId xmlns:a16="http://schemas.microsoft.com/office/drawing/2014/main" id="{76F374E9-5557-804B-9995-92DF6D652D0C}"/>
              </a:ext>
            </a:extLst>
          </p:cNvPr>
          <p:cNvGraphicFramePr/>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A624B8-E6B6-4445-ABBE-2A794ABDA098}"/>
              </a:ext>
            </a:extLst>
          </p:cNvPr>
          <p:cNvSpPr txBox="1"/>
          <p:nvPr/>
        </p:nvSpPr>
        <p:spPr>
          <a:xfrm>
            <a:off x="3090721" y="2138278"/>
            <a:ext cx="1569660" cy="369332"/>
          </a:xfrm>
          <a:prstGeom prst="rect">
            <a:avLst/>
          </a:prstGeom>
          <a:noFill/>
        </p:spPr>
        <p:txBody>
          <a:bodyPr wrap="none" rtlCol="0">
            <a:spAutoFit/>
          </a:bodyPr>
          <a:lstStyle/>
          <a:p>
            <a:pPr algn="l"/>
            <a:r>
              <a:rPr lang="en-US" b="1" dirty="0" err="1">
                <a:latin typeface="+mn-ea"/>
              </a:rPr>
              <a:t>自动调节权重</a:t>
            </a:r>
            <a:endParaRPr lang="en-CN" b="1" dirty="0">
              <a:latin typeface="+mn-ea"/>
            </a:endParaRPr>
          </a:p>
        </p:txBody>
      </p:sp>
      <p:sp>
        <p:nvSpPr>
          <p:cNvPr id="9" name="TextBox 8">
            <a:extLst>
              <a:ext uri="{FF2B5EF4-FFF2-40B4-BE49-F238E27FC236}">
                <a16:creationId xmlns:a16="http://schemas.microsoft.com/office/drawing/2014/main" id="{A89C4EC0-3234-9941-BC09-B49229B99DB7}"/>
              </a:ext>
            </a:extLst>
          </p:cNvPr>
          <p:cNvSpPr txBox="1"/>
          <p:nvPr/>
        </p:nvSpPr>
        <p:spPr>
          <a:xfrm>
            <a:off x="4660381" y="3244334"/>
            <a:ext cx="3260829" cy="369332"/>
          </a:xfrm>
          <a:prstGeom prst="rect">
            <a:avLst/>
          </a:prstGeom>
          <a:noFill/>
        </p:spPr>
        <p:txBody>
          <a:bodyPr wrap="none" rtlCol="0">
            <a:spAutoFit/>
          </a:bodyPr>
          <a:lstStyle/>
          <a:p>
            <a:r>
              <a:rPr lang="zh-CN" altLang="en-US" b="1" dirty="0"/>
              <a:t>损失函数的负梯度去拟合残差</a:t>
            </a:r>
            <a:endParaRPr lang="en-CN" b="1" dirty="0">
              <a:latin typeface="+mn-ea"/>
            </a:endParaRPr>
          </a:p>
        </p:txBody>
      </p:sp>
      <p:sp>
        <p:nvSpPr>
          <p:cNvPr id="3" name="TextBox 2">
            <a:extLst>
              <a:ext uri="{FF2B5EF4-FFF2-40B4-BE49-F238E27FC236}">
                <a16:creationId xmlns:a16="http://schemas.microsoft.com/office/drawing/2014/main" id="{B0C6FED6-33CE-9948-BDC6-B43960901007}"/>
              </a:ext>
            </a:extLst>
          </p:cNvPr>
          <p:cNvSpPr txBox="1"/>
          <p:nvPr/>
        </p:nvSpPr>
        <p:spPr>
          <a:xfrm>
            <a:off x="6662497" y="4631016"/>
            <a:ext cx="4073236" cy="369332"/>
          </a:xfrm>
          <a:prstGeom prst="rect">
            <a:avLst/>
          </a:prstGeom>
          <a:noFill/>
        </p:spPr>
        <p:txBody>
          <a:bodyPr wrap="square" rtlCol="0">
            <a:spAutoFit/>
          </a:bodyPr>
          <a:lstStyle/>
          <a:p>
            <a:r>
              <a:rPr lang="zh-CN" altLang="en-US" b="1" dirty="0"/>
              <a:t>在代价函数里加入了正则项等</a:t>
            </a:r>
            <a:endParaRPr lang="en-CN" b="1" dirty="0">
              <a:latin typeface="+mn-ea"/>
            </a:endParaRPr>
          </a:p>
        </p:txBody>
      </p:sp>
      <p:sp>
        <p:nvSpPr>
          <p:cNvPr id="6" name="灯片编号占位符 5">
            <a:extLst>
              <a:ext uri="{FF2B5EF4-FFF2-40B4-BE49-F238E27FC236}">
                <a16:creationId xmlns:a16="http://schemas.microsoft.com/office/drawing/2014/main" id="{ECA2132E-ED7C-4F4D-A6C1-6BF5464BAB22}"/>
              </a:ext>
            </a:extLst>
          </p:cNvPr>
          <p:cNvSpPr>
            <a:spLocks noGrp="1"/>
          </p:cNvSpPr>
          <p:nvPr>
            <p:ph type="sldNum" sz="quarter" idx="14"/>
          </p:nvPr>
        </p:nvSpPr>
        <p:spPr/>
        <p:txBody>
          <a:bodyPr/>
          <a:lstStyle/>
          <a:p>
            <a:fld id="{AF69888C-E133-43D9-A638-B5C95925B91C}" type="slidenum">
              <a:rPr lang="zh-CN" altLang="en-US" smtClean="0"/>
              <a:t>49</a:t>
            </a:fld>
            <a:endParaRPr lang="zh-CN" altLang="en-US" dirty="0"/>
          </a:p>
        </p:txBody>
      </p:sp>
    </p:spTree>
    <p:extLst>
      <p:ext uri="{BB962C8B-B14F-4D97-AF65-F5344CB8AC3E}">
        <p14:creationId xmlns:p14="http://schemas.microsoft.com/office/powerpoint/2010/main" val="113808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集成</a:t>
            </a:r>
            <a:r>
              <a:rPr lang="zh-CN" altLang="en-US" dirty="0"/>
              <a:t>学习的组成</a:t>
            </a:r>
          </a:p>
        </p:txBody>
      </p:sp>
      <p:grpSp>
        <p:nvGrpSpPr>
          <p:cNvPr id="50" name="Group 49">
            <a:extLst>
              <a:ext uri="{FF2B5EF4-FFF2-40B4-BE49-F238E27FC236}">
                <a16:creationId xmlns:a16="http://schemas.microsoft.com/office/drawing/2014/main" id="{A082577F-D1D2-3245-BA98-18432A9735B0}"/>
              </a:ext>
            </a:extLst>
          </p:cNvPr>
          <p:cNvGrpSpPr/>
          <p:nvPr/>
        </p:nvGrpSpPr>
        <p:grpSpPr>
          <a:xfrm>
            <a:off x="2350875" y="2670987"/>
            <a:ext cx="8469525" cy="2551012"/>
            <a:chOff x="1633182" y="2756079"/>
            <a:chExt cx="8689360" cy="2764014"/>
          </a:xfrm>
        </p:grpSpPr>
        <p:sp>
          <p:nvSpPr>
            <p:cNvPr id="3" name="Rounded Rectangle 2">
              <a:extLst>
                <a:ext uri="{FF2B5EF4-FFF2-40B4-BE49-F238E27FC236}">
                  <a16:creationId xmlns:a16="http://schemas.microsoft.com/office/drawing/2014/main" id="{62E7B368-3B5D-1A41-9AD5-DFC2AA18E62C}"/>
                </a:ext>
              </a:extLst>
            </p:cNvPr>
            <p:cNvSpPr/>
            <p:nvPr/>
          </p:nvSpPr>
          <p:spPr>
            <a:xfrm>
              <a:off x="3545982" y="2756079"/>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1</a:t>
              </a:r>
              <a:endParaRPr lang="en-CN" b="1" dirty="0">
                <a:solidFill>
                  <a:schemeClr val="tx1"/>
                </a:solidFill>
              </a:endParaRPr>
            </a:p>
          </p:txBody>
        </p:sp>
        <p:sp>
          <p:nvSpPr>
            <p:cNvPr id="22" name="Rounded Rectangle 21">
              <a:extLst>
                <a:ext uri="{FF2B5EF4-FFF2-40B4-BE49-F238E27FC236}">
                  <a16:creationId xmlns:a16="http://schemas.microsoft.com/office/drawing/2014/main" id="{C59E479D-DFF7-EB4C-9A92-66FEEFE4932F}"/>
                </a:ext>
              </a:extLst>
            </p:cNvPr>
            <p:cNvSpPr/>
            <p:nvPr/>
          </p:nvSpPr>
          <p:spPr>
            <a:xfrm>
              <a:off x="3545980" y="3385648"/>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2</a:t>
              </a:r>
              <a:endParaRPr lang="en-CN" b="1" dirty="0">
                <a:solidFill>
                  <a:schemeClr val="tx1"/>
                </a:solidFill>
              </a:endParaRPr>
            </a:p>
          </p:txBody>
        </p:sp>
        <p:sp>
          <p:nvSpPr>
            <p:cNvPr id="24" name="Rounded Rectangle 23">
              <a:extLst>
                <a:ext uri="{FF2B5EF4-FFF2-40B4-BE49-F238E27FC236}">
                  <a16:creationId xmlns:a16="http://schemas.microsoft.com/office/drawing/2014/main" id="{21E426FD-C58B-7341-8006-13B5B3059108}"/>
                </a:ext>
              </a:extLst>
            </p:cNvPr>
            <p:cNvSpPr/>
            <p:nvPr/>
          </p:nvSpPr>
          <p:spPr>
            <a:xfrm>
              <a:off x="3545980" y="4070017"/>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3</a:t>
              </a:r>
              <a:endParaRPr lang="en-CN" b="1" dirty="0">
                <a:solidFill>
                  <a:schemeClr val="tx1"/>
                </a:solidFill>
              </a:endParaRPr>
            </a:p>
          </p:txBody>
        </p:sp>
        <p:sp>
          <p:nvSpPr>
            <p:cNvPr id="25" name="Rounded Rectangle 24">
              <a:extLst>
                <a:ext uri="{FF2B5EF4-FFF2-40B4-BE49-F238E27FC236}">
                  <a16:creationId xmlns:a16="http://schemas.microsoft.com/office/drawing/2014/main" id="{3F6005B7-2D37-1942-98F8-FAC7556E841F}"/>
                </a:ext>
              </a:extLst>
            </p:cNvPr>
            <p:cNvSpPr/>
            <p:nvPr/>
          </p:nvSpPr>
          <p:spPr>
            <a:xfrm>
              <a:off x="3545980" y="5093596"/>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N</a:t>
              </a:r>
              <a:endParaRPr lang="en-CN" b="1" dirty="0">
                <a:solidFill>
                  <a:schemeClr val="tx1"/>
                </a:solidFill>
              </a:endParaRPr>
            </a:p>
          </p:txBody>
        </p:sp>
        <p:cxnSp>
          <p:nvCxnSpPr>
            <p:cNvPr id="6" name="Straight Arrow Connector 5">
              <a:extLst>
                <a:ext uri="{FF2B5EF4-FFF2-40B4-BE49-F238E27FC236}">
                  <a16:creationId xmlns:a16="http://schemas.microsoft.com/office/drawing/2014/main" id="{4BE7F4A9-9526-F440-B0CB-3A4B33262554}"/>
                </a:ext>
              </a:extLst>
            </p:cNvPr>
            <p:cNvCxnSpPr>
              <a:cxnSpLocks/>
              <a:stCxn id="3" idx="3"/>
            </p:cNvCxnSpPr>
            <p:nvPr/>
          </p:nvCxnSpPr>
          <p:spPr>
            <a:xfrm>
              <a:off x="6096000" y="2969328"/>
              <a:ext cx="1489656" cy="11006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B0055C-7357-E746-AE8C-92DD6F981CEE}"/>
                </a:ext>
              </a:extLst>
            </p:cNvPr>
            <p:cNvCxnSpPr>
              <a:cxnSpLocks/>
            </p:cNvCxnSpPr>
            <p:nvPr/>
          </p:nvCxnSpPr>
          <p:spPr>
            <a:xfrm>
              <a:off x="6096000" y="3640529"/>
              <a:ext cx="1489656" cy="4294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A121-2CF6-1A4F-A5D1-292D3E525B73}"/>
                </a:ext>
              </a:extLst>
            </p:cNvPr>
            <p:cNvCxnSpPr>
              <a:cxnSpLocks/>
              <a:stCxn id="24" idx="3"/>
            </p:cNvCxnSpPr>
            <p:nvPr/>
          </p:nvCxnSpPr>
          <p:spPr>
            <a:xfrm flipV="1">
              <a:off x="6095998" y="4067026"/>
              <a:ext cx="1489658" cy="2162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5647F-9CA7-CC44-A725-B728317E9BA2}"/>
                </a:ext>
              </a:extLst>
            </p:cNvPr>
            <p:cNvCxnSpPr>
              <a:cxnSpLocks/>
              <a:stCxn id="25" idx="3"/>
            </p:cNvCxnSpPr>
            <p:nvPr/>
          </p:nvCxnSpPr>
          <p:spPr>
            <a:xfrm flipV="1">
              <a:off x="6095998" y="4067026"/>
              <a:ext cx="1489658" cy="12398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205D09-436B-2540-A78C-26ADB916EED6}"/>
                </a:ext>
              </a:extLst>
            </p:cNvPr>
            <p:cNvSpPr/>
            <p:nvPr/>
          </p:nvSpPr>
          <p:spPr>
            <a:xfrm>
              <a:off x="7585656" y="3829057"/>
              <a:ext cx="1854558" cy="4264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Combiner</a:t>
              </a:r>
              <a:endParaRPr lang="en-CN" b="1"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E5042-D9D4-5145-9D4B-8F140A6E3786}"/>
                    </a:ext>
                  </a:extLst>
                </p:cNvPr>
                <p:cNvSpPr txBox="1"/>
                <p:nvPr/>
              </p:nvSpPr>
              <p:spPr>
                <a:xfrm>
                  <a:off x="4769959" y="4656555"/>
                  <a:ext cx="14106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m:t>
                        </m:r>
                      </m:oMath>
                    </m:oMathPara>
                  </a14:m>
                  <a:endParaRPr lang="en-CN" dirty="0">
                    <a:latin typeface="+mn-ea"/>
                  </a:endParaRPr>
                </a:p>
              </p:txBody>
            </p:sp>
          </mc:Choice>
          <mc:Fallback xmlns="">
            <p:sp>
              <p:nvSpPr>
                <p:cNvPr id="33" name="TextBox 32">
                  <a:extLst>
                    <a:ext uri="{FF2B5EF4-FFF2-40B4-BE49-F238E27FC236}">
                      <a16:creationId xmlns:a16="http://schemas.microsoft.com/office/drawing/2014/main" id="{4D5E5042-D9D4-5145-9D4B-8F140A6E3786}"/>
                    </a:ext>
                  </a:extLst>
                </p:cNvPr>
                <p:cNvSpPr txBox="1">
                  <a:spLocks noRot="1" noChangeAspect="1" noMove="1" noResize="1" noEditPoints="1" noAdjustHandles="1" noChangeArrowheads="1" noChangeShapeType="1" noTextEdit="1"/>
                </p:cNvSpPr>
                <p:nvPr/>
              </p:nvSpPr>
              <p:spPr>
                <a:xfrm>
                  <a:off x="4769959" y="4656555"/>
                  <a:ext cx="141064" cy="276999"/>
                </a:xfrm>
                <a:prstGeom prst="rect">
                  <a:avLst/>
                </a:prstGeom>
                <a:blipFill>
                  <a:blip r:embed="rId3"/>
                  <a:stretch>
                    <a:fillRect l="-25000" r="-25000" b="-14286"/>
                  </a:stretch>
                </a:blipFill>
              </p:spPr>
              <p:txBody>
                <a:bodyPr/>
                <a:lstStyle/>
                <a:p>
                  <a:r>
                    <a:rPr lang="en-CN">
                      <a:noFill/>
                    </a:rPr>
                    <a:t> </a:t>
                  </a:r>
                </a:p>
              </p:txBody>
            </p:sp>
          </mc:Fallback>
        </mc:AlternateContent>
        <p:cxnSp>
          <p:nvCxnSpPr>
            <p:cNvPr id="34" name="Straight Arrow Connector 33">
              <a:extLst>
                <a:ext uri="{FF2B5EF4-FFF2-40B4-BE49-F238E27FC236}">
                  <a16:creationId xmlns:a16="http://schemas.microsoft.com/office/drawing/2014/main" id="{522659EE-D646-C741-8EE5-90EC6C5FD5A2}"/>
                </a:ext>
              </a:extLst>
            </p:cNvPr>
            <p:cNvCxnSpPr>
              <a:cxnSpLocks/>
              <a:endCxn id="3" idx="1"/>
            </p:cNvCxnSpPr>
            <p:nvPr/>
          </p:nvCxnSpPr>
          <p:spPr>
            <a:xfrm flipV="1">
              <a:off x="1944547" y="2969328"/>
              <a:ext cx="1601435" cy="9406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E2CA60-BEA4-6C4F-AACE-7708FA3E64CD}"/>
                </a:ext>
              </a:extLst>
            </p:cNvPr>
            <p:cNvCxnSpPr>
              <a:cxnSpLocks/>
              <a:endCxn id="22" idx="1"/>
            </p:cNvCxnSpPr>
            <p:nvPr/>
          </p:nvCxnSpPr>
          <p:spPr>
            <a:xfrm flipV="1">
              <a:off x="1944547" y="3598897"/>
              <a:ext cx="1601433" cy="3110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1844E5-878F-E647-91FF-096D902219DE}"/>
                </a:ext>
              </a:extLst>
            </p:cNvPr>
            <p:cNvCxnSpPr>
              <a:cxnSpLocks/>
              <a:endCxn id="24" idx="1"/>
            </p:cNvCxnSpPr>
            <p:nvPr/>
          </p:nvCxnSpPr>
          <p:spPr>
            <a:xfrm>
              <a:off x="1944547" y="3909976"/>
              <a:ext cx="1601433" cy="3732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D8C536-2C41-F545-929B-D408BEC40DE4}"/>
                </a:ext>
              </a:extLst>
            </p:cNvPr>
            <p:cNvCxnSpPr>
              <a:cxnSpLocks/>
              <a:endCxn id="25" idx="1"/>
            </p:cNvCxnSpPr>
            <p:nvPr/>
          </p:nvCxnSpPr>
          <p:spPr>
            <a:xfrm>
              <a:off x="1944545" y="3924041"/>
              <a:ext cx="1601435" cy="1382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2C66DE6-CB69-034E-B1F6-D31E2AE7E7ED}"/>
                    </a:ext>
                  </a:extLst>
                </p:cNvPr>
                <p:cNvSpPr txBox="1"/>
                <p:nvPr/>
              </p:nvSpPr>
              <p:spPr>
                <a:xfrm>
                  <a:off x="1633182" y="3701933"/>
                  <a:ext cx="2693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en-CN" sz="2400" b="1" dirty="0">
                    <a:latin typeface="+mn-ea"/>
                  </a:endParaRPr>
                </a:p>
              </p:txBody>
            </p:sp>
          </mc:Choice>
          <mc:Fallback xmlns="">
            <p:sp>
              <p:nvSpPr>
                <p:cNvPr id="46" name="TextBox 45">
                  <a:extLst>
                    <a:ext uri="{FF2B5EF4-FFF2-40B4-BE49-F238E27FC236}">
                      <a16:creationId xmlns:a16="http://schemas.microsoft.com/office/drawing/2014/main" id="{42C66DE6-CB69-034E-B1F6-D31E2AE7E7ED}"/>
                    </a:ext>
                  </a:extLst>
                </p:cNvPr>
                <p:cNvSpPr txBox="1">
                  <a:spLocks noRot="1" noChangeAspect="1" noMove="1" noResize="1" noEditPoints="1" noAdjustHandles="1" noChangeArrowheads="1" noChangeShapeType="1" noTextEdit="1"/>
                </p:cNvSpPr>
                <p:nvPr/>
              </p:nvSpPr>
              <p:spPr>
                <a:xfrm>
                  <a:off x="1633182" y="3701933"/>
                  <a:ext cx="269304" cy="369332"/>
                </a:xfrm>
                <a:prstGeom prst="rect">
                  <a:avLst/>
                </a:prstGeom>
                <a:blipFill>
                  <a:blip r:embed="rId4"/>
                  <a:stretch>
                    <a:fillRect l="-14286" r="-14286" b="-10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A2F6808-AA04-3540-B914-664D6FC5E44C}"/>
                    </a:ext>
                  </a:extLst>
                </p:cNvPr>
                <p:cNvSpPr txBox="1"/>
                <p:nvPr/>
              </p:nvSpPr>
              <p:spPr>
                <a:xfrm>
                  <a:off x="10046825" y="3818292"/>
                  <a:ext cx="2757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oMath>
                    </m:oMathPara>
                  </a14:m>
                  <a:endParaRPr lang="en-CN" sz="2400" b="1" dirty="0">
                    <a:latin typeface="+mn-ea"/>
                  </a:endParaRPr>
                </a:p>
              </p:txBody>
            </p:sp>
          </mc:Choice>
          <mc:Fallback xmlns="">
            <p:sp>
              <p:nvSpPr>
                <p:cNvPr id="47" name="TextBox 46">
                  <a:extLst>
                    <a:ext uri="{FF2B5EF4-FFF2-40B4-BE49-F238E27FC236}">
                      <a16:creationId xmlns:a16="http://schemas.microsoft.com/office/drawing/2014/main" id="{BA2F6808-AA04-3540-B914-664D6FC5E44C}"/>
                    </a:ext>
                  </a:extLst>
                </p:cNvPr>
                <p:cNvSpPr txBox="1">
                  <a:spLocks noRot="1" noChangeAspect="1" noMove="1" noResize="1" noEditPoints="1" noAdjustHandles="1" noChangeArrowheads="1" noChangeShapeType="1" noTextEdit="1"/>
                </p:cNvSpPr>
                <p:nvPr/>
              </p:nvSpPr>
              <p:spPr>
                <a:xfrm>
                  <a:off x="10046825" y="3818292"/>
                  <a:ext cx="275717" cy="369332"/>
                </a:xfrm>
                <a:prstGeom prst="rect">
                  <a:avLst/>
                </a:prstGeom>
                <a:blipFill>
                  <a:blip r:embed="rId5"/>
                  <a:stretch>
                    <a:fillRect l="-21739" r="-21739" b="-35714"/>
                  </a:stretch>
                </a:blipFill>
              </p:spPr>
              <p:txBody>
                <a:bodyPr/>
                <a:lstStyle/>
                <a:p>
                  <a:r>
                    <a:rPr lang="en-CN">
                      <a:noFill/>
                    </a:rPr>
                    <a:t> </a:t>
                  </a:r>
                </a:p>
              </p:txBody>
            </p:sp>
          </mc:Fallback>
        </mc:AlternateContent>
        <p:cxnSp>
          <p:nvCxnSpPr>
            <p:cNvPr id="48" name="Straight Arrow Connector 47">
              <a:extLst>
                <a:ext uri="{FF2B5EF4-FFF2-40B4-BE49-F238E27FC236}">
                  <a16:creationId xmlns:a16="http://schemas.microsoft.com/office/drawing/2014/main" id="{E745684A-056B-6741-88B7-C5B474C9B772}"/>
                </a:ext>
              </a:extLst>
            </p:cNvPr>
            <p:cNvCxnSpPr>
              <a:cxnSpLocks/>
            </p:cNvCxnSpPr>
            <p:nvPr/>
          </p:nvCxnSpPr>
          <p:spPr>
            <a:xfrm flipV="1">
              <a:off x="9427825" y="4042138"/>
              <a:ext cx="61900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688CB4E-ED8A-0D4F-B591-1F76F5A96B49}"/>
              </a:ext>
            </a:extLst>
          </p:cNvPr>
          <p:cNvSpPr txBox="1"/>
          <p:nvPr/>
        </p:nvSpPr>
        <p:spPr>
          <a:xfrm>
            <a:off x="566962" y="966415"/>
            <a:ext cx="11485130" cy="1569660"/>
          </a:xfrm>
          <a:prstGeom prst="rect">
            <a:avLst/>
          </a:prstGeom>
          <a:noFill/>
        </p:spPr>
        <p:txBody>
          <a:bodyPr wrap="square" rtlCol="0">
            <a:spAutoFit/>
          </a:bodyPr>
          <a:lstStyle/>
          <a:p>
            <a:pPr latinLnBrk="1"/>
            <a:r>
              <a:rPr lang="zh-CN" altLang="en-US" sz="2400" b="1" dirty="0"/>
              <a:t>集成学习</a:t>
            </a:r>
            <a:r>
              <a:rPr lang="zh-CN" altLang="en-US" sz="2400" dirty="0"/>
              <a:t>框架</a:t>
            </a:r>
            <a:r>
              <a:rPr lang="en-US" altLang="zh-CN" sz="2400" dirty="0"/>
              <a:t>:</a:t>
            </a:r>
          </a:p>
          <a:p>
            <a:pPr marL="342900" indent="-342900" latinLnBrk="1">
              <a:buFont typeface="Wingdings" pitchFamily="2" charset="2"/>
              <a:buChar char="Ø"/>
            </a:pPr>
            <a:r>
              <a:rPr lang="zh-CN" altLang="en-US" sz="2400" dirty="0"/>
              <a:t>由多个基学习器</a:t>
            </a:r>
            <a:r>
              <a:rPr lang="en-US" sz="2400" dirty="0"/>
              <a:t>(base learner</a:t>
            </a:r>
            <a:r>
              <a:rPr lang="en-US" altLang="zh-CN" sz="2400" dirty="0"/>
              <a:t>/classifier</a:t>
            </a:r>
            <a:r>
              <a:rPr lang="en-US" sz="2400" dirty="0"/>
              <a:t>)</a:t>
            </a:r>
            <a:r>
              <a:rPr lang="zh-CN" altLang="en-US" sz="2400" dirty="0"/>
              <a:t>构成，而基学习器由基学习算法（</a:t>
            </a:r>
            <a:r>
              <a:rPr lang="en-US" sz="2400" dirty="0"/>
              <a:t>base learning algorithm</a:t>
            </a:r>
            <a:r>
              <a:rPr lang="zh-CN" altLang="en-US" sz="2400" dirty="0"/>
              <a:t>）在训练数据上训练获得，可以是前面我们学到的决策树、简单的分类算法如</a:t>
            </a:r>
            <a:r>
              <a:rPr lang="en-US" sz="2400" dirty="0"/>
              <a:t>SVM</a:t>
            </a:r>
            <a:r>
              <a:rPr lang="zh-CN" altLang="en-US" sz="2400" dirty="0"/>
              <a:t>、或者是复杂的神经网络等各种学习方法。</a:t>
            </a:r>
            <a:endParaRPr lang="en-CN" sz="2400" dirty="0"/>
          </a:p>
        </p:txBody>
      </p:sp>
      <p:sp>
        <p:nvSpPr>
          <p:cNvPr id="5" name="Rounded Rectangle 4">
            <a:extLst>
              <a:ext uri="{FF2B5EF4-FFF2-40B4-BE49-F238E27FC236}">
                <a16:creationId xmlns:a16="http://schemas.microsoft.com/office/drawing/2014/main" id="{D3DF4ECD-C7FD-644E-A829-0A60D2A1EA84}"/>
              </a:ext>
            </a:extLst>
          </p:cNvPr>
          <p:cNvSpPr/>
          <p:nvPr/>
        </p:nvSpPr>
        <p:spPr>
          <a:xfrm>
            <a:off x="3987384" y="2536075"/>
            <a:ext cx="2938349" cy="2831792"/>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C1EE2D5C-6B91-6B48-A9FB-E922016770D6}"/>
              </a:ext>
            </a:extLst>
          </p:cNvPr>
          <p:cNvSpPr txBox="1"/>
          <p:nvPr/>
        </p:nvSpPr>
        <p:spPr>
          <a:xfrm>
            <a:off x="566962" y="5440229"/>
            <a:ext cx="11036996" cy="369332"/>
          </a:xfrm>
          <a:prstGeom prst="rect">
            <a:avLst/>
          </a:prstGeom>
          <a:noFill/>
        </p:spPr>
        <p:txBody>
          <a:bodyPr wrap="none" rtlCol="0">
            <a:spAutoFit/>
          </a:bodyPr>
          <a:lstStyle/>
          <a:p>
            <a:r>
              <a:rPr lang="en-US" b="1" dirty="0" err="1">
                <a:latin typeface="+mn-ea"/>
              </a:rPr>
              <a:t>同质集成</a:t>
            </a:r>
            <a:r>
              <a:rPr lang="zh-CN" altLang="en-US" b="1" dirty="0"/>
              <a:t> （</a:t>
            </a:r>
            <a:r>
              <a:rPr lang="en-US" b="1" dirty="0"/>
              <a:t>homogeneous ensemble</a:t>
            </a:r>
            <a:r>
              <a:rPr lang="zh-CN" altLang="en-US" b="1" dirty="0"/>
              <a:t>）</a:t>
            </a:r>
            <a:r>
              <a:rPr lang="en-US" altLang="zh-CN" b="1" dirty="0"/>
              <a:t>:</a:t>
            </a:r>
            <a:r>
              <a:rPr lang="zh-CN" altLang="en-US" dirty="0"/>
              <a:t>使用一种基学习算法产生同质的基学习器，即相同种类的学习器。</a:t>
            </a:r>
            <a:endParaRPr lang="en-CN" dirty="0">
              <a:latin typeface="+mn-ea"/>
            </a:endParaRPr>
          </a:p>
        </p:txBody>
      </p:sp>
      <p:sp>
        <p:nvSpPr>
          <p:cNvPr id="28" name="TextBox 27">
            <a:extLst>
              <a:ext uri="{FF2B5EF4-FFF2-40B4-BE49-F238E27FC236}">
                <a16:creationId xmlns:a16="http://schemas.microsoft.com/office/drawing/2014/main" id="{5F506784-40DD-C34D-927E-A6C9E7D12D5C}"/>
              </a:ext>
            </a:extLst>
          </p:cNvPr>
          <p:cNvSpPr txBox="1"/>
          <p:nvPr/>
        </p:nvSpPr>
        <p:spPr>
          <a:xfrm>
            <a:off x="566962" y="5864909"/>
            <a:ext cx="8490851" cy="369332"/>
          </a:xfrm>
          <a:prstGeom prst="rect">
            <a:avLst/>
          </a:prstGeom>
          <a:noFill/>
        </p:spPr>
        <p:txBody>
          <a:bodyPr wrap="none" rtlCol="0">
            <a:spAutoFit/>
          </a:bodyPr>
          <a:lstStyle/>
          <a:p>
            <a:r>
              <a:rPr lang="zh-CN" altLang="en-US" b="1" dirty="0">
                <a:latin typeface="+mn-ea"/>
              </a:rPr>
              <a:t>异质集成（</a:t>
            </a:r>
            <a:r>
              <a:rPr lang="en-US" b="1" dirty="0">
                <a:latin typeface="+mn-ea"/>
              </a:rPr>
              <a:t>heterogeneous ensemble）</a:t>
            </a:r>
            <a:r>
              <a:rPr lang="en-US" altLang="zh-CN" b="1" dirty="0"/>
              <a:t>:</a:t>
            </a:r>
            <a:r>
              <a:rPr lang="zh-CN" altLang="en-US" dirty="0"/>
              <a:t>多种学习算法训练不同种类的学习器。</a:t>
            </a:r>
            <a:endParaRPr lang="en-CN" dirty="0">
              <a:latin typeface="+mn-ea"/>
            </a:endParaRPr>
          </a:p>
        </p:txBody>
      </p:sp>
      <p:sp>
        <p:nvSpPr>
          <p:cNvPr id="8" name="灯片编号占位符 7">
            <a:extLst>
              <a:ext uri="{FF2B5EF4-FFF2-40B4-BE49-F238E27FC236}">
                <a16:creationId xmlns:a16="http://schemas.microsoft.com/office/drawing/2014/main" id="{BCFE7A16-8FFB-419F-8FB2-AB0899C5943A}"/>
              </a:ext>
            </a:extLst>
          </p:cNvPr>
          <p:cNvSpPr>
            <a:spLocks noGrp="1"/>
          </p:cNvSpPr>
          <p:nvPr>
            <p:ph type="sldNum" sz="quarter" idx="14"/>
          </p:nvPr>
        </p:nvSpPr>
        <p:spPr/>
        <p:txBody>
          <a:bodyPr/>
          <a:lstStyle/>
          <a:p>
            <a:fld id="{AF69888C-E133-43D9-A638-B5C95925B91C}" type="slidenum">
              <a:rPr lang="zh-CN" altLang="en-US" smtClean="0"/>
              <a:t>5</a:t>
            </a:fld>
            <a:endParaRPr lang="zh-CN" altLang="en-US" dirty="0"/>
          </a:p>
        </p:txBody>
      </p:sp>
    </p:spTree>
    <p:extLst>
      <p:ext uri="{BB962C8B-B14F-4D97-AF65-F5344CB8AC3E}">
        <p14:creationId xmlns:p14="http://schemas.microsoft.com/office/powerpoint/2010/main" val="104322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Bagging</a:t>
            </a:r>
            <a:r>
              <a:rPr lang="zh-CN" altLang="en-US" dirty="0"/>
              <a:t>和</a:t>
            </a:r>
            <a:r>
              <a:rPr lang="en-US" altLang="zh-CN" dirty="0"/>
              <a:t>Boosting</a:t>
            </a:r>
            <a:r>
              <a:rPr lang="zh-CN" altLang="en-US" dirty="0"/>
              <a:t>总结</a:t>
            </a:r>
          </a:p>
        </p:txBody>
      </p:sp>
      <p:sp>
        <p:nvSpPr>
          <p:cNvPr id="2" name="TextBox 1">
            <a:extLst>
              <a:ext uri="{FF2B5EF4-FFF2-40B4-BE49-F238E27FC236}">
                <a16:creationId xmlns:a16="http://schemas.microsoft.com/office/drawing/2014/main" id="{1E06D0A8-481B-DC4E-AEBC-2D8E32BAC05A}"/>
              </a:ext>
            </a:extLst>
          </p:cNvPr>
          <p:cNvSpPr txBox="1"/>
          <p:nvPr/>
        </p:nvSpPr>
        <p:spPr>
          <a:xfrm>
            <a:off x="566962" y="1647041"/>
            <a:ext cx="11150905" cy="4401205"/>
          </a:xfrm>
          <a:prstGeom prst="rect">
            <a:avLst/>
          </a:prstGeom>
          <a:noFill/>
        </p:spPr>
        <p:txBody>
          <a:bodyPr wrap="square" rtlCol="0">
            <a:spAutoFit/>
          </a:bodyPr>
          <a:lstStyle/>
          <a:p>
            <a:r>
              <a:rPr lang="en-US" altLang="zh-CN" sz="2000" b="1" dirty="0"/>
              <a:t>1</a:t>
            </a:r>
            <a:r>
              <a:rPr lang="zh-CN" altLang="en-US" sz="2000" b="1" dirty="0"/>
              <a:t>）样本选择上：</a:t>
            </a:r>
          </a:p>
          <a:p>
            <a:r>
              <a:rPr lang="en-GB" sz="2000" dirty="0"/>
              <a:t>Bagging：</a:t>
            </a:r>
            <a:r>
              <a:rPr lang="zh-CN" altLang="en-US" sz="2000" dirty="0"/>
              <a:t>训练集是在原始集中有放回选取的，从原始集中选出的各轮训练集之间是独立的。</a:t>
            </a:r>
          </a:p>
          <a:p>
            <a:r>
              <a:rPr lang="en-GB" sz="2000" dirty="0"/>
              <a:t>Boosting：</a:t>
            </a:r>
            <a:r>
              <a:rPr lang="zh-CN" altLang="en-US" sz="2000" dirty="0"/>
              <a:t>每一轮的训练集不变，只是训练集中每个样例在分类器中的权重发生变化。而权值是根据上一轮的分类结果进行调整。</a:t>
            </a:r>
          </a:p>
          <a:p>
            <a:r>
              <a:rPr lang="en-US" altLang="zh-CN" sz="2000" b="1" dirty="0"/>
              <a:t>2</a:t>
            </a:r>
            <a:r>
              <a:rPr lang="zh-CN" altLang="en-US" sz="2000" b="1" dirty="0"/>
              <a:t>）样例权重：</a:t>
            </a:r>
          </a:p>
          <a:p>
            <a:r>
              <a:rPr lang="en-GB" sz="2000" dirty="0"/>
              <a:t>Bagging：</a:t>
            </a:r>
            <a:r>
              <a:rPr lang="zh-CN" altLang="en-US" sz="2000" dirty="0"/>
              <a:t>使用均匀取样，每个样例的权重相等</a:t>
            </a:r>
          </a:p>
          <a:p>
            <a:r>
              <a:rPr lang="en-GB" sz="2000" dirty="0"/>
              <a:t>Boosting：</a:t>
            </a:r>
            <a:r>
              <a:rPr lang="zh-CN" altLang="en-US" sz="2000" dirty="0"/>
              <a:t>根据错误率不断调整样例的权值，错误率越大则权重越大。</a:t>
            </a:r>
          </a:p>
          <a:p>
            <a:r>
              <a:rPr lang="en-US" altLang="zh-CN" sz="2000" b="1" dirty="0"/>
              <a:t>3</a:t>
            </a:r>
            <a:r>
              <a:rPr lang="zh-CN" altLang="en-US" sz="2000" b="1" dirty="0"/>
              <a:t>）预测函数：</a:t>
            </a:r>
          </a:p>
          <a:p>
            <a:r>
              <a:rPr lang="en-GB" sz="2000" dirty="0"/>
              <a:t>Bagging：</a:t>
            </a:r>
            <a:r>
              <a:rPr lang="zh-CN" altLang="en-US" sz="2000" dirty="0"/>
              <a:t>所有预测函数的权重相等。</a:t>
            </a:r>
          </a:p>
          <a:p>
            <a:r>
              <a:rPr lang="en-GB" sz="2000" dirty="0"/>
              <a:t>Boosting：</a:t>
            </a:r>
            <a:r>
              <a:rPr lang="zh-CN" altLang="en-US" sz="2000" dirty="0"/>
              <a:t>每个弱分类器都有相应的权重，对于分类误差小的分类器会有更大的权重。</a:t>
            </a:r>
          </a:p>
          <a:p>
            <a:r>
              <a:rPr lang="en-US" altLang="zh-CN" sz="2000" b="1" dirty="0"/>
              <a:t>4</a:t>
            </a:r>
            <a:r>
              <a:rPr lang="zh-CN" altLang="en-US" sz="2000" b="1" dirty="0"/>
              <a:t>）并行计算：</a:t>
            </a:r>
          </a:p>
          <a:p>
            <a:r>
              <a:rPr lang="en-GB" sz="2000" dirty="0"/>
              <a:t>Bagging：</a:t>
            </a:r>
            <a:r>
              <a:rPr lang="zh-CN" altLang="en-US" sz="2000" dirty="0"/>
              <a:t>各个预测函数可以并行生成。</a:t>
            </a:r>
          </a:p>
          <a:p>
            <a:r>
              <a:rPr lang="en-GB" sz="2000" dirty="0"/>
              <a:t>Boosting：</a:t>
            </a:r>
            <a:r>
              <a:rPr lang="zh-CN" altLang="en-US" sz="2000" dirty="0"/>
              <a:t>各个预测函数只能顺序生成，因为后一个模型参数需要前一轮模型的结果。</a:t>
            </a:r>
          </a:p>
          <a:p>
            <a:pPr algn="l"/>
            <a:endParaRPr lang="en-CN" sz="2000" dirty="0">
              <a:latin typeface="+mn-ea"/>
            </a:endParaRPr>
          </a:p>
        </p:txBody>
      </p:sp>
      <p:sp>
        <p:nvSpPr>
          <p:cNvPr id="5" name="矩形 2">
            <a:extLst>
              <a:ext uri="{FF2B5EF4-FFF2-40B4-BE49-F238E27FC236}">
                <a16:creationId xmlns:a16="http://schemas.microsoft.com/office/drawing/2014/main" id="{3253C821-661D-8246-BA76-428A32255A1D}"/>
              </a:ext>
            </a:extLst>
          </p:cNvPr>
          <p:cNvSpPr/>
          <p:nvPr/>
        </p:nvSpPr>
        <p:spPr>
          <a:xfrm>
            <a:off x="474133" y="1013854"/>
            <a:ext cx="10527507" cy="633187"/>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r>
              <a:rPr lang="en-US" altLang="zh-CN" sz="3200" dirty="0"/>
              <a:t> Bagging</a:t>
            </a:r>
            <a:r>
              <a:rPr lang="zh-CN" altLang="en-US" sz="3200" dirty="0"/>
              <a:t>和</a:t>
            </a:r>
            <a:r>
              <a:rPr lang="en-US" altLang="zh-CN" sz="3200" dirty="0"/>
              <a:t>Boosting</a:t>
            </a:r>
            <a:r>
              <a:rPr lang="zh-CN" altLang="en-US" sz="3200" dirty="0"/>
              <a:t>有什么不同</a:t>
            </a:r>
            <a:endParaRPr lang="en-US" altLang="zh-CN" sz="3200" spc="-10" dirty="0">
              <a:latin typeface="+mn-ea"/>
            </a:endParaRPr>
          </a:p>
        </p:txBody>
      </p:sp>
      <p:sp>
        <p:nvSpPr>
          <p:cNvPr id="3" name="灯片编号占位符 2">
            <a:extLst>
              <a:ext uri="{FF2B5EF4-FFF2-40B4-BE49-F238E27FC236}">
                <a16:creationId xmlns:a16="http://schemas.microsoft.com/office/drawing/2014/main" id="{3EFF92B0-3F37-40EC-B5DC-C74C78F0BA43}"/>
              </a:ext>
            </a:extLst>
          </p:cNvPr>
          <p:cNvSpPr>
            <a:spLocks noGrp="1"/>
          </p:cNvSpPr>
          <p:nvPr>
            <p:ph type="sldNum" sz="quarter" idx="14"/>
          </p:nvPr>
        </p:nvSpPr>
        <p:spPr/>
        <p:txBody>
          <a:bodyPr/>
          <a:lstStyle/>
          <a:p>
            <a:fld id="{AF69888C-E133-43D9-A638-B5C95925B91C}" type="slidenum">
              <a:rPr lang="zh-CN" altLang="en-US" smtClean="0"/>
              <a:t>50</a:t>
            </a:fld>
            <a:endParaRPr lang="zh-CN" altLang="en-US" dirty="0"/>
          </a:p>
        </p:txBody>
      </p:sp>
    </p:spTree>
    <p:extLst>
      <p:ext uri="{BB962C8B-B14F-4D97-AF65-F5344CB8AC3E}">
        <p14:creationId xmlns:p14="http://schemas.microsoft.com/office/powerpoint/2010/main" val="7421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blinds(horizontal)">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blinds(horizontal)">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blinds(horizontal)">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blinds(horizontal)">
                                      <p:cBhvr>
                                        <p:cTn id="33" dur="500"/>
                                        <p:tgtEl>
                                          <p:spTgt spid="2">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blinds(horizontal)">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blinds(horizontal)">
                                      <p:cBhvr>
                                        <p:cTn id="41" dur="500"/>
                                        <p:tgtEl>
                                          <p:spTgt spid="2">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blinds(horizontal)">
                                      <p:cBhvr>
                                        <p:cTn id="46" dur="500"/>
                                        <p:tgtEl>
                                          <p:spTgt spid="2">
                                            <p:txEl>
                                              <p:pRg st="10" end="10"/>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animEffect transition="in" filter="blinds(horizontal)">
                                      <p:cBhvr>
                                        <p:cTn id="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小结</a:t>
            </a:r>
            <a:endParaRPr lang="zh-CN" altLang="en-US" sz="4000" dirty="0"/>
          </a:p>
        </p:txBody>
      </p:sp>
      <p:sp>
        <p:nvSpPr>
          <p:cNvPr id="6" name="文本框 119">
            <a:extLst>
              <a:ext uri="{FF2B5EF4-FFF2-40B4-BE49-F238E27FC236}">
                <a16:creationId xmlns:a16="http://schemas.microsoft.com/office/drawing/2014/main" id="{7A5F2A8D-0621-4806-84DA-6ACA1BD5511E}"/>
              </a:ext>
            </a:extLst>
          </p:cNvPr>
          <p:cNvSpPr txBox="1"/>
          <p:nvPr/>
        </p:nvSpPr>
        <p:spPr>
          <a:xfrm>
            <a:off x="890903" y="1540207"/>
            <a:ext cx="10096645" cy="3190810"/>
          </a:xfrm>
          <a:prstGeom prst="rect">
            <a:avLst/>
          </a:prstGeom>
          <a:noFill/>
        </p:spPr>
        <p:txBody>
          <a:bodyPr wrap="square" rtlCol="0">
            <a:spAutoFit/>
          </a:bodyPr>
          <a:lstStyle/>
          <a:p>
            <a:pPr marL="457200" indent="-457200">
              <a:lnSpc>
                <a:spcPct val="125000"/>
              </a:lnSpc>
              <a:spcBef>
                <a:spcPts val="600"/>
              </a:spcBef>
              <a:spcAft>
                <a:spcPts val="1200"/>
              </a:spcAft>
              <a:buFont typeface="Wingdings" pitchFamily="2" charset="2"/>
              <a:buChar char="Ø"/>
            </a:pPr>
            <a:r>
              <a:rPr lang="zh-CN" altLang="en-US" sz="3200" spc="-10" dirty="0">
                <a:latin typeface="+mn-ea"/>
              </a:rPr>
              <a:t>理解集成学习框架和思路</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US" sz="3200" spc="-10" dirty="0">
                <a:latin typeface="+mn-ea"/>
              </a:rPr>
              <a:t>掌握</a:t>
            </a:r>
            <a:r>
              <a:rPr lang="en-US" altLang="zh-CN" sz="3200" spc="-10" dirty="0">
                <a:latin typeface="+mn-ea"/>
              </a:rPr>
              <a:t>Bagging</a:t>
            </a:r>
            <a:r>
              <a:rPr lang="zh-CN" altLang="en-US" sz="3200" spc="-10" dirty="0">
                <a:latin typeface="+mn-ea"/>
              </a:rPr>
              <a:t>和随机森林的集成方法</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CN" sz="3200" spc="-10" dirty="0">
                <a:latin typeface="+mn-ea"/>
              </a:rPr>
              <a:t>掌握</a:t>
            </a:r>
            <a:r>
              <a:rPr lang="en-US" altLang="zh-CN" sz="3200" spc="-10" dirty="0">
                <a:latin typeface="+mn-ea"/>
              </a:rPr>
              <a:t>AdaBoost</a:t>
            </a:r>
            <a:r>
              <a:rPr lang="zh-CN" altLang="en-US" sz="3200" spc="-10" dirty="0">
                <a:latin typeface="+mn-ea"/>
              </a:rPr>
              <a:t>的工作流程：权重的计算，分类误差</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US" sz="3200" spc="-10" dirty="0">
                <a:latin typeface="+mn-ea"/>
              </a:rPr>
              <a:t>理解</a:t>
            </a:r>
            <a:r>
              <a:rPr lang="en-US" altLang="zh-CN" sz="3200" spc="-10" dirty="0">
                <a:latin typeface="+mn-ea"/>
              </a:rPr>
              <a:t>Gradient</a:t>
            </a:r>
            <a:r>
              <a:rPr lang="zh-CN" altLang="en-US" sz="3200" spc="-10" dirty="0">
                <a:latin typeface="+mn-ea"/>
              </a:rPr>
              <a:t> </a:t>
            </a:r>
            <a:r>
              <a:rPr lang="en-US" altLang="zh-CN" sz="3200" spc="-10" dirty="0">
                <a:latin typeface="+mn-ea"/>
              </a:rPr>
              <a:t>Boosting</a:t>
            </a:r>
            <a:r>
              <a:rPr lang="zh-CN" altLang="en-US" sz="3200" spc="-10" dirty="0">
                <a:latin typeface="+mn-ea"/>
              </a:rPr>
              <a:t>的思想</a:t>
            </a:r>
            <a:endParaRPr lang="en-US" altLang="zh-CN" sz="3200" spc="-10" dirty="0">
              <a:latin typeface="+mn-ea"/>
            </a:endParaRPr>
          </a:p>
        </p:txBody>
      </p:sp>
      <p:sp>
        <p:nvSpPr>
          <p:cNvPr id="2" name="灯片编号占位符 1">
            <a:extLst>
              <a:ext uri="{FF2B5EF4-FFF2-40B4-BE49-F238E27FC236}">
                <a16:creationId xmlns:a16="http://schemas.microsoft.com/office/drawing/2014/main" id="{0D136FB2-A4FB-4376-9196-F11DEBD15B1C}"/>
              </a:ext>
            </a:extLst>
          </p:cNvPr>
          <p:cNvSpPr>
            <a:spLocks noGrp="1"/>
          </p:cNvSpPr>
          <p:nvPr>
            <p:ph type="sldNum" sz="quarter" idx="14"/>
          </p:nvPr>
        </p:nvSpPr>
        <p:spPr/>
        <p:txBody>
          <a:bodyPr/>
          <a:lstStyle/>
          <a:p>
            <a:fld id="{AF69888C-E133-43D9-A638-B5C95925B91C}" type="slidenum">
              <a:rPr lang="zh-CN" altLang="en-US" smtClean="0"/>
              <a:t>51</a:t>
            </a:fld>
            <a:endParaRPr lang="zh-CN" altLang="en-US" dirty="0"/>
          </a:p>
        </p:txBody>
      </p:sp>
    </p:spTree>
    <p:extLst>
      <p:ext uri="{BB962C8B-B14F-4D97-AF65-F5344CB8AC3E}">
        <p14:creationId xmlns:p14="http://schemas.microsoft.com/office/powerpoint/2010/main" val="221907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集成</a:t>
            </a:r>
            <a:r>
              <a:rPr lang="zh-CN" altLang="en-US" dirty="0"/>
              <a:t>学习的组成</a:t>
            </a:r>
          </a:p>
        </p:txBody>
      </p:sp>
      <p:grpSp>
        <p:nvGrpSpPr>
          <p:cNvPr id="50" name="Group 49">
            <a:extLst>
              <a:ext uri="{FF2B5EF4-FFF2-40B4-BE49-F238E27FC236}">
                <a16:creationId xmlns:a16="http://schemas.microsoft.com/office/drawing/2014/main" id="{A082577F-D1D2-3245-BA98-18432A9735B0}"/>
              </a:ext>
            </a:extLst>
          </p:cNvPr>
          <p:cNvGrpSpPr/>
          <p:nvPr/>
        </p:nvGrpSpPr>
        <p:grpSpPr>
          <a:xfrm>
            <a:off x="2350875" y="2670987"/>
            <a:ext cx="8469525" cy="2551012"/>
            <a:chOff x="1633182" y="2756079"/>
            <a:chExt cx="8689360" cy="2764014"/>
          </a:xfrm>
        </p:grpSpPr>
        <p:sp>
          <p:nvSpPr>
            <p:cNvPr id="3" name="Rounded Rectangle 2">
              <a:extLst>
                <a:ext uri="{FF2B5EF4-FFF2-40B4-BE49-F238E27FC236}">
                  <a16:creationId xmlns:a16="http://schemas.microsoft.com/office/drawing/2014/main" id="{62E7B368-3B5D-1A41-9AD5-DFC2AA18E62C}"/>
                </a:ext>
              </a:extLst>
            </p:cNvPr>
            <p:cNvSpPr/>
            <p:nvPr/>
          </p:nvSpPr>
          <p:spPr>
            <a:xfrm>
              <a:off x="3545982" y="2756079"/>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1</a:t>
              </a:r>
              <a:endParaRPr lang="en-CN" b="1" dirty="0">
                <a:solidFill>
                  <a:schemeClr val="tx1"/>
                </a:solidFill>
              </a:endParaRPr>
            </a:p>
          </p:txBody>
        </p:sp>
        <p:sp>
          <p:nvSpPr>
            <p:cNvPr id="22" name="Rounded Rectangle 21">
              <a:extLst>
                <a:ext uri="{FF2B5EF4-FFF2-40B4-BE49-F238E27FC236}">
                  <a16:creationId xmlns:a16="http://schemas.microsoft.com/office/drawing/2014/main" id="{C59E479D-DFF7-EB4C-9A92-66FEEFE4932F}"/>
                </a:ext>
              </a:extLst>
            </p:cNvPr>
            <p:cNvSpPr/>
            <p:nvPr/>
          </p:nvSpPr>
          <p:spPr>
            <a:xfrm>
              <a:off x="3545980" y="3385648"/>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2</a:t>
              </a:r>
              <a:endParaRPr lang="en-CN" b="1" dirty="0">
                <a:solidFill>
                  <a:schemeClr val="tx1"/>
                </a:solidFill>
              </a:endParaRPr>
            </a:p>
          </p:txBody>
        </p:sp>
        <p:sp>
          <p:nvSpPr>
            <p:cNvPr id="24" name="Rounded Rectangle 23">
              <a:extLst>
                <a:ext uri="{FF2B5EF4-FFF2-40B4-BE49-F238E27FC236}">
                  <a16:creationId xmlns:a16="http://schemas.microsoft.com/office/drawing/2014/main" id="{21E426FD-C58B-7341-8006-13B5B3059108}"/>
                </a:ext>
              </a:extLst>
            </p:cNvPr>
            <p:cNvSpPr/>
            <p:nvPr/>
          </p:nvSpPr>
          <p:spPr>
            <a:xfrm>
              <a:off x="3545980" y="4070017"/>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3</a:t>
              </a:r>
              <a:endParaRPr lang="en-CN" b="1" dirty="0">
                <a:solidFill>
                  <a:schemeClr val="tx1"/>
                </a:solidFill>
              </a:endParaRPr>
            </a:p>
          </p:txBody>
        </p:sp>
        <p:sp>
          <p:nvSpPr>
            <p:cNvPr id="25" name="Rounded Rectangle 24">
              <a:extLst>
                <a:ext uri="{FF2B5EF4-FFF2-40B4-BE49-F238E27FC236}">
                  <a16:creationId xmlns:a16="http://schemas.microsoft.com/office/drawing/2014/main" id="{3F6005B7-2D37-1942-98F8-FAC7556E841F}"/>
                </a:ext>
              </a:extLst>
            </p:cNvPr>
            <p:cNvSpPr/>
            <p:nvPr/>
          </p:nvSpPr>
          <p:spPr>
            <a:xfrm>
              <a:off x="3545980" y="5093596"/>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N</a:t>
              </a:r>
              <a:endParaRPr lang="en-CN" b="1" dirty="0">
                <a:solidFill>
                  <a:schemeClr val="tx1"/>
                </a:solidFill>
              </a:endParaRPr>
            </a:p>
          </p:txBody>
        </p:sp>
        <p:cxnSp>
          <p:nvCxnSpPr>
            <p:cNvPr id="6" name="Straight Arrow Connector 5">
              <a:extLst>
                <a:ext uri="{FF2B5EF4-FFF2-40B4-BE49-F238E27FC236}">
                  <a16:creationId xmlns:a16="http://schemas.microsoft.com/office/drawing/2014/main" id="{4BE7F4A9-9526-F440-B0CB-3A4B33262554}"/>
                </a:ext>
              </a:extLst>
            </p:cNvPr>
            <p:cNvCxnSpPr>
              <a:cxnSpLocks/>
              <a:stCxn id="3" idx="3"/>
            </p:cNvCxnSpPr>
            <p:nvPr/>
          </p:nvCxnSpPr>
          <p:spPr>
            <a:xfrm>
              <a:off x="6096000" y="2969328"/>
              <a:ext cx="1489656" cy="11006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B0055C-7357-E746-AE8C-92DD6F981CEE}"/>
                </a:ext>
              </a:extLst>
            </p:cNvPr>
            <p:cNvCxnSpPr>
              <a:cxnSpLocks/>
            </p:cNvCxnSpPr>
            <p:nvPr/>
          </p:nvCxnSpPr>
          <p:spPr>
            <a:xfrm>
              <a:off x="6096000" y="3640529"/>
              <a:ext cx="1489656" cy="4294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A121-2CF6-1A4F-A5D1-292D3E525B73}"/>
                </a:ext>
              </a:extLst>
            </p:cNvPr>
            <p:cNvCxnSpPr>
              <a:cxnSpLocks/>
              <a:stCxn id="24" idx="3"/>
            </p:cNvCxnSpPr>
            <p:nvPr/>
          </p:nvCxnSpPr>
          <p:spPr>
            <a:xfrm flipV="1">
              <a:off x="6095998" y="4067026"/>
              <a:ext cx="1489658" cy="2162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5647F-9CA7-CC44-A725-B728317E9BA2}"/>
                </a:ext>
              </a:extLst>
            </p:cNvPr>
            <p:cNvCxnSpPr>
              <a:cxnSpLocks/>
              <a:stCxn id="25" idx="3"/>
            </p:cNvCxnSpPr>
            <p:nvPr/>
          </p:nvCxnSpPr>
          <p:spPr>
            <a:xfrm flipV="1">
              <a:off x="6095998" y="4067026"/>
              <a:ext cx="1489658" cy="12398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205D09-436B-2540-A78C-26ADB916EED6}"/>
                </a:ext>
              </a:extLst>
            </p:cNvPr>
            <p:cNvSpPr/>
            <p:nvPr/>
          </p:nvSpPr>
          <p:spPr>
            <a:xfrm>
              <a:off x="7585656" y="3829057"/>
              <a:ext cx="1854558" cy="4264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Combiner</a:t>
              </a:r>
              <a:endParaRPr lang="en-CN" b="1"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E5042-D9D4-5145-9D4B-8F140A6E3786}"/>
                    </a:ext>
                  </a:extLst>
                </p:cNvPr>
                <p:cNvSpPr txBox="1"/>
                <p:nvPr/>
              </p:nvSpPr>
              <p:spPr>
                <a:xfrm>
                  <a:off x="4769959" y="4656555"/>
                  <a:ext cx="14106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m:t>
                        </m:r>
                      </m:oMath>
                    </m:oMathPara>
                  </a14:m>
                  <a:endParaRPr lang="en-CN" dirty="0">
                    <a:latin typeface="+mn-ea"/>
                  </a:endParaRPr>
                </a:p>
              </p:txBody>
            </p:sp>
          </mc:Choice>
          <mc:Fallback xmlns="">
            <p:sp>
              <p:nvSpPr>
                <p:cNvPr id="33" name="TextBox 32">
                  <a:extLst>
                    <a:ext uri="{FF2B5EF4-FFF2-40B4-BE49-F238E27FC236}">
                      <a16:creationId xmlns:a16="http://schemas.microsoft.com/office/drawing/2014/main" id="{4D5E5042-D9D4-5145-9D4B-8F140A6E3786}"/>
                    </a:ext>
                  </a:extLst>
                </p:cNvPr>
                <p:cNvSpPr txBox="1">
                  <a:spLocks noRot="1" noChangeAspect="1" noMove="1" noResize="1" noEditPoints="1" noAdjustHandles="1" noChangeArrowheads="1" noChangeShapeType="1" noTextEdit="1"/>
                </p:cNvSpPr>
                <p:nvPr/>
              </p:nvSpPr>
              <p:spPr>
                <a:xfrm>
                  <a:off x="4769959" y="4656555"/>
                  <a:ext cx="141064" cy="276999"/>
                </a:xfrm>
                <a:prstGeom prst="rect">
                  <a:avLst/>
                </a:prstGeom>
                <a:blipFill>
                  <a:blip r:embed="rId3"/>
                  <a:stretch>
                    <a:fillRect l="-25000" r="-25000" b="-14286"/>
                  </a:stretch>
                </a:blipFill>
              </p:spPr>
              <p:txBody>
                <a:bodyPr/>
                <a:lstStyle/>
                <a:p>
                  <a:r>
                    <a:rPr lang="en-CN">
                      <a:noFill/>
                    </a:rPr>
                    <a:t> </a:t>
                  </a:r>
                </a:p>
              </p:txBody>
            </p:sp>
          </mc:Fallback>
        </mc:AlternateContent>
        <p:cxnSp>
          <p:nvCxnSpPr>
            <p:cNvPr id="34" name="Straight Arrow Connector 33">
              <a:extLst>
                <a:ext uri="{FF2B5EF4-FFF2-40B4-BE49-F238E27FC236}">
                  <a16:creationId xmlns:a16="http://schemas.microsoft.com/office/drawing/2014/main" id="{522659EE-D646-C741-8EE5-90EC6C5FD5A2}"/>
                </a:ext>
              </a:extLst>
            </p:cNvPr>
            <p:cNvCxnSpPr>
              <a:cxnSpLocks/>
              <a:endCxn id="3" idx="1"/>
            </p:cNvCxnSpPr>
            <p:nvPr/>
          </p:nvCxnSpPr>
          <p:spPr>
            <a:xfrm flipV="1">
              <a:off x="1944547" y="2969328"/>
              <a:ext cx="1601435" cy="9406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E2CA60-BEA4-6C4F-AACE-7708FA3E64CD}"/>
                </a:ext>
              </a:extLst>
            </p:cNvPr>
            <p:cNvCxnSpPr>
              <a:cxnSpLocks/>
              <a:endCxn id="22" idx="1"/>
            </p:cNvCxnSpPr>
            <p:nvPr/>
          </p:nvCxnSpPr>
          <p:spPr>
            <a:xfrm flipV="1">
              <a:off x="1944547" y="3598897"/>
              <a:ext cx="1601433" cy="3110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1844E5-878F-E647-91FF-096D902219DE}"/>
                </a:ext>
              </a:extLst>
            </p:cNvPr>
            <p:cNvCxnSpPr>
              <a:cxnSpLocks/>
              <a:endCxn id="24" idx="1"/>
            </p:cNvCxnSpPr>
            <p:nvPr/>
          </p:nvCxnSpPr>
          <p:spPr>
            <a:xfrm>
              <a:off x="1944547" y="3909976"/>
              <a:ext cx="1601433" cy="3732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D8C536-2C41-F545-929B-D408BEC40DE4}"/>
                </a:ext>
              </a:extLst>
            </p:cNvPr>
            <p:cNvCxnSpPr>
              <a:cxnSpLocks/>
              <a:endCxn id="25" idx="1"/>
            </p:cNvCxnSpPr>
            <p:nvPr/>
          </p:nvCxnSpPr>
          <p:spPr>
            <a:xfrm>
              <a:off x="1944545" y="3924041"/>
              <a:ext cx="1601435" cy="1382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2C66DE6-CB69-034E-B1F6-D31E2AE7E7ED}"/>
                    </a:ext>
                  </a:extLst>
                </p:cNvPr>
                <p:cNvSpPr txBox="1"/>
                <p:nvPr/>
              </p:nvSpPr>
              <p:spPr>
                <a:xfrm>
                  <a:off x="1633182" y="3701933"/>
                  <a:ext cx="2693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en-CN" sz="2400" b="1" dirty="0">
                    <a:latin typeface="+mn-ea"/>
                  </a:endParaRPr>
                </a:p>
              </p:txBody>
            </p:sp>
          </mc:Choice>
          <mc:Fallback xmlns="">
            <p:sp>
              <p:nvSpPr>
                <p:cNvPr id="46" name="TextBox 45">
                  <a:extLst>
                    <a:ext uri="{FF2B5EF4-FFF2-40B4-BE49-F238E27FC236}">
                      <a16:creationId xmlns:a16="http://schemas.microsoft.com/office/drawing/2014/main" id="{42C66DE6-CB69-034E-B1F6-D31E2AE7E7ED}"/>
                    </a:ext>
                  </a:extLst>
                </p:cNvPr>
                <p:cNvSpPr txBox="1">
                  <a:spLocks noRot="1" noChangeAspect="1" noMove="1" noResize="1" noEditPoints="1" noAdjustHandles="1" noChangeArrowheads="1" noChangeShapeType="1" noTextEdit="1"/>
                </p:cNvSpPr>
                <p:nvPr/>
              </p:nvSpPr>
              <p:spPr>
                <a:xfrm>
                  <a:off x="1633182" y="3701933"/>
                  <a:ext cx="269304" cy="369332"/>
                </a:xfrm>
                <a:prstGeom prst="rect">
                  <a:avLst/>
                </a:prstGeom>
                <a:blipFill>
                  <a:blip r:embed="rId4"/>
                  <a:stretch>
                    <a:fillRect l="-14286" r="-14286" b="-10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A2F6808-AA04-3540-B914-664D6FC5E44C}"/>
                    </a:ext>
                  </a:extLst>
                </p:cNvPr>
                <p:cNvSpPr txBox="1"/>
                <p:nvPr/>
              </p:nvSpPr>
              <p:spPr>
                <a:xfrm>
                  <a:off x="10046825" y="3818292"/>
                  <a:ext cx="2757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oMath>
                    </m:oMathPara>
                  </a14:m>
                  <a:endParaRPr lang="en-CN" sz="2400" b="1" dirty="0">
                    <a:latin typeface="+mn-ea"/>
                  </a:endParaRPr>
                </a:p>
              </p:txBody>
            </p:sp>
          </mc:Choice>
          <mc:Fallback xmlns="">
            <p:sp>
              <p:nvSpPr>
                <p:cNvPr id="47" name="TextBox 46">
                  <a:extLst>
                    <a:ext uri="{FF2B5EF4-FFF2-40B4-BE49-F238E27FC236}">
                      <a16:creationId xmlns:a16="http://schemas.microsoft.com/office/drawing/2014/main" id="{BA2F6808-AA04-3540-B914-664D6FC5E44C}"/>
                    </a:ext>
                  </a:extLst>
                </p:cNvPr>
                <p:cNvSpPr txBox="1">
                  <a:spLocks noRot="1" noChangeAspect="1" noMove="1" noResize="1" noEditPoints="1" noAdjustHandles="1" noChangeArrowheads="1" noChangeShapeType="1" noTextEdit="1"/>
                </p:cNvSpPr>
                <p:nvPr/>
              </p:nvSpPr>
              <p:spPr>
                <a:xfrm>
                  <a:off x="10046825" y="3818292"/>
                  <a:ext cx="275717" cy="369332"/>
                </a:xfrm>
                <a:prstGeom prst="rect">
                  <a:avLst/>
                </a:prstGeom>
                <a:blipFill>
                  <a:blip r:embed="rId5"/>
                  <a:stretch>
                    <a:fillRect l="-21739" r="-21739" b="-35714"/>
                  </a:stretch>
                </a:blipFill>
              </p:spPr>
              <p:txBody>
                <a:bodyPr/>
                <a:lstStyle/>
                <a:p>
                  <a:r>
                    <a:rPr lang="en-CN">
                      <a:noFill/>
                    </a:rPr>
                    <a:t> </a:t>
                  </a:r>
                </a:p>
              </p:txBody>
            </p:sp>
          </mc:Fallback>
        </mc:AlternateContent>
        <p:cxnSp>
          <p:nvCxnSpPr>
            <p:cNvPr id="48" name="Straight Arrow Connector 47">
              <a:extLst>
                <a:ext uri="{FF2B5EF4-FFF2-40B4-BE49-F238E27FC236}">
                  <a16:creationId xmlns:a16="http://schemas.microsoft.com/office/drawing/2014/main" id="{E745684A-056B-6741-88B7-C5B474C9B772}"/>
                </a:ext>
              </a:extLst>
            </p:cNvPr>
            <p:cNvCxnSpPr>
              <a:cxnSpLocks/>
            </p:cNvCxnSpPr>
            <p:nvPr/>
          </p:nvCxnSpPr>
          <p:spPr>
            <a:xfrm flipV="1">
              <a:off x="9427825" y="4042138"/>
              <a:ext cx="61900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688CB4E-ED8A-0D4F-B591-1F76F5A96B49}"/>
              </a:ext>
            </a:extLst>
          </p:cNvPr>
          <p:cNvSpPr txBox="1"/>
          <p:nvPr/>
        </p:nvSpPr>
        <p:spPr>
          <a:xfrm>
            <a:off x="566962" y="966415"/>
            <a:ext cx="11485130" cy="1200329"/>
          </a:xfrm>
          <a:prstGeom prst="rect">
            <a:avLst/>
          </a:prstGeom>
          <a:noFill/>
        </p:spPr>
        <p:txBody>
          <a:bodyPr wrap="square" rtlCol="0">
            <a:spAutoFit/>
          </a:bodyPr>
          <a:lstStyle/>
          <a:p>
            <a:pPr latinLnBrk="1"/>
            <a:r>
              <a:rPr lang="zh-CN" altLang="en-US" sz="2400" b="1" dirty="0"/>
              <a:t>集成学习</a:t>
            </a:r>
            <a:r>
              <a:rPr lang="zh-CN" altLang="en-US" sz="2400" dirty="0"/>
              <a:t>框架</a:t>
            </a:r>
            <a:r>
              <a:rPr lang="en-US" altLang="zh-CN" sz="2400" dirty="0"/>
              <a:t>:</a:t>
            </a:r>
          </a:p>
          <a:p>
            <a:pPr marL="342900" indent="-342900" latinLnBrk="1">
              <a:buFont typeface="Wingdings" pitchFamily="2" charset="2"/>
              <a:buChar char="Ø"/>
            </a:pPr>
            <a:r>
              <a:rPr lang="zh-CN" altLang="en-CN" sz="2400" dirty="0"/>
              <a:t>集成学习</a:t>
            </a:r>
            <a:r>
              <a:rPr lang="zh-CN" altLang="en-US" sz="2400" dirty="0"/>
              <a:t>的决策由最终的集成器（</a:t>
            </a:r>
            <a:r>
              <a:rPr lang="en-US" altLang="zh-CN" sz="2400" dirty="0"/>
              <a:t>Combiner</a:t>
            </a:r>
            <a:r>
              <a:rPr lang="zh-CN" altLang="en-US" sz="2400" dirty="0"/>
              <a:t>）采用一定的集成策略生成，它使得</a:t>
            </a:r>
            <a:endParaRPr lang="en-US" altLang="zh-CN" sz="2400" dirty="0"/>
          </a:p>
          <a:p>
            <a:pPr latinLnBrk="1"/>
            <a:r>
              <a:rPr lang="zh-CN" altLang="en-US" sz="2400" dirty="0"/>
              <a:t>整个集成算法具有更强的泛化能力</a:t>
            </a:r>
            <a:endParaRPr lang="en-CN" sz="2400" dirty="0"/>
          </a:p>
        </p:txBody>
      </p:sp>
      <p:sp>
        <p:nvSpPr>
          <p:cNvPr id="5" name="Rounded Rectangle 4">
            <a:extLst>
              <a:ext uri="{FF2B5EF4-FFF2-40B4-BE49-F238E27FC236}">
                <a16:creationId xmlns:a16="http://schemas.microsoft.com/office/drawing/2014/main" id="{D3DF4ECD-C7FD-644E-A829-0A60D2A1EA84}"/>
              </a:ext>
            </a:extLst>
          </p:cNvPr>
          <p:cNvSpPr/>
          <p:nvPr/>
        </p:nvSpPr>
        <p:spPr>
          <a:xfrm>
            <a:off x="7581363" y="3309726"/>
            <a:ext cx="2938349" cy="1209244"/>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D1607828-8807-0B43-BB98-B8958FDB2557}"/>
              </a:ext>
            </a:extLst>
          </p:cNvPr>
          <p:cNvSpPr txBox="1"/>
          <p:nvPr/>
        </p:nvSpPr>
        <p:spPr>
          <a:xfrm>
            <a:off x="566962" y="5465868"/>
            <a:ext cx="11066238" cy="1015663"/>
          </a:xfrm>
          <a:prstGeom prst="rect">
            <a:avLst/>
          </a:prstGeom>
          <a:noFill/>
        </p:spPr>
        <p:txBody>
          <a:bodyPr wrap="square" rtlCol="0">
            <a:spAutoFit/>
          </a:bodyPr>
          <a:lstStyle/>
          <a:p>
            <a:r>
              <a:rPr lang="en-CN" sz="2000" b="1" dirty="0">
                <a:solidFill>
                  <a:schemeClr val="accent1">
                    <a:lumMod val="50000"/>
                  </a:schemeClr>
                </a:solidFill>
                <a:latin typeface="+mn-ea"/>
              </a:rPr>
              <a:t>集成学习受欢迎的原因</a:t>
            </a:r>
            <a:r>
              <a:rPr lang="zh-CN" altLang="en-US" sz="2000" b="1" dirty="0">
                <a:solidFill>
                  <a:schemeClr val="accent1">
                    <a:lumMod val="50000"/>
                  </a:schemeClr>
                </a:solidFill>
                <a:latin typeface="+mn-ea"/>
              </a:rPr>
              <a:t>：</a:t>
            </a:r>
            <a:r>
              <a:rPr lang="zh-CN" altLang="en-US" sz="2000" dirty="0">
                <a:solidFill>
                  <a:schemeClr val="accent1">
                    <a:lumMod val="50000"/>
                  </a:schemeClr>
                </a:solidFill>
              </a:rPr>
              <a:t>把比随机猜测稍好的</a:t>
            </a:r>
            <a:r>
              <a:rPr lang="zh-CN" altLang="en-US" sz="2000" dirty="0">
                <a:solidFill>
                  <a:srgbClr val="FF0000"/>
                </a:solidFill>
              </a:rPr>
              <a:t>弱学习器</a:t>
            </a:r>
            <a:r>
              <a:rPr lang="zh-CN" altLang="en-US" sz="2000" dirty="0">
                <a:solidFill>
                  <a:schemeClr val="accent1">
                    <a:lumMod val="50000"/>
                  </a:schemeClr>
                </a:solidFill>
              </a:rPr>
              <a:t>（</a:t>
            </a:r>
            <a:r>
              <a:rPr lang="en-US" sz="2000" dirty="0">
                <a:solidFill>
                  <a:schemeClr val="accent1">
                    <a:lumMod val="50000"/>
                  </a:schemeClr>
                </a:solidFill>
              </a:rPr>
              <a:t>weak learner</a:t>
            </a:r>
            <a:r>
              <a:rPr lang="zh-CN" altLang="en-US" sz="2000" dirty="0">
                <a:solidFill>
                  <a:schemeClr val="accent1">
                    <a:lumMod val="50000"/>
                  </a:schemeClr>
                </a:solidFill>
              </a:rPr>
              <a:t>）变成可以精确预测的</a:t>
            </a:r>
            <a:r>
              <a:rPr lang="zh-CN" altLang="en-US" sz="2000" dirty="0">
                <a:solidFill>
                  <a:srgbClr val="FF0000"/>
                </a:solidFill>
              </a:rPr>
              <a:t>强学习器</a:t>
            </a:r>
            <a:r>
              <a:rPr lang="zh-CN" altLang="en-US" sz="2000" dirty="0">
                <a:solidFill>
                  <a:schemeClr val="accent1">
                    <a:lumMod val="50000"/>
                  </a:schemeClr>
                </a:solidFill>
              </a:rPr>
              <a:t>（</a:t>
            </a:r>
            <a:r>
              <a:rPr lang="en-US" sz="2000" dirty="0">
                <a:solidFill>
                  <a:schemeClr val="accent1">
                    <a:lumMod val="50000"/>
                  </a:schemeClr>
                </a:solidFill>
              </a:rPr>
              <a:t>strong learner</a:t>
            </a:r>
            <a:r>
              <a:rPr lang="zh-CN" altLang="en-US" sz="2000" dirty="0">
                <a:solidFill>
                  <a:schemeClr val="accent1">
                    <a:lumMod val="50000"/>
                  </a:schemeClr>
                </a:solidFill>
              </a:rPr>
              <a:t>）。</a:t>
            </a:r>
            <a:endParaRPr lang="en-CN" sz="2000" dirty="0">
              <a:solidFill>
                <a:schemeClr val="accent1">
                  <a:lumMod val="50000"/>
                </a:schemeClr>
              </a:solidFill>
            </a:endParaRPr>
          </a:p>
          <a:p>
            <a:pPr algn="l"/>
            <a:endParaRPr lang="en-CN" sz="2000" b="1" dirty="0">
              <a:latin typeface="+mn-ea"/>
            </a:endParaRPr>
          </a:p>
        </p:txBody>
      </p:sp>
      <p:sp>
        <p:nvSpPr>
          <p:cNvPr id="7" name="灯片编号占位符 6">
            <a:extLst>
              <a:ext uri="{FF2B5EF4-FFF2-40B4-BE49-F238E27FC236}">
                <a16:creationId xmlns:a16="http://schemas.microsoft.com/office/drawing/2014/main" id="{23C6B14D-E728-4C67-9468-2C59EA77DCF8}"/>
              </a:ext>
            </a:extLst>
          </p:cNvPr>
          <p:cNvSpPr>
            <a:spLocks noGrp="1"/>
          </p:cNvSpPr>
          <p:nvPr>
            <p:ph type="sldNum" sz="quarter" idx="14"/>
          </p:nvPr>
        </p:nvSpPr>
        <p:spPr/>
        <p:txBody>
          <a:bodyPr/>
          <a:lstStyle/>
          <a:p>
            <a:fld id="{AF69888C-E133-43D9-A638-B5C95925B91C}" type="slidenum">
              <a:rPr lang="zh-CN" altLang="en-US" smtClean="0"/>
              <a:t>6</a:t>
            </a:fld>
            <a:endParaRPr lang="zh-CN" altLang="en-US" dirty="0"/>
          </a:p>
        </p:txBody>
      </p:sp>
    </p:spTree>
    <p:extLst>
      <p:ext uri="{BB962C8B-B14F-4D97-AF65-F5344CB8AC3E}">
        <p14:creationId xmlns:p14="http://schemas.microsoft.com/office/powerpoint/2010/main" val="27268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基学习器的训练需要注意的问题</a:t>
            </a:r>
          </a:p>
        </p:txBody>
      </p:sp>
      <p:sp>
        <p:nvSpPr>
          <p:cNvPr id="2" name="TextBox 1">
            <a:extLst>
              <a:ext uri="{FF2B5EF4-FFF2-40B4-BE49-F238E27FC236}">
                <a16:creationId xmlns:a16="http://schemas.microsoft.com/office/drawing/2014/main" id="{7F15A266-D46C-AE4E-8F41-DA153C4830AF}"/>
              </a:ext>
            </a:extLst>
          </p:cNvPr>
          <p:cNvSpPr txBox="1"/>
          <p:nvPr/>
        </p:nvSpPr>
        <p:spPr>
          <a:xfrm>
            <a:off x="2556587" y="1130300"/>
            <a:ext cx="7463903" cy="523220"/>
          </a:xfrm>
          <a:prstGeom prst="rect">
            <a:avLst/>
          </a:prstGeom>
          <a:noFill/>
        </p:spPr>
        <p:txBody>
          <a:bodyPr wrap="none" rtlCol="0">
            <a:spAutoFit/>
          </a:bodyPr>
          <a:lstStyle/>
          <a:p>
            <a:r>
              <a:rPr lang="zh-CN" altLang="en-US" sz="2800" b="1" dirty="0"/>
              <a:t>集成学习需要生成既</a:t>
            </a:r>
            <a:r>
              <a:rPr lang="zh-CN" altLang="en-US" sz="2800" b="1" dirty="0">
                <a:solidFill>
                  <a:srgbClr val="FF0000"/>
                </a:solidFill>
              </a:rPr>
              <a:t>相关又不相同</a:t>
            </a:r>
            <a:r>
              <a:rPr lang="zh-CN" altLang="en-US" sz="2800" b="1" dirty="0"/>
              <a:t>的基学习器</a:t>
            </a:r>
            <a:r>
              <a:rPr lang="en-CN" sz="2800" dirty="0"/>
              <a:t> </a:t>
            </a:r>
            <a:endParaRPr lang="en-CN" sz="2800" dirty="0">
              <a:latin typeface="+mn-ea"/>
            </a:endParaRPr>
          </a:p>
        </p:txBody>
      </p:sp>
      <p:sp>
        <p:nvSpPr>
          <p:cNvPr id="6" name="Rectangle 5">
            <a:extLst>
              <a:ext uri="{FF2B5EF4-FFF2-40B4-BE49-F238E27FC236}">
                <a16:creationId xmlns:a16="http://schemas.microsoft.com/office/drawing/2014/main" id="{ECCC2BB5-B0DB-CE41-A0F0-391D4BCFCF4C}"/>
              </a:ext>
            </a:extLst>
          </p:cNvPr>
          <p:cNvSpPr/>
          <p:nvPr/>
        </p:nvSpPr>
        <p:spPr>
          <a:xfrm>
            <a:off x="660400" y="1774279"/>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不同的参数</a:t>
            </a:r>
          </a:p>
        </p:txBody>
      </p:sp>
      <p:sp>
        <p:nvSpPr>
          <p:cNvPr id="7" name="Rectangle 6">
            <a:extLst>
              <a:ext uri="{FF2B5EF4-FFF2-40B4-BE49-F238E27FC236}">
                <a16:creationId xmlns:a16="http://schemas.microsoft.com/office/drawing/2014/main" id="{B4662A9B-374E-0548-80AB-C7FAFE105CCC}"/>
              </a:ext>
            </a:extLst>
          </p:cNvPr>
          <p:cNvSpPr/>
          <p:nvPr/>
        </p:nvSpPr>
        <p:spPr>
          <a:xfrm>
            <a:off x="3465474" y="1774277"/>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不同的训练样本</a:t>
            </a:r>
          </a:p>
        </p:txBody>
      </p:sp>
      <p:sp>
        <p:nvSpPr>
          <p:cNvPr id="8" name="Rectangle 7">
            <a:extLst>
              <a:ext uri="{FF2B5EF4-FFF2-40B4-BE49-F238E27FC236}">
                <a16:creationId xmlns:a16="http://schemas.microsoft.com/office/drawing/2014/main" id="{DF78F7C5-2607-9649-9773-606AF8D7D192}"/>
              </a:ext>
            </a:extLst>
          </p:cNvPr>
          <p:cNvSpPr/>
          <p:nvPr/>
        </p:nvSpPr>
        <p:spPr>
          <a:xfrm>
            <a:off x="6319230" y="1774277"/>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不同的特征</a:t>
            </a:r>
          </a:p>
        </p:txBody>
      </p:sp>
      <p:sp>
        <p:nvSpPr>
          <p:cNvPr id="9" name="Rectangle 8">
            <a:extLst>
              <a:ext uri="{FF2B5EF4-FFF2-40B4-BE49-F238E27FC236}">
                <a16:creationId xmlns:a16="http://schemas.microsoft.com/office/drawing/2014/main" id="{CD2A21EB-2D7E-9947-ACE9-E03F4DEC5733}"/>
              </a:ext>
            </a:extLst>
          </p:cNvPr>
          <p:cNvSpPr/>
          <p:nvPr/>
        </p:nvSpPr>
        <p:spPr>
          <a:xfrm>
            <a:off x="9111602" y="1774277"/>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不同的初始值</a:t>
            </a:r>
          </a:p>
        </p:txBody>
      </p:sp>
      <p:pic>
        <p:nvPicPr>
          <p:cNvPr id="10" name="Picture 9">
            <a:extLst>
              <a:ext uri="{FF2B5EF4-FFF2-40B4-BE49-F238E27FC236}">
                <a16:creationId xmlns:a16="http://schemas.microsoft.com/office/drawing/2014/main" id="{EDA5BC40-D683-3F44-BE34-B13F2ED40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5474" y="2529515"/>
            <a:ext cx="5038156" cy="3755916"/>
          </a:xfrm>
          <a:prstGeom prst="rect">
            <a:avLst/>
          </a:prstGeom>
        </p:spPr>
      </p:pic>
      <p:sp>
        <p:nvSpPr>
          <p:cNvPr id="3" name="灯片编号占位符 2">
            <a:extLst>
              <a:ext uri="{FF2B5EF4-FFF2-40B4-BE49-F238E27FC236}">
                <a16:creationId xmlns:a16="http://schemas.microsoft.com/office/drawing/2014/main" id="{73EF6987-DD9C-4F96-A5E0-A4CC4A1FDB9C}"/>
              </a:ext>
            </a:extLst>
          </p:cNvPr>
          <p:cNvSpPr>
            <a:spLocks noGrp="1"/>
          </p:cNvSpPr>
          <p:nvPr>
            <p:ph type="sldNum" sz="quarter" idx="14"/>
          </p:nvPr>
        </p:nvSpPr>
        <p:spPr/>
        <p:txBody>
          <a:bodyPr/>
          <a:lstStyle/>
          <a:p>
            <a:fld id="{AF69888C-E133-43D9-A638-B5C95925B91C}" type="slidenum">
              <a:rPr lang="zh-CN" altLang="en-US" smtClean="0"/>
              <a:t>7</a:t>
            </a:fld>
            <a:endParaRPr lang="zh-CN" altLang="en-US" dirty="0"/>
          </a:p>
        </p:txBody>
      </p:sp>
    </p:spTree>
    <p:extLst>
      <p:ext uri="{BB962C8B-B14F-4D97-AF65-F5344CB8AC3E}">
        <p14:creationId xmlns:p14="http://schemas.microsoft.com/office/powerpoint/2010/main" val="91711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结合策略</a:t>
            </a:r>
          </a:p>
        </p:txBody>
      </p:sp>
      <p:sp>
        <p:nvSpPr>
          <p:cNvPr id="3" name="TextBox 2">
            <a:extLst>
              <a:ext uri="{FF2B5EF4-FFF2-40B4-BE49-F238E27FC236}">
                <a16:creationId xmlns:a16="http://schemas.microsoft.com/office/drawing/2014/main" id="{91735791-8B02-9941-BC98-3228DE74AFCF}"/>
              </a:ext>
            </a:extLst>
          </p:cNvPr>
          <p:cNvSpPr txBox="1"/>
          <p:nvPr/>
        </p:nvSpPr>
        <p:spPr>
          <a:xfrm>
            <a:off x="660400" y="1159179"/>
            <a:ext cx="10858500" cy="4539641"/>
          </a:xfrm>
          <a:prstGeom prst="rect">
            <a:avLst/>
          </a:prstGeom>
          <a:noFill/>
        </p:spPr>
        <p:txBody>
          <a:bodyPr wrap="square" rtlCol="0">
            <a:spAutoFit/>
          </a:bodyPr>
          <a:lstStyle/>
          <a:p>
            <a:pPr>
              <a:lnSpc>
                <a:spcPct val="150000"/>
              </a:lnSpc>
            </a:pPr>
            <a:r>
              <a:rPr lang="zh-CN" altLang="en-US" sz="2800" b="1" dirty="0"/>
              <a:t>对基学习器进行结合时，有很多不同的策略：</a:t>
            </a:r>
            <a:endParaRPr lang="en-CN" sz="2800" dirty="0"/>
          </a:p>
          <a:p>
            <a:pPr marL="457200" lvl="0" indent="-457200">
              <a:lnSpc>
                <a:spcPct val="150000"/>
              </a:lnSpc>
              <a:buFont typeface="Wingdings" pitchFamily="2" charset="2"/>
              <a:buChar char="Ø"/>
            </a:pPr>
            <a:r>
              <a:rPr lang="zh-CN" altLang="en-US" sz="2800" dirty="0"/>
              <a:t>采用</a:t>
            </a:r>
            <a:r>
              <a:rPr lang="zh-CN" altLang="en-US" sz="2800" dirty="0">
                <a:solidFill>
                  <a:srgbClr val="FF0000"/>
                </a:solidFill>
              </a:rPr>
              <a:t>加权平均</a:t>
            </a:r>
            <a:r>
              <a:rPr lang="zh-CN" altLang="en-US" sz="2800" dirty="0"/>
              <a:t>可以得到比简单平均更好的泛化能力。但是，也有一些研究者认为，对权值进行优化将会导致过配</a:t>
            </a:r>
            <a:r>
              <a:rPr lang="en-CN" sz="2800" dirty="0"/>
              <a:t>(overfiting)</a:t>
            </a:r>
            <a:r>
              <a:rPr lang="zh-CN" altLang="en-US" sz="2800" dirty="0"/>
              <a:t>，从而使得集成的泛化能力降低，因此，他们建议使用</a:t>
            </a:r>
            <a:r>
              <a:rPr lang="zh-CN" altLang="en-US" sz="2800" dirty="0">
                <a:solidFill>
                  <a:srgbClr val="FF0000"/>
                </a:solidFill>
              </a:rPr>
              <a:t>简单平均</a:t>
            </a:r>
            <a:r>
              <a:rPr lang="zh-CN" altLang="en-US" sz="2800" dirty="0"/>
              <a:t>。</a:t>
            </a:r>
            <a:endParaRPr lang="en-CN" sz="2800" dirty="0"/>
          </a:p>
          <a:p>
            <a:pPr marL="457200" lvl="0" indent="-457200">
              <a:lnSpc>
                <a:spcPct val="150000"/>
              </a:lnSpc>
              <a:buFont typeface="Wingdings" pitchFamily="2" charset="2"/>
              <a:buChar char="Ø"/>
            </a:pPr>
            <a:r>
              <a:rPr lang="zh-CN" altLang="en-US" sz="2800" dirty="0"/>
              <a:t>在分类问题上，集成的输出往往由个体学习器投票决定，</a:t>
            </a:r>
            <a:r>
              <a:rPr lang="zh-CN" altLang="en-US" sz="2800" dirty="0">
                <a:solidFill>
                  <a:srgbClr val="FF0000"/>
                </a:solidFill>
              </a:rPr>
              <a:t>投票法</a:t>
            </a:r>
            <a:r>
              <a:rPr lang="zh-CN" altLang="en-US" sz="2800" dirty="0"/>
              <a:t>是一种很早开始就获得广泛使用的方法。</a:t>
            </a:r>
            <a:r>
              <a:rPr lang="en-CN" sz="2800" dirty="0"/>
              <a:t>(Random forest, </a:t>
            </a:r>
            <a:r>
              <a:rPr lang="en-US" altLang="zh-CN" sz="2800" dirty="0"/>
              <a:t>A</a:t>
            </a:r>
            <a:r>
              <a:rPr lang="en-CN" sz="2800" dirty="0"/>
              <a:t>daboost)</a:t>
            </a:r>
            <a:endParaRPr lang="en-CN" sz="2800" dirty="0">
              <a:latin typeface="+mn-ea"/>
            </a:endParaRPr>
          </a:p>
        </p:txBody>
      </p:sp>
      <p:sp>
        <p:nvSpPr>
          <p:cNvPr id="2" name="灯片编号占位符 1">
            <a:extLst>
              <a:ext uri="{FF2B5EF4-FFF2-40B4-BE49-F238E27FC236}">
                <a16:creationId xmlns:a16="http://schemas.microsoft.com/office/drawing/2014/main" id="{4F23C35B-B04B-4DD8-B188-8CBCD3523D08}"/>
              </a:ext>
            </a:extLst>
          </p:cNvPr>
          <p:cNvSpPr>
            <a:spLocks noGrp="1"/>
          </p:cNvSpPr>
          <p:nvPr>
            <p:ph type="sldNum" sz="quarter" idx="14"/>
          </p:nvPr>
        </p:nvSpPr>
        <p:spPr/>
        <p:txBody>
          <a:bodyPr/>
          <a:lstStyle/>
          <a:p>
            <a:fld id="{AF69888C-E133-43D9-A638-B5C95925B91C}" type="slidenum">
              <a:rPr lang="zh-CN" altLang="en-US" smtClean="0"/>
              <a:t>8</a:t>
            </a:fld>
            <a:endParaRPr lang="zh-CN" altLang="en-US" dirty="0"/>
          </a:p>
        </p:txBody>
      </p:sp>
    </p:spTree>
    <p:extLst>
      <p:ext uri="{BB962C8B-B14F-4D97-AF65-F5344CB8AC3E}">
        <p14:creationId xmlns:p14="http://schemas.microsoft.com/office/powerpoint/2010/main" val="266408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2">
            <a:extLst>
              <a:ext uri="{FF2B5EF4-FFF2-40B4-BE49-F238E27FC236}">
                <a16:creationId xmlns:a16="http://schemas.microsoft.com/office/drawing/2014/main" id="{912EDE08-86F0-D94B-BD0F-E4AC79D1BE7C}"/>
              </a:ext>
            </a:extLst>
          </p:cNvPr>
          <p:cNvSpPr/>
          <p:nvPr/>
        </p:nvSpPr>
        <p:spPr>
          <a:xfrm>
            <a:off x="922372" y="989529"/>
            <a:ext cx="10527507" cy="633187"/>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endParaRPr lang="en-US" altLang="zh-CN" sz="3200" spc="-10" dirty="0">
              <a:latin typeface="+mn-ea"/>
            </a:endParaRPr>
          </a:p>
        </p:txBody>
      </p:sp>
      <p:sp>
        <p:nvSpPr>
          <p:cNvPr id="37" name="文本框 4">
            <a:extLst>
              <a:ext uri="{FF2B5EF4-FFF2-40B4-BE49-F238E27FC236}">
                <a16:creationId xmlns:a16="http://schemas.microsoft.com/office/drawing/2014/main" id="{D9BF2286-D993-724A-9149-4BDB9BD997FA}"/>
              </a:ext>
            </a:extLst>
          </p:cNvPr>
          <p:cNvSpPr txBox="1"/>
          <p:nvPr/>
        </p:nvSpPr>
        <p:spPr>
          <a:xfrm>
            <a:off x="1055354" y="1622716"/>
            <a:ext cx="10214274" cy="1308820"/>
          </a:xfrm>
          <a:prstGeom prst="rect">
            <a:avLst/>
          </a:prstGeom>
          <a:noFill/>
        </p:spPr>
        <p:txBody>
          <a:bodyPr wrap="square">
            <a:spAutoFit/>
          </a:bodyPr>
          <a:lstStyle/>
          <a:p>
            <a:pPr>
              <a:lnSpc>
                <a:spcPct val="150000"/>
              </a:lnSpc>
            </a:pPr>
            <a:r>
              <a:rPr lang="zh-CN" altLang="en-US" sz="2800" spc="-10" dirty="0">
                <a:latin typeface="+mn-ea"/>
              </a:rPr>
              <a:t>一组基学习器的集成结果</a:t>
            </a:r>
            <a:r>
              <a:rPr lang="en-US" altLang="zh-CN" sz="2800" spc="-10" dirty="0">
                <a:latin typeface="+mn-ea"/>
              </a:rPr>
              <a:t>(Combination)</a:t>
            </a:r>
            <a:r>
              <a:rPr lang="zh-CN" altLang="en-US" sz="2800" spc="-10" dirty="0">
                <a:latin typeface="+mn-ea"/>
              </a:rPr>
              <a:t>与他们中的最优学习器结果</a:t>
            </a:r>
            <a:r>
              <a:rPr lang="en-US" altLang="zh-CN" sz="2800" spc="-10" dirty="0">
                <a:latin typeface="+mn-ea"/>
              </a:rPr>
              <a:t>(Best)</a:t>
            </a:r>
            <a:r>
              <a:rPr lang="zh-CN" altLang="en-US" sz="2800" spc="-10" dirty="0">
                <a:latin typeface="+mn-ea"/>
              </a:rPr>
              <a:t>和平均结果比</a:t>
            </a:r>
            <a:r>
              <a:rPr lang="en-US" altLang="zh-CN" sz="2800" spc="-10" dirty="0">
                <a:latin typeface="+mn-ea"/>
              </a:rPr>
              <a:t>(Average)</a:t>
            </a:r>
            <a:r>
              <a:rPr lang="zh-CN" altLang="en-US" sz="2800" spc="-10" dirty="0">
                <a:latin typeface="+mn-ea"/>
              </a:rPr>
              <a:t>，哪个更好</a:t>
            </a:r>
            <a:r>
              <a:rPr lang="en-US" altLang="zh-CN" sz="2800" spc="-10" dirty="0">
                <a:latin typeface="+mn-ea"/>
              </a:rPr>
              <a:t>(error</a:t>
            </a:r>
            <a:r>
              <a:rPr lang="zh-CN" altLang="en-US" sz="2800" spc="-10" dirty="0">
                <a:latin typeface="+mn-ea"/>
              </a:rPr>
              <a:t>最小</a:t>
            </a:r>
            <a:r>
              <a:rPr lang="en-US" altLang="zh-CN" sz="2800" spc="-10" dirty="0">
                <a:latin typeface="+mn-ea"/>
              </a:rPr>
              <a:t>)</a:t>
            </a:r>
            <a:r>
              <a:rPr lang="zh-CN" altLang="en-US" sz="2800" spc="-10" dirty="0">
                <a:latin typeface="+mn-ea"/>
              </a:rPr>
              <a:t>？</a:t>
            </a:r>
            <a:endParaRPr lang="en-US" altLang="zh-CN" sz="2800" spc="-10" dirty="0">
              <a:latin typeface="+mn-ea"/>
            </a:endParaRPr>
          </a:p>
        </p:txBody>
      </p:sp>
      <p:graphicFrame>
        <p:nvGraphicFramePr>
          <p:cNvPr id="6" name="Chart 5">
            <a:extLst>
              <a:ext uri="{FF2B5EF4-FFF2-40B4-BE49-F238E27FC236}">
                <a16:creationId xmlns:a16="http://schemas.microsoft.com/office/drawing/2014/main" id="{F018F7EF-96AA-B643-BDC9-C318B90A0AF0}"/>
              </a:ext>
            </a:extLst>
          </p:cNvPr>
          <p:cNvGraphicFramePr/>
          <p:nvPr/>
        </p:nvGraphicFramePr>
        <p:xfrm>
          <a:off x="566962" y="2933605"/>
          <a:ext cx="7027333" cy="3073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E043324-88F5-174F-B8B7-936D8F3A6DB6}"/>
              </a:ext>
            </a:extLst>
          </p:cNvPr>
          <p:cNvSpPr txBox="1"/>
          <p:nvPr/>
        </p:nvSpPr>
        <p:spPr>
          <a:xfrm>
            <a:off x="7594295" y="3169735"/>
            <a:ext cx="1338828" cy="369332"/>
          </a:xfrm>
          <a:prstGeom prst="rect">
            <a:avLst/>
          </a:prstGeom>
          <a:noFill/>
        </p:spPr>
        <p:txBody>
          <a:bodyPr wrap="none" rtlCol="0">
            <a:spAutoFit/>
          </a:bodyPr>
          <a:lstStyle/>
          <a:p>
            <a:pPr algn="l"/>
            <a:r>
              <a:rPr lang="en-CN" b="1" dirty="0">
                <a:latin typeface="+mn-ea"/>
              </a:rPr>
              <a:t>参考文献</a:t>
            </a:r>
            <a:r>
              <a:rPr lang="zh-CN" altLang="en-US" b="1" dirty="0">
                <a:latin typeface="+mn-ea"/>
              </a:rPr>
              <a:t>：</a:t>
            </a:r>
            <a:endParaRPr lang="en-CN" b="1" dirty="0">
              <a:latin typeface="+mn-ea"/>
            </a:endParaRPr>
          </a:p>
        </p:txBody>
      </p:sp>
      <p:sp>
        <p:nvSpPr>
          <p:cNvPr id="8" name="TextBox 7">
            <a:extLst>
              <a:ext uri="{FF2B5EF4-FFF2-40B4-BE49-F238E27FC236}">
                <a16:creationId xmlns:a16="http://schemas.microsoft.com/office/drawing/2014/main" id="{C0561A98-39FD-A64C-86B3-9EE66F146412}"/>
              </a:ext>
            </a:extLst>
          </p:cNvPr>
          <p:cNvSpPr txBox="1"/>
          <p:nvPr/>
        </p:nvSpPr>
        <p:spPr>
          <a:xfrm>
            <a:off x="7594295" y="3643305"/>
            <a:ext cx="1338828" cy="369332"/>
          </a:xfrm>
          <a:prstGeom prst="rect">
            <a:avLst/>
          </a:prstGeom>
          <a:noFill/>
        </p:spPr>
        <p:txBody>
          <a:bodyPr wrap="none" rtlCol="0">
            <a:spAutoFit/>
          </a:bodyPr>
          <a:lstStyle/>
          <a:p>
            <a:pPr algn="l"/>
            <a:r>
              <a:rPr lang="en-CN" dirty="0">
                <a:latin typeface="+mn-ea"/>
              </a:rPr>
              <a:t>实验证明</a:t>
            </a:r>
            <a:r>
              <a:rPr lang="zh-CN" altLang="en-US" dirty="0">
                <a:latin typeface="+mn-ea"/>
              </a:rPr>
              <a:t>：</a:t>
            </a:r>
            <a:endParaRPr lang="en-CN" dirty="0">
              <a:latin typeface="+mn-ea"/>
            </a:endParaRPr>
          </a:p>
        </p:txBody>
      </p:sp>
      <p:sp>
        <p:nvSpPr>
          <p:cNvPr id="9" name="TextBox 8">
            <a:extLst>
              <a:ext uri="{FF2B5EF4-FFF2-40B4-BE49-F238E27FC236}">
                <a16:creationId xmlns:a16="http://schemas.microsoft.com/office/drawing/2014/main" id="{FE18105F-4B3D-6C45-B7F7-68FC1C27B383}"/>
              </a:ext>
            </a:extLst>
          </p:cNvPr>
          <p:cNvSpPr txBox="1"/>
          <p:nvPr/>
        </p:nvSpPr>
        <p:spPr>
          <a:xfrm>
            <a:off x="7594295" y="4100973"/>
            <a:ext cx="4030743" cy="646331"/>
          </a:xfrm>
          <a:prstGeom prst="rect">
            <a:avLst/>
          </a:prstGeom>
          <a:noFill/>
        </p:spPr>
        <p:txBody>
          <a:bodyPr wrap="square" rtlCol="0">
            <a:spAutoFit/>
          </a:bodyPr>
          <a:lstStyle/>
          <a:p>
            <a:r>
              <a:rPr lang="en-CN" i="1" dirty="0"/>
              <a:t>Hansen, L. K., &amp; Salamon, P. (1990). Neural network ensembles.</a:t>
            </a:r>
            <a:endParaRPr lang="en-CN" dirty="0">
              <a:latin typeface="+mn-ea"/>
            </a:endParaRPr>
          </a:p>
        </p:txBody>
      </p:sp>
      <p:sp>
        <p:nvSpPr>
          <p:cNvPr id="38" name="TextBox 37">
            <a:extLst>
              <a:ext uri="{FF2B5EF4-FFF2-40B4-BE49-F238E27FC236}">
                <a16:creationId xmlns:a16="http://schemas.microsoft.com/office/drawing/2014/main" id="{7171FD9E-AB29-334E-83B3-6A81127DD002}"/>
              </a:ext>
            </a:extLst>
          </p:cNvPr>
          <p:cNvSpPr txBox="1"/>
          <p:nvPr/>
        </p:nvSpPr>
        <p:spPr>
          <a:xfrm>
            <a:off x="7601424" y="4811806"/>
            <a:ext cx="1338828" cy="369332"/>
          </a:xfrm>
          <a:prstGeom prst="rect">
            <a:avLst/>
          </a:prstGeom>
          <a:noFill/>
        </p:spPr>
        <p:txBody>
          <a:bodyPr wrap="none" rtlCol="0">
            <a:spAutoFit/>
          </a:bodyPr>
          <a:lstStyle/>
          <a:p>
            <a:pPr algn="l"/>
            <a:r>
              <a:rPr lang="en-CN" dirty="0">
                <a:latin typeface="+mn-ea"/>
              </a:rPr>
              <a:t>理论证明</a:t>
            </a:r>
            <a:r>
              <a:rPr lang="zh-CN" altLang="en-US" dirty="0">
                <a:latin typeface="+mn-ea"/>
              </a:rPr>
              <a:t>：</a:t>
            </a:r>
            <a:endParaRPr lang="en-CN" dirty="0">
              <a:latin typeface="+mn-ea"/>
            </a:endParaRPr>
          </a:p>
        </p:txBody>
      </p:sp>
      <p:sp>
        <p:nvSpPr>
          <p:cNvPr id="10" name="TextBox 9">
            <a:extLst>
              <a:ext uri="{FF2B5EF4-FFF2-40B4-BE49-F238E27FC236}">
                <a16:creationId xmlns:a16="http://schemas.microsoft.com/office/drawing/2014/main" id="{CA2D6011-2CF2-BC42-A14B-0BA0D25C6B17}"/>
              </a:ext>
            </a:extLst>
          </p:cNvPr>
          <p:cNvSpPr txBox="1"/>
          <p:nvPr/>
        </p:nvSpPr>
        <p:spPr>
          <a:xfrm>
            <a:off x="7601424" y="5234413"/>
            <a:ext cx="3848455" cy="646331"/>
          </a:xfrm>
          <a:prstGeom prst="rect">
            <a:avLst/>
          </a:prstGeom>
          <a:noFill/>
        </p:spPr>
        <p:txBody>
          <a:bodyPr wrap="square" rtlCol="0">
            <a:spAutoFit/>
          </a:bodyPr>
          <a:lstStyle/>
          <a:p>
            <a:r>
              <a:rPr lang="en-GB" dirty="0" err="1"/>
              <a:t>Schapire</a:t>
            </a:r>
            <a:r>
              <a:rPr lang="en-GB" dirty="0"/>
              <a:t>, Robert E. "The strength of weak learnability."</a:t>
            </a:r>
            <a:endParaRPr lang="en-CN" dirty="0">
              <a:latin typeface="+mn-ea"/>
            </a:endParaRPr>
          </a:p>
        </p:txBody>
      </p:sp>
      <p:sp>
        <p:nvSpPr>
          <p:cNvPr id="12" name="文本占位符 3">
            <a:extLst>
              <a:ext uri="{FF2B5EF4-FFF2-40B4-BE49-F238E27FC236}">
                <a16:creationId xmlns:a16="http://schemas.microsoft.com/office/drawing/2014/main" id="{9F753E25-C4A4-5BB3-7A03-C0D50802E72C}"/>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、集成学习是什么 </a:t>
            </a:r>
          </a:p>
        </p:txBody>
      </p:sp>
      <p:sp>
        <p:nvSpPr>
          <p:cNvPr id="2" name="灯片编号占位符 1">
            <a:extLst>
              <a:ext uri="{FF2B5EF4-FFF2-40B4-BE49-F238E27FC236}">
                <a16:creationId xmlns:a16="http://schemas.microsoft.com/office/drawing/2014/main" id="{13BF1689-C6D4-47B3-AA1E-3B391698B587}"/>
              </a:ext>
            </a:extLst>
          </p:cNvPr>
          <p:cNvSpPr>
            <a:spLocks noGrp="1"/>
          </p:cNvSpPr>
          <p:nvPr>
            <p:ph type="sldNum" sz="quarter" idx="14"/>
          </p:nvPr>
        </p:nvSpPr>
        <p:spPr/>
        <p:txBody>
          <a:bodyPr/>
          <a:lstStyle/>
          <a:p>
            <a:fld id="{AF69888C-E133-43D9-A638-B5C95925B91C}" type="slidenum">
              <a:rPr lang="zh-CN" altLang="en-US" smtClean="0"/>
              <a:t>9</a:t>
            </a:fld>
            <a:endParaRPr lang="zh-CN" altLang="en-US" dirty="0"/>
          </a:p>
        </p:txBody>
      </p:sp>
    </p:spTree>
    <p:extLst>
      <p:ext uri="{BB962C8B-B14F-4D97-AF65-F5344CB8AC3E}">
        <p14:creationId xmlns:p14="http://schemas.microsoft.com/office/powerpoint/2010/main" val="354594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linds(horizontal)">
                                      <p:cBhvr>
                                        <p:cTn id="11" dur="500"/>
                                        <p:tgtEl>
                                          <p:spTgt spid="3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38"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32322</TotalTime>
  <Words>6164</Words>
  <Application>Microsoft Macintosh PowerPoint</Application>
  <PresentationFormat>Widescreen</PresentationFormat>
  <Paragraphs>702</Paragraphs>
  <Slides>51</Slides>
  <Notes>34</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51</vt:i4>
      </vt:variant>
    </vt:vector>
  </HeadingPairs>
  <TitlesOfParts>
    <vt:vector size="68" baseType="lpstr">
      <vt:lpstr>等线</vt:lpstr>
      <vt:lpstr>Microsoft YaHei</vt:lpstr>
      <vt:lpstr>Microsoft YaHei</vt:lpstr>
      <vt:lpstr>方正大黑简体</vt:lpstr>
      <vt:lpstr>Arial</vt:lpstr>
      <vt:lpstr>Bodoni MT</vt:lpstr>
      <vt:lpstr>Calibri</vt:lpstr>
      <vt:lpstr>Cambria Math</vt:lpstr>
      <vt:lpstr>Century Gothic</vt:lpstr>
      <vt:lpstr>Helvetica</vt:lpstr>
      <vt:lpstr>Impact</vt:lpstr>
      <vt:lpstr>Segoe UI</vt:lpstr>
      <vt:lpstr>Segoe UI Light</vt:lpstr>
      <vt:lpstr>Symbol</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1239</cp:revision>
  <dcterms:created xsi:type="dcterms:W3CDTF">2018-12-23T08:46:10Z</dcterms:created>
  <dcterms:modified xsi:type="dcterms:W3CDTF">2023-11-22T11:24:26Z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